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56" r:id="rId6"/>
    <p:sldId id="258" r:id="rId7"/>
    <p:sldId id="300" r:id="rId8"/>
    <p:sldId id="301" r:id="rId9"/>
    <p:sldId id="306" r:id="rId10"/>
    <p:sldId id="332" r:id="rId11"/>
    <p:sldId id="272" r:id="rId12"/>
    <p:sldId id="273" r:id="rId13"/>
    <p:sldId id="275" r:id="rId14"/>
    <p:sldId id="274" r:id="rId15"/>
    <p:sldId id="330" r:id="rId16"/>
    <p:sldId id="299" r:id="rId17"/>
    <p:sldId id="343" r:id="rId18"/>
    <p:sldId id="335" r:id="rId19"/>
    <p:sldId id="344" r:id="rId20"/>
    <p:sldId id="337" r:id="rId21"/>
    <p:sldId id="345" r:id="rId22"/>
    <p:sldId id="336" r:id="rId23"/>
    <p:sldId id="346" r:id="rId24"/>
    <p:sldId id="338" r:id="rId25"/>
    <p:sldId id="347" r:id="rId26"/>
    <p:sldId id="339" r:id="rId27"/>
    <p:sldId id="331" r:id="rId28"/>
    <p:sldId id="327" r:id="rId29"/>
    <p:sldId id="328" r:id="rId30"/>
    <p:sldId id="348" r:id="rId31"/>
    <p:sldId id="329" r:id="rId32"/>
    <p:sldId id="283" r:id="rId33"/>
    <p:sldId id="297" r:id="rId34"/>
    <p:sldId id="298" r:id="rId35"/>
    <p:sldId id="342" r:id="rId36"/>
    <p:sldId id="333" r:id="rId37"/>
    <p:sldId id="341" r:id="rId38"/>
    <p:sldId id="340"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C0D"/>
    <a:srgbClr val="439014"/>
    <a:srgbClr val="116976"/>
    <a:srgbClr val="0071BC"/>
    <a:srgbClr val="4578B5"/>
    <a:srgbClr val="75A4DD"/>
    <a:srgbClr val="0045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2A1FC-34DA-4BCA-A0B7-B23480427D81}" v="393" dt="2025-07-30T20:22:56.276"/>
    <p1510:client id="{5226B92E-348B-B3EC-79AB-D3A8019FF5EB}" v="4" dt="2025-07-30T19:50:44.790"/>
    <p1510:client id="{9AC47A14-CEFF-421F-A187-1CFC4345F518}" v="76" dt="2025-07-29T20:38:47.640"/>
    <p1510:client id="{EE82DEDC-369A-449F-0031-88566B92014F}" v="375" dt="2025-07-30T19:49:34.9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B_440D147E.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Column1</c:v>
                </c:pt>
              </c:strCache>
            </c:strRef>
          </c:tx>
          <c:spPr>
            <a:solidFill>
              <a:schemeClr val="accent2">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E6C2-4E7B-84EE-C33C13837B2B}"/>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E6C2-4E7B-84EE-C33C13837B2B}"/>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E6C2-4E7B-84EE-C33C13837B2B}"/>
              </c:ext>
            </c:extLst>
          </c:dPt>
          <c:dPt>
            <c:idx val="3"/>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7-E6C2-4E7B-84EE-C33C13837B2B}"/>
              </c:ext>
            </c:extLst>
          </c:dPt>
          <c:dPt>
            <c:idx val="4"/>
            <c:bubble3D val="0"/>
            <c:spPr>
              <a:solidFill>
                <a:srgbClr val="A0D29E"/>
              </a:solidFill>
              <a:ln w="19050">
                <a:solidFill>
                  <a:schemeClr val="lt1"/>
                </a:solidFill>
              </a:ln>
              <a:effectLst/>
            </c:spPr>
            <c:extLst>
              <c:ext xmlns:c16="http://schemas.microsoft.com/office/drawing/2014/chart" uri="{C3380CC4-5D6E-409C-BE32-E72D297353CC}">
                <c16:uniqueId val="{00000009-E6C2-4E7B-84EE-C33C13837B2B}"/>
              </c:ext>
            </c:extLst>
          </c:dPt>
          <c:dLbls>
            <c:dLbl>
              <c:idx val="0"/>
              <c:layout>
                <c:manualLayout>
                  <c:x val="3.1103699617165612E-2"/>
                  <c:y val="5.5518869186377794E-2"/>
                </c:manualLayout>
              </c:layout>
              <c:tx>
                <c:rich>
                  <a:bodyPr/>
                  <a:lstStyle/>
                  <a:p>
                    <a:r>
                      <a:rPr lang="en-US" b="0"/>
                      <a:t>Alignment and Intent</a:t>
                    </a:r>
                    <a:r>
                      <a:rPr lang="en-US" baseline="0"/>
                      <a:t>
</a:t>
                    </a:r>
                    <a:r>
                      <a:rPr lang="en-US" sz="1800" b="1" baseline="0"/>
                      <a:t>25%</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6C2-4E7B-84EE-C33C13837B2B}"/>
                </c:ext>
              </c:extLst>
            </c:dLbl>
            <c:dLbl>
              <c:idx val="1"/>
              <c:layout>
                <c:manualLayout>
                  <c:x val="4.5435327749636233E-2"/>
                  <c:y val="-7.9311015242080535E-2"/>
                </c:manualLayout>
              </c:layout>
              <c:tx>
                <c:rich>
                  <a:bodyPr/>
                  <a:lstStyle/>
                  <a:p>
                    <a:fld id="{D199F641-21D5-48B3-98A1-8C50D7728D49}" type="CATEGORYNAME">
                      <a:rPr lang="en-US" b="0"/>
                      <a:pPr/>
                      <a:t>[CATEGORY NAME]</a:t>
                    </a:fld>
                    <a:r>
                      <a:rPr lang="en-US" baseline="0"/>
                      <a:t>
</a:t>
                    </a:r>
                    <a:r>
                      <a:rPr lang="en-US" sz="1800" b="1" baseline="0"/>
                      <a:t>25%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C2-4E7B-84EE-C33C13837B2B}"/>
                </c:ext>
              </c:extLst>
            </c:dLbl>
            <c:dLbl>
              <c:idx val="2"/>
              <c:layout>
                <c:manualLayout>
                  <c:x val="-5.4648093351388399E-2"/>
                  <c:y val="-2.9223062743801986E-2"/>
                </c:manualLayout>
              </c:layout>
              <c:tx>
                <c:rich>
                  <a:bodyPr/>
                  <a:lstStyle/>
                  <a:p>
                    <a:fld id="{9D7AD052-F899-4142-B84E-2E80B3969A2A}" type="CATEGORYNAME">
                      <a:rPr lang="en-US" b="0"/>
                      <a:pPr/>
                      <a:t>[CATEGORY NAME]</a:t>
                    </a:fld>
                    <a:r>
                      <a:rPr lang="en-US" baseline="0"/>
                      <a:t>
</a:t>
                    </a:r>
                    <a:r>
                      <a:rPr lang="en-US" sz="1800" b="1" baseline="0"/>
                      <a:t>15%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6C2-4E7B-84EE-C33C13837B2B}"/>
                </c:ext>
              </c:extLst>
            </c:dLbl>
            <c:dLbl>
              <c:idx val="3"/>
              <c:layout>
                <c:manualLayout>
                  <c:x val="-2.335632010966782E-2"/>
                  <c:y val="4.9475202366576189E-2"/>
                </c:manualLayout>
              </c:layout>
              <c:tx>
                <c:rich>
                  <a:bodyPr/>
                  <a:lstStyle/>
                  <a:p>
                    <a:fld id="{8FF4BF2C-7DD3-43AC-8A90-FD1B8C2E14F0}" type="CATEGORYNAME">
                      <a:rPr lang="en-US" b="0"/>
                      <a:pPr/>
                      <a:t>[CATEGORY NAME]</a:t>
                    </a:fld>
                    <a:r>
                      <a:rPr lang="en-US" baseline="0"/>
                      <a:t>
</a:t>
                    </a:r>
                    <a:r>
                      <a:rPr lang="en-US" sz="1800" b="1" baseline="0"/>
                      <a:t>25%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6C2-4E7B-84EE-C33C13837B2B}"/>
                </c:ext>
              </c:extLst>
            </c:dLbl>
            <c:dLbl>
              <c:idx val="4"/>
              <c:layout>
                <c:manualLayout>
                  <c:x val="-6.7556213116672523E-2"/>
                  <c:y val="0"/>
                </c:manualLayout>
              </c:layout>
              <c:tx>
                <c:rich>
                  <a:bodyPr/>
                  <a:lstStyle/>
                  <a:p>
                    <a:fld id="{6C211F19-696D-4EC1-BC62-CC014E2AE0E5}" type="CATEGORYNAME">
                      <a:rPr lang="en-US"/>
                      <a:pPr/>
                      <a:t>[CATEGORY NAME]</a:t>
                    </a:fld>
                    <a:r>
                      <a:rPr lang="en-US"/>
                      <a:t>
</a:t>
                    </a:r>
                    <a:r>
                      <a:rPr lang="en-US" sz="1800" b="1"/>
                      <a:t>10%</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4396016182690541"/>
                      <c:h val="0.10593478729313364"/>
                    </c:manualLayout>
                  </c15:layout>
                  <c15:dlblFieldTable/>
                  <c15:showDataLabelsRange val="0"/>
                </c:ext>
                <c:ext xmlns:c16="http://schemas.microsoft.com/office/drawing/2014/chart" uri="{C3380CC4-5D6E-409C-BE32-E72D297353CC}">
                  <c16:uniqueId val="{00000009-E6C2-4E7B-84EE-C33C13837B2B}"/>
                </c:ext>
              </c:extLst>
            </c:dLbl>
            <c:spPr>
              <a:noFill/>
              <a:ln>
                <a:solidFill>
                  <a:schemeClr val="bg1">
                    <a:lumMod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Sheet1!$A$2:$A$6</c:f>
              <c:strCache>
                <c:ptCount val="5"/>
                <c:pt idx="0">
                  <c:v>Alignment and Intent</c:v>
                </c:pt>
                <c:pt idx="1">
                  <c:v>Technical Merit</c:v>
                </c:pt>
                <c:pt idx="2">
                  <c:v>Achievability</c:v>
                </c:pt>
                <c:pt idx="3">
                  <c:v>Expertise and Partners</c:v>
                </c:pt>
                <c:pt idx="4">
                  <c:v>Fiscal Plan and Resources</c:v>
                </c:pt>
              </c:strCache>
            </c:strRef>
          </c:cat>
          <c:val>
            <c:numRef>
              <c:f>Sheet1!$B$2:$B$6</c:f>
              <c:numCache>
                <c:formatCode>0</c:formatCode>
                <c:ptCount val="5"/>
                <c:pt idx="0">
                  <c:v>25</c:v>
                </c:pt>
                <c:pt idx="1">
                  <c:v>25</c:v>
                </c:pt>
                <c:pt idx="2">
                  <c:v>15</c:v>
                </c:pt>
                <c:pt idx="3">
                  <c:v>25</c:v>
                </c:pt>
                <c:pt idx="4">
                  <c:v>10</c:v>
                </c:pt>
              </c:numCache>
            </c:numRef>
          </c:val>
          <c:extLst>
            <c:ext xmlns:c16="http://schemas.microsoft.com/office/drawing/2014/chart" uri="{C3380CC4-5D6E-409C-BE32-E72D297353CC}">
              <c16:uniqueId val="{0000000A-E6C2-4E7B-84EE-C33C13837B2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54568C75-C5E1-44C6-8ADB-6D3B7B0BFB19}" type="datetimeFigureOut">
              <a:rPr lang="en-US" smtClean="0"/>
              <a:t>7/31/2025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57B3EC1A-E86D-4FAA-8C08-3FFB7EF6A783}" type="slidenum">
              <a:rPr lang="en-US" smtClean="0"/>
              <a:t>‹#›</a:t>
            </a:fld>
            <a:endParaRPr lang="en-US"/>
          </a:p>
        </p:txBody>
      </p:sp>
    </p:spTree>
    <p:extLst>
      <p:ext uri="{BB962C8B-B14F-4D97-AF65-F5344CB8AC3E}">
        <p14:creationId xmlns:p14="http://schemas.microsoft.com/office/powerpoint/2010/main" val="130123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a:t>
            </a:fld>
            <a:endParaRPr lang="en-US"/>
          </a:p>
        </p:txBody>
      </p:sp>
    </p:spTree>
    <p:extLst>
      <p:ext uri="{BB962C8B-B14F-4D97-AF65-F5344CB8AC3E}">
        <p14:creationId xmlns:p14="http://schemas.microsoft.com/office/powerpoint/2010/main" val="261087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10</a:t>
            </a:fld>
            <a:endParaRPr lang="en-US"/>
          </a:p>
        </p:txBody>
      </p:sp>
    </p:spTree>
    <p:extLst>
      <p:ext uri="{BB962C8B-B14F-4D97-AF65-F5344CB8AC3E}">
        <p14:creationId xmlns:p14="http://schemas.microsoft.com/office/powerpoint/2010/main" val="103962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11</a:t>
            </a:fld>
            <a:endParaRPr lang="en-US"/>
          </a:p>
        </p:txBody>
      </p:sp>
    </p:spTree>
    <p:extLst>
      <p:ext uri="{BB962C8B-B14F-4D97-AF65-F5344CB8AC3E}">
        <p14:creationId xmlns:p14="http://schemas.microsoft.com/office/powerpoint/2010/main" val="390483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00A85B-94DE-437D-956C-F5773F0B8C5C}" type="slidenum">
              <a:rPr lang="en-US" smtClean="0">
                <a:solidFill>
                  <a:prstClr val="black"/>
                </a:solidFill>
              </a:rPr>
              <a:pPr>
                <a:defRPr/>
              </a:pPr>
              <a:t>12</a:t>
            </a:fld>
            <a:endParaRPr lang="en-US">
              <a:solidFill>
                <a:prstClr val="black"/>
              </a:solidFill>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1239"/>
              </a:spcBef>
              <a:defRPr/>
            </a:pPr>
            <a:endParaRPr lang="en-US"/>
          </a:p>
        </p:txBody>
      </p:sp>
    </p:spTree>
    <p:extLst>
      <p:ext uri="{BB962C8B-B14F-4D97-AF65-F5344CB8AC3E}">
        <p14:creationId xmlns:p14="http://schemas.microsoft.com/office/powerpoint/2010/main" val="3875580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Suggested Alignment and Intent questions to consider. What are the strengths and weaknesses?</a:t>
            </a:r>
          </a:p>
          <a:p>
            <a:r>
              <a:rPr lang="en-US" sz="1200"/>
              <a:t>• Does the proposal have a clear and concise description of the specific issue, problem, or need, and project objectives? </a:t>
            </a:r>
            <a:r>
              <a:rPr lang="en-US" sz="1200" b="1" spc="-10">
                <a:latin typeface="+mn-lt"/>
                <a:cs typeface="Calibri"/>
              </a:rPr>
              <a:t>RFA 1.2 Purpose</a:t>
            </a:r>
            <a:endParaRPr lang="en-US" sz="1200"/>
          </a:p>
          <a:p>
            <a:r>
              <a:rPr lang="en-US" sz="1200"/>
              <a:t>• Does the project adequately demonstrate how it meets the purpose of RFSP?</a:t>
            </a:r>
          </a:p>
          <a:p>
            <a:r>
              <a:rPr lang="en-US" sz="1200"/>
              <a:t>• Does the proposal describe who the intended beneficiaries are and how they will benefit including the estimated number of beneficiaries?</a:t>
            </a:r>
          </a:p>
          <a:p>
            <a:r>
              <a:rPr lang="en-US" sz="1200"/>
              <a:t>• Does the application comply with all instructions in the RFA and Project Narrative (fit within page limit, include all required documents, meet match requirements, etc.)?</a:t>
            </a: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13</a:t>
            </a:fld>
            <a:endParaRPr lang="en-US"/>
          </a:p>
        </p:txBody>
      </p:sp>
    </p:spTree>
    <p:extLst>
      <p:ext uri="{BB962C8B-B14F-4D97-AF65-F5344CB8AC3E}">
        <p14:creationId xmlns:p14="http://schemas.microsoft.com/office/powerpoint/2010/main" val="57207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Suggested Technical Merit questions to consider. What are the strengths and weaknesses?</a:t>
            </a:r>
          </a:p>
          <a:p>
            <a:r>
              <a:rPr lang="en-US" sz="1200"/>
              <a:t>• Is there a clear and well-conceived plan to fulfill the goals and objectives of the project, including activities, timeline, and resources and responsibilities for partners?</a:t>
            </a:r>
          </a:p>
          <a:p>
            <a:r>
              <a:rPr lang="en-US" sz="1200"/>
              <a:t>• Is the timeline reasonable based on the planned activities? Does it clearly outline how the partnership will meet the intended goals and objectives?</a:t>
            </a:r>
          </a:p>
          <a:p>
            <a:r>
              <a:rPr lang="en-US" sz="1200"/>
              <a:t>• For a Planning/Design proposal, does the application provide a clear plan for recruiting and convening a diverse group of potential partnership members? For an Implementation/Expansion proposal, does the application include a description of how the project will build upon previous efforts?</a:t>
            </a: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15</a:t>
            </a:fld>
            <a:endParaRPr lang="en-US"/>
          </a:p>
        </p:txBody>
      </p:sp>
    </p:spTree>
    <p:extLst>
      <p:ext uri="{BB962C8B-B14F-4D97-AF65-F5344CB8AC3E}">
        <p14:creationId xmlns:p14="http://schemas.microsoft.com/office/powerpoint/2010/main" val="3959402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Source Sans Pro Black" panose="020B0803030403020204" pitchFamily="34" charset="0"/>
                <a:ea typeface="Source Sans Pro Black" panose="020B0803030403020204" pitchFamily="34" charset="0"/>
              </a:rPr>
              <a:t>Suggested Achievability questions to consider. What are the strengths and weaknesses?</a:t>
            </a:r>
            <a:endParaRPr lang="en-US" sz="1200" b="1">
              <a:solidFill>
                <a:schemeClr val="bg1"/>
              </a:solidFill>
              <a:latin typeface="Source Sans Pro Black" panose="020B0803030403020204" pitchFamily="34" charset="0"/>
              <a:ea typeface="Source Sans Pro Black" panose="020B0803030403020204" pitchFamily="34" charset="0"/>
              <a:cs typeface="Calibri"/>
            </a:endParaRPr>
          </a:p>
          <a:p>
            <a:r>
              <a:rPr lang="en-US" sz="1200">
                <a:solidFill>
                  <a:schemeClr val="bg1"/>
                </a:solidFill>
                <a:latin typeface="Source Sans Pro Black" panose="020B0803030403020204" pitchFamily="34" charset="0"/>
                <a:ea typeface="Source Sans Pro Black" panose="020B0803030403020204" pitchFamily="34" charset="0"/>
              </a:rPr>
              <a:t>• Are the Outcomes and Indicators appropriate for the scale and scope of work proposed?</a:t>
            </a:r>
            <a:endParaRPr lang="en-US" sz="1200">
              <a:solidFill>
                <a:schemeClr val="bg1"/>
              </a:solidFill>
              <a:latin typeface="Source Sans Pro Black" panose="020B0803030403020204" pitchFamily="34" charset="0"/>
              <a:ea typeface="Source Sans Pro Black" panose="020B0803030403020204" pitchFamily="34" charset="0"/>
              <a:cs typeface="Calibri"/>
            </a:endParaRPr>
          </a:p>
          <a:p>
            <a:r>
              <a:rPr lang="en-US" sz="1200">
                <a:solidFill>
                  <a:schemeClr val="bg1"/>
                </a:solidFill>
                <a:latin typeface="Source Sans Pro Black" panose="020B0803030403020204" pitchFamily="34" charset="0"/>
                <a:ea typeface="Source Sans Pro Black" panose="020B0803030403020204" pitchFamily="34" charset="0"/>
              </a:rPr>
              <a:t>• Has the applicant selected at least one Outcome and corresponding Indicator (as required)? If the applicant provided an ‘Optional” outcome for Outcome 4? Was the outcome described and was at least one corresponding Indicator described to measure progress towards that outcome?</a:t>
            </a:r>
            <a:endParaRPr lang="en-US" sz="1200">
              <a:solidFill>
                <a:schemeClr val="bg1"/>
              </a:solidFill>
              <a:latin typeface="Source Sans Pro Black" panose="020B0803030403020204" pitchFamily="34" charset="0"/>
              <a:ea typeface="Source Sans Pro Black" panose="020B0803030403020204" pitchFamily="34" charset="0"/>
              <a:cs typeface="Calibri"/>
            </a:endParaRPr>
          </a:p>
          <a:p>
            <a:r>
              <a:rPr lang="en-US" sz="1200">
                <a:solidFill>
                  <a:schemeClr val="bg1"/>
                </a:solidFill>
                <a:latin typeface="Source Sans Pro Black" panose="020B0803030403020204" pitchFamily="34" charset="0"/>
                <a:ea typeface="Source Sans Pro Black" panose="020B0803030403020204" pitchFamily="34" charset="0"/>
              </a:rPr>
              <a:t>• Does the application adequately describe a monitoring and evaluation plan for the project?</a:t>
            </a:r>
            <a:endParaRPr lang="en-US" sz="1200">
              <a:solidFill>
                <a:schemeClr val="bg1"/>
              </a:solidFill>
              <a:latin typeface="Source Sans Pro Black" panose="020B0803030403020204" pitchFamily="34" charset="0"/>
              <a:ea typeface="Source Sans Pro Black" panose="020B0803030403020204" pitchFamily="34" charset="0"/>
              <a:cs typeface="Calibri"/>
            </a:endParaRPr>
          </a:p>
          <a:p>
            <a:r>
              <a:rPr lang="en-US" sz="1200">
                <a:solidFill>
                  <a:schemeClr val="bg1"/>
                </a:solidFill>
                <a:latin typeface="Source Sans Pro Black" panose="020B0803030403020204" pitchFamily="34" charset="0"/>
                <a:ea typeface="Source Sans Pro Black" panose="020B0803030403020204" pitchFamily="34" charset="0"/>
              </a:rPr>
              <a:t>• Did the applicant describe any anticipated key factors that may restrict progress toward the selected Indicators, and action steps for addressing these factors? </a:t>
            </a:r>
            <a:r>
              <a:rPr lang="en-US" sz="1200">
                <a:solidFill>
                  <a:schemeClr val="bg1"/>
                </a:solidFill>
                <a:latin typeface="Source Sans Pro Black" panose="020B0803030403020204" pitchFamily="34" charset="0"/>
                <a:ea typeface="Source Sans Pro Black" panose="020B0803030403020204" pitchFamily="34" charset="0"/>
                <a:cs typeface="Calibri"/>
              </a:rPr>
              <a:t>Is the Partnership ready to start and perform the described work immediately upon award receipt?</a:t>
            </a:r>
          </a:p>
          <a:p>
            <a:r>
              <a:rPr lang="en-US" sz="1200">
                <a:solidFill>
                  <a:schemeClr val="bg1"/>
                </a:solidFill>
                <a:latin typeface="Source Sans Pro Black" panose="020B0803030403020204" pitchFamily="34" charset="0"/>
                <a:ea typeface="Source Sans Pro Black" panose="020B0803030403020204" pitchFamily="34" charset="0"/>
              </a:rPr>
              <a:t>• Does the application describe how the partnership plans to continue beyond the grant’s period of performance? </a:t>
            </a:r>
            <a:endParaRPr lang="en-US" sz="1200">
              <a:solidFill>
                <a:schemeClr val="bg1"/>
              </a:solidFill>
              <a:latin typeface="Source Sans Pro Black" panose="020B0803030403020204" pitchFamily="34" charset="0"/>
              <a:ea typeface="Source Sans Pro Black" panose="020B0803030403020204" pitchFamily="34" charset="0"/>
              <a:cs typeface="Calibri"/>
            </a:endParaRP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17</a:t>
            </a:fld>
            <a:endParaRPr lang="en-US"/>
          </a:p>
        </p:txBody>
      </p:sp>
    </p:spTree>
    <p:extLst>
      <p:ext uri="{BB962C8B-B14F-4D97-AF65-F5344CB8AC3E}">
        <p14:creationId xmlns:p14="http://schemas.microsoft.com/office/powerpoint/2010/main" val="118092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Source Sans Pro Black" panose="020B0803030403020204" pitchFamily="34" charset="0"/>
                <a:ea typeface="Source Sans Pro Black" panose="020B0803030403020204" pitchFamily="34" charset="0"/>
              </a:rPr>
              <a:t>Suggested Expertise &amp; Partners questions to consider. What are the strengths and weaknesses?</a:t>
            </a:r>
          </a:p>
          <a:p>
            <a:r>
              <a:rPr lang="en-US" sz="1200">
                <a:solidFill>
                  <a:schemeClr val="bg1"/>
                </a:solidFill>
                <a:latin typeface="Source Sans Pro Black" panose="020B0803030403020204" pitchFamily="34" charset="0"/>
                <a:ea typeface="Source Sans Pro Black" panose="020B0803030403020204" pitchFamily="34" charset="0"/>
              </a:rPr>
              <a:t>• Are letters of commitment in place from all partner organizations?</a:t>
            </a:r>
          </a:p>
          <a:p>
            <a:r>
              <a:rPr lang="en-US" sz="1200">
                <a:solidFill>
                  <a:schemeClr val="bg1"/>
                </a:solidFill>
                <a:latin typeface="Source Sans Pro Black" panose="020B0803030403020204" pitchFamily="34" charset="0"/>
                <a:ea typeface="Source Sans Pro Black" panose="020B0803030403020204" pitchFamily="34" charset="0"/>
              </a:rPr>
              <a:t>• Is the partnership substantial and diverse enough to accomplish the project’s goals and objectives?</a:t>
            </a:r>
          </a:p>
          <a:p>
            <a:r>
              <a:rPr lang="en-US" sz="1200">
                <a:solidFill>
                  <a:schemeClr val="bg1"/>
                </a:solidFill>
                <a:latin typeface="Source Sans Pro Black" panose="020B0803030403020204" pitchFamily="34" charset="0"/>
                <a:ea typeface="Source Sans Pro Black" panose="020B0803030403020204" pitchFamily="34" charset="0"/>
              </a:rPr>
              <a:t>• Do the partners have sufficient overall experience to successfully implement the proposed project? </a:t>
            </a:r>
          </a:p>
          <a:p>
            <a:r>
              <a:rPr lang="en-US" sz="1200">
                <a:solidFill>
                  <a:schemeClr val="bg1"/>
                </a:solidFill>
                <a:latin typeface="Source Sans Pro Black" panose="020B0803030403020204" pitchFamily="34" charset="0"/>
                <a:ea typeface="Source Sans Pro Black" panose="020B0803030403020204" pitchFamily="34" charset="0"/>
              </a:rPr>
              <a:t>• Does the application demonstrate a commitment to engage potential project beneficiaries as active participants in activities?</a:t>
            </a:r>
          </a:p>
          <a:p>
            <a:r>
              <a:rPr lang="en-US" sz="1200">
                <a:solidFill>
                  <a:schemeClr val="bg1"/>
                </a:solidFill>
                <a:latin typeface="Source Sans Pro Black" panose="020B0803030403020204" pitchFamily="34" charset="0"/>
                <a:ea typeface="Source Sans Pro Black" panose="020B0803030403020204" pitchFamily="34" charset="0"/>
              </a:rPr>
              <a:t>• Does the application describe plans for coordination, communication, data sharing, and reporting among members of the partnership and other stakeholder groups?</a:t>
            </a: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19</a:t>
            </a:fld>
            <a:endParaRPr lang="en-US"/>
          </a:p>
        </p:txBody>
      </p:sp>
    </p:spTree>
    <p:extLst>
      <p:ext uri="{BB962C8B-B14F-4D97-AF65-F5344CB8AC3E}">
        <p14:creationId xmlns:p14="http://schemas.microsoft.com/office/powerpoint/2010/main" val="93790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Source Sans Pro Black" panose="020B0803030403020204" pitchFamily="34" charset="0"/>
                <a:ea typeface="Source Sans Pro Black" panose="020B0803030403020204" pitchFamily="34" charset="0"/>
              </a:rPr>
              <a:t>Suggested Fiscal Plan and Resources questions to consider. What are the strengths and weaknesses?</a:t>
            </a:r>
          </a:p>
          <a:p>
            <a:r>
              <a:rPr lang="en-US" sz="1200">
                <a:solidFill>
                  <a:schemeClr val="bg1"/>
                </a:solidFill>
                <a:latin typeface="Source Sans Pro Black" panose="020B0803030403020204" pitchFamily="34" charset="0"/>
                <a:ea typeface="Source Sans Pro Black" panose="020B0803030403020204" pitchFamily="34" charset="0"/>
              </a:rPr>
              <a:t>• Is the budget consistent with the size and scope of the project narrative? Are there elements in the project narrative not included in the budget, or vice versa?</a:t>
            </a:r>
          </a:p>
          <a:p>
            <a:r>
              <a:rPr lang="en-US" sz="1200">
                <a:solidFill>
                  <a:schemeClr val="bg1"/>
                </a:solidFill>
                <a:latin typeface="Source Sans Pro Black" panose="020B0803030403020204" pitchFamily="34" charset="0"/>
                <a:ea typeface="Source Sans Pro Black" panose="020B0803030403020204" pitchFamily="34" charset="0"/>
              </a:rPr>
              <a:t>• Are the planned expenditures in the budget clearly described, reasonable, and necessary for the success of the project?</a:t>
            </a:r>
          </a:p>
          <a:p>
            <a:r>
              <a:rPr lang="en-US" sz="1200">
                <a:solidFill>
                  <a:schemeClr val="bg1"/>
                </a:solidFill>
                <a:latin typeface="Source Sans Pro Black" panose="020B0803030403020204" pitchFamily="34" charset="0"/>
                <a:ea typeface="Source Sans Pro Black" panose="020B0803030403020204" pitchFamily="34" charset="0"/>
              </a:rPr>
              <a:t>• Has the applicant provided the required match letters for each match source listed in the application, and do those letters accurately correspond to the match resources described in the application’s budget? </a:t>
            </a:r>
          </a:p>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21</a:t>
            </a:fld>
            <a:endParaRPr lang="en-US"/>
          </a:p>
        </p:txBody>
      </p:sp>
    </p:spTree>
    <p:extLst>
      <p:ext uri="{BB962C8B-B14F-4D97-AF65-F5344CB8AC3E}">
        <p14:creationId xmlns:p14="http://schemas.microsoft.com/office/powerpoint/2010/main" val="283022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23</a:t>
            </a:fld>
            <a:endParaRPr lang="en-US"/>
          </a:p>
        </p:txBody>
      </p:sp>
    </p:spTree>
    <p:extLst>
      <p:ext uri="{BB962C8B-B14F-4D97-AF65-F5344CB8AC3E}">
        <p14:creationId xmlns:p14="http://schemas.microsoft.com/office/powerpoint/2010/main" val="399419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24</a:t>
            </a:fld>
            <a:endParaRPr lang="en-US"/>
          </a:p>
        </p:txBody>
      </p:sp>
    </p:spTree>
    <p:extLst>
      <p:ext uri="{BB962C8B-B14F-4D97-AF65-F5344CB8AC3E}">
        <p14:creationId xmlns:p14="http://schemas.microsoft.com/office/powerpoint/2010/main" val="61171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a:t>
            </a:fld>
            <a:endParaRPr lang="en-US"/>
          </a:p>
        </p:txBody>
      </p:sp>
    </p:spTree>
    <p:extLst>
      <p:ext uri="{BB962C8B-B14F-4D97-AF65-F5344CB8AC3E}">
        <p14:creationId xmlns:p14="http://schemas.microsoft.com/office/powerpoint/2010/main" val="52714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25</a:t>
            </a:fld>
            <a:endParaRPr lang="en-US"/>
          </a:p>
        </p:txBody>
      </p:sp>
    </p:spTree>
    <p:extLst>
      <p:ext uri="{BB962C8B-B14F-4D97-AF65-F5344CB8AC3E}">
        <p14:creationId xmlns:p14="http://schemas.microsoft.com/office/powerpoint/2010/main" val="210044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7B3EC1A-E86D-4FAA-8C08-3FFB7EF6A783}" type="slidenum">
              <a:rPr lang="en-US" smtClean="0"/>
              <a:t>27</a:t>
            </a:fld>
            <a:endParaRPr lang="en-US"/>
          </a:p>
        </p:txBody>
      </p:sp>
    </p:spTree>
    <p:extLst>
      <p:ext uri="{BB962C8B-B14F-4D97-AF65-F5344CB8AC3E}">
        <p14:creationId xmlns:p14="http://schemas.microsoft.com/office/powerpoint/2010/main" val="263203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28</a:t>
            </a:fld>
            <a:endParaRPr lang="en-US"/>
          </a:p>
        </p:txBody>
      </p:sp>
    </p:spTree>
    <p:extLst>
      <p:ext uri="{BB962C8B-B14F-4D97-AF65-F5344CB8AC3E}">
        <p14:creationId xmlns:p14="http://schemas.microsoft.com/office/powerpoint/2010/main" val="26206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29</a:t>
            </a:fld>
            <a:endParaRPr lang="en-US"/>
          </a:p>
        </p:txBody>
      </p:sp>
    </p:spTree>
    <p:extLst>
      <p:ext uri="{BB962C8B-B14F-4D97-AF65-F5344CB8AC3E}">
        <p14:creationId xmlns:p14="http://schemas.microsoft.com/office/powerpoint/2010/main" val="233812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30</a:t>
            </a:fld>
            <a:endParaRPr lang="en-US"/>
          </a:p>
        </p:txBody>
      </p:sp>
    </p:spTree>
    <p:extLst>
      <p:ext uri="{BB962C8B-B14F-4D97-AF65-F5344CB8AC3E}">
        <p14:creationId xmlns:p14="http://schemas.microsoft.com/office/powerpoint/2010/main" val="99605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31</a:t>
            </a:fld>
            <a:endParaRPr lang="en-US"/>
          </a:p>
        </p:txBody>
      </p:sp>
    </p:spTree>
    <p:extLst>
      <p:ext uri="{BB962C8B-B14F-4D97-AF65-F5344CB8AC3E}">
        <p14:creationId xmlns:p14="http://schemas.microsoft.com/office/powerpoint/2010/main" val="844354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32</a:t>
            </a:fld>
            <a:endParaRPr lang="en-US"/>
          </a:p>
        </p:txBody>
      </p:sp>
    </p:spTree>
    <p:extLst>
      <p:ext uri="{BB962C8B-B14F-4D97-AF65-F5344CB8AC3E}">
        <p14:creationId xmlns:p14="http://schemas.microsoft.com/office/powerpoint/2010/main" val="377695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33</a:t>
            </a:fld>
            <a:endParaRPr lang="en-US"/>
          </a:p>
        </p:txBody>
      </p:sp>
    </p:spTree>
    <p:extLst>
      <p:ext uri="{BB962C8B-B14F-4D97-AF65-F5344CB8AC3E}">
        <p14:creationId xmlns:p14="http://schemas.microsoft.com/office/powerpoint/2010/main" val="3601662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34</a:t>
            </a:fld>
            <a:endParaRPr lang="en-US"/>
          </a:p>
        </p:txBody>
      </p:sp>
    </p:spTree>
    <p:extLst>
      <p:ext uri="{BB962C8B-B14F-4D97-AF65-F5344CB8AC3E}">
        <p14:creationId xmlns:p14="http://schemas.microsoft.com/office/powerpoint/2010/main" val="236454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00A85B-94DE-437D-956C-F5773F0B8C5C}" type="slidenum">
              <a:rPr lang="en-US" smtClean="0">
                <a:solidFill>
                  <a:prstClr val="black"/>
                </a:solidFill>
              </a:rPr>
              <a:pPr>
                <a:defRPr/>
              </a:pPr>
              <a:t>3</a:t>
            </a:fld>
            <a:endParaRPr lang="en-US">
              <a:solidFill>
                <a:prstClr val="black"/>
              </a:solidFill>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defRPr/>
            </a:pPr>
            <a:endParaRPr lang="en-US"/>
          </a:p>
        </p:txBody>
      </p:sp>
    </p:spTree>
    <p:extLst>
      <p:ext uri="{BB962C8B-B14F-4D97-AF65-F5344CB8AC3E}">
        <p14:creationId xmlns:p14="http://schemas.microsoft.com/office/powerpoint/2010/main" val="383138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00A85B-94DE-437D-956C-F5773F0B8C5C}" type="slidenum">
              <a:rPr lang="en-US" smtClean="0">
                <a:solidFill>
                  <a:prstClr val="black"/>
                </a:solidFill>
              </a:rPr>
              <a:pPr>
                <a:defRPr/>
              </a:pPr>
              <a:t>4</a:t>
            </a:fld>
            <a:endParaRPr lang="en-US">
              <a:solidFill>
                <a:prstClr val="black"/>
              </a:solidFill>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defRPr/>
            </a:pPr>
            <a:endParaRPr lang="en-US"/>
          </a:p>
        </p:txBody>
      </p:sp>
    </p:spTree>
    <p:extLst>
      <p:ext uri="{BB962C8B-B14F-4D97-AF65-F5344CB8AC3E}">
        <p14:creationId xmlns:p14="http://schemas.microsoft.com/office/powerpoint/2010/main" val="174928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5</a:t>
            </a:fld>
            <a:endParaRPr lang="en-US"/>
          </a:p>
        </p:txBody>
      </p:sp>
    </p:spTree>
    <p:extLst>
      <p:ext uri="{BB962C8B-B14F-4D97-AF65-F5344CB8AC3E}">
        <p14:creationId xmlns:p14="http://schemas.microsoft.com/office/powerpoint/2010/main" val="1512189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6</a:t>
            </a:fld>
            <a:endParaRPr lang="en-US"/>
          </a:p>
        </p:txBody>
      </p:sp>
    </p:spTree>
    <p:extLst>
      <p:ext uri="{BB962C8B-B14F-4D97-AF65-F5344CB8AC3E}">
        <p14:creationId xmlns:p14="http://schemas.microsoft.com/office/powerpoint/2010/main" val="94337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7</a:t>
            </a:fld>
            <a:endParaRPr lang="en-US"/>
          </a:p>
        </p:txBody>
      </p:sp>
    </p:spTree>
    <p:extLst>
      <p:ext uri="{BB962C8B-B14F-4D97-AF65-F5344CB8AC3E}">
        <p14:creationId xmlns:p14="http://schemas.microsoft.com/office/powerpoint/2010/main" val="88643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EC1A-E86D-4FAA-8C08-3FFB7EF6A783}" type="slidenum">
              <a:rPr lang="en-US" smtClean="0"/>
              <a:t>8</a:t>
            </a:fld>
            <a:endParaRPr lang="en-US"/>
          </a:p>
        </p:txBody>
      </p:sp>
    </p:spTree>
    <p:extLst>
      <p:ext uri="{BB962C8B-B14F-4D97-AF65-F5344CB8AC3E}">
        <p14:creationId xmlns:p14="http://schemas.microsoft.com/office/powerpoint/2010/main" val="135877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7B3EC1A-E86D-4FAA-8C08-3FFB7EF6A783}" type="slidenum">
              <a:rPr lang="en-US" smtClean="0"/>
              <a:t>9</a:t>
            </a:fld>
            <a:endParaRPr lang="en-US"/>
          </a:p>
        </p:txBody>
      </p:sp>
    </p:spTree>
    <p:extLst>
      <p:ext uri="{BB962C8B-B14F-4D97-AF65-F5344CB8AC3E}">
        <p14:creationId xmlns:p14="http://schemas.microsoft.com/office/powerpoint/2010/main" val="103492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Mai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33AA1D-8E3A-F2E9-2A8A-BC84C2F5FA03}"/>
              </a:ext>
              <a:ext uri="{C183D7F6-B498-43B3-948B-1728B52AA6E4}">
                <adec:decorative xmlns:adec="http://schemas.microsoft.com/office/drawing/2017/decorative" val="1"/>
              </a:ext>
            </a:extLst>
          </p:cNvPr>
          <p:cNvSpPr>
            <a:spLocks/>
          </p:cNvSpPr>
          <p:nvPr userDrawn="1"/>
        </p:nvSpPr>
        <p:spPr>
          <a:xfrm>
            <a:off x="1" y="1"/>
            <a:ext cx="9144000" cy="960504"/>
          </a:xfrm>
          <a:prstGeom prst="rect">
            <a:avLst/>
          </a:prstGeom>
          <a:gradFill>
            <a:gsLst>
              <a:gs pos="88000">
                <a:srgbClr val="2B5C0D"/>
              </a:gs>
              <a:gs pos="12000">
                <a:srgbClr val="0071BC"/>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Graphic 6">
            <a:extLst>
              <a:ext uri="{FF2B5EF4-FFF2-40B4-BE49-F238E27FC236}">
                <a16:creationId xmlns:a16="http://schemas.microsoft.com/office/drawing/2014/main" id="{BAAF4B65-04CC-8F7F-EA22-A254090918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7649" y="251530"/>
            <a:ext cx="3855625" cy="457447"/>
          </a:xfrm>
          <a:prstGeom prst="rect">
            <a:avLst/>
          </a:prstGeom>
        </p:spPr>
      </p:pic>
    </p:spTree>
  </p:cSld>
  <p:clrMapOvr>
    <a:masterClrMapping/>
  </p:clrMapOvr>
  <p:transition>
    <p:cu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0068" y="1072905"/>
            <a:ext cx="8703862" cy="677108"/>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227678" y="1775177"/>
            <a:ext cx="8596435" cy="430887"/>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11" name="Rectangle 10">
            <a:extLst>
              <a:ext uri="{FF2B5EF4-FFF2-40B4-BE49-F238E27FC236}">
                <a16:creationId xmlns:a16="http://schemas.microsoft.com/office/drawing/2014/main" id="{2EC75FFD-8D61-314F-9B7D-26081D0EF410}"/>
              </a:ext>
              <a:ext uri="{C183D7F6-B498-43B3-948B-1728B52AA6E4}">
                <adec:decorative xmlns:adec="http://schemas.microsoft.com/office/drawing/2017/decorative" val="1"/>
              </a:ext>
            </a:extLst>
          </p:cNvPr>
          <p:cNvSpPr>
            <a:spLocks/>
          </p:cNvSpPr>
          <p:nvPr userDrawn="1"/>
        </p:nvSpPr>
        <p:spPr>
          <a:xfrm>
            <a:off x="1" y="1"/>
            <a:ext cx="9144000" cy="960504"/>
          </a:xfrm>
          <a:prstGeom prst="rect">
            <a:avLst/>
          </a:prstGeom>
          <a:gradFill>
            <a:gsLst>
              <a:gs pos="88000">
                <a:srgbClr val="2B5C0D"/>
              </a:gs>
              <a:gs pos="12000">
                <a:srgbClr val="0071BC"/>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Graphic 11">
            <a:extLst>
              <a:ext uri="{FF2B5EF4-FFF2-40B4-BE49-F238E27FC236}">
                <a16:creationId xmlns:a16="http://schemas.microsoft.com/office/drawing/2014/main" id="{124D24A4-8ECF-1699-1422-65202D22F7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7649" y="251530"/>
            <a:ext cx="3855625" cy="45744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Lst>
  <p:transition>
    <p:cut/>
  </p:transition>
  <p:txStyles>
    <p:titleStyle>
      <a:lvl1pPr>
        <a:defRPr>
          <a:solidFill>
            <a:schemeClr val="bg1"/>
          </a:solidFill>
          <a:latin typeface="+mj-lt"/>
          <a:ea typeface="+mj-ea"/>
          <a:cs typeface="+mj-cs"/>
        </a:defRPr>
      </a:lvl1pPr>
    </p:titleStyle>
    <p:bodyStyle>
      <a:lvl1pPr marL="0">
        <a:defRPr>
          <a:solidFill>
            <a:schemeClr val="bg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USDAReview@grantreview.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new.grantreviewinfo.net/usda1/fy23-usda-agricultural-marketing-service-ams-regional" TargetMode="External"/><Relationship Id="rId4" Type="http://schemas.openxmlformats.org/officeDocument/2006/relationships/hyperlink" Target="mailto:IPPGrants@usda.gov"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ms.usda.gov/services/grants/rfsp/appl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ams.usda.gov/services/grants/rfsp"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1" y="2244725"/>
            <a:ext cx="9144000" cy="2659063"/>
          </a:xfrm>
          <a:prstGeom prst="rect">
            <a:avLst/>
          </a:prstGeom>
        </p:spPr>
        <p:txBody>
          <a:bodyPr vert="horz" wrap="square" lIns="0" tIns="12700" rIns="0" bIns="0" rtlCol="0">
            <a:spAutoFit/>
          </a:bodyPr>
          <a:lstStyle/>
          <a:p>
            <a:pPr marL="218440" marR="5080" indent="-206375" algn="ctr">
              <a:lnSpc>
                <a:spcPct val="100000"/>
              </a:lnSpc>
              <a:spcBef>
                <a:spcPts val="100"/>
              </a:spcBef>
            </a:pPr>
            <a:r>
              <a:rPr lang="en-US" sz="4800" b="1">
                <a:ln w="0">
                  <a:noFill/>
                </a:ln>
                <a:solidFill>
                  <a:srgbClr val="2B5C0D"/>
                </a:solidFill>
                <a:latin typeface="Source Sans Pro Black" panose="020B0803030403020204" pitchFamily="34" charset="0"/>
                <a:ea typeface="Source Sans Pro Black" panose="020B0803030403020204" pitchFamily="34" charset="0"/>
              </a:rPr>
              <a:t>Regional Food System Partnerships Program (RFSP)</a:t>
            </a:r>
            <a:br>
              <a:rPr lang="en-US" sz="4800" b="1">
                <a:ln w="0">
                  <a:noFill/>
                </a:ln>
                <a:solidFill>
                  <a:srgbClr val="2B5C0D"/>
                </a:solidFill>
                <a:latin typeface="Source Sans Pro Black" panose="020B0803030403020204" pitchFamily="34" charset="0"/>
                <a:ea typeface="Source Sans Pro Black" panose="020B0803030403020204" pitchFamily="34" charset="0"/>
              </a:rPr>
            </a:br>
            <a:r>
              <a:rPr lang="en-US" sz="4800" b="1">
                <a:ln w="0">
                  <a:noFill/>
                </a:ln>
                <a:solidFill>
                  <a:srgbClr val="2B5C0D"/>
                </a:solidFill>
                <a:latin typeface="Source Sans Pro Black" panose="020B0803030403020204" pitchFamily="34" charset="0"/>
                <a:ea typeface="Source Sans Pro Black" panose="020B0803030403020204" pitchFamily="34" charset="0"/>
              </a:rPr>
              <a:t>Reviewer Training</a:t>
            </a:r>
            <a:br>
              <a:rPr lang="en-US" sz="4800" b="1">
                <a:ln w="0">
                  <a:noFill/>
                </a:ln>
                <a:solidFill>
                  <a:srgbClr val="2B5C0D"/>
                </a:solidFill>
                <a:latin typeface="Source Sans Pro Black" panose="020B0803030403020204" pitchFamily="34" charset="0"/>
                <a:ea typeface="Source Sans Pro Black" panose="020B0803030403020204" pitchFamily="34" charset="0"/>
              </a:rPr>
            </a:br>
            <a:r>
              <a:rPr lang="en-US" sz="2800" b="1">
                <a:ln w="0">
                  <a:noFill/>
                </a:ln>
                <a:solidFill>
                  <a:srgbClr val="2B5C0D"/>
                </a:solidFill>
                <a:latin typeface="Source Sans Pro Black" panose="020B0803030403020204" pitchFamily="34" charset="0"/>
                <a:ea typeface="Source Sans Pro Black" panose="020B0803030403020204" pitchFamily="34" charset="0"/>
              </a:rPr>
              <a:t>August 5, 2025</a:t>
            </a:r>
            <a:r>
              <a:rPr lang="en-US" sz="2800" b="1">
                <a:ln w="0"/>
                <a:solidFill>
                  <a:srgbClr val="2B5C0D"/>
                </a:solidFill>
                <a:effectLst>
                  <a:outerShdw blurRad="38100" dist="19050" dir="2700000" algn="tl" rotWithShape="0">
                    <a:schemeClr val="dk1">
                      <a:alpha val="40000"/>
                    </a:schemeClr>
                  </a:outerShdw>
                </a:effectLst>
                <a:latin typeface="Source Sans Pro Black" panose="020B0803030403020204" pitchFamily="34" charset="0"/>
                <a:ea typeface="Source Sans Pro Black" panose="020B0803030403020204" pitchFamily="34" charset="0"/>
              </a:rPr>
              <a:t> </a:t>
            </a:r>
            <a:endParaRPr sz="2800">
              <a:solidFill>
                <a:srgbClr val="2B5C0D"/>
              </a:solidFill>
              <a:latin typeface="Source Sans Pro Black" panose="020B0803030403020204" pitchFamily="34" charset="0"/>
              <a:ea typeface="Source Sans Pro Black" panose="020B0803030403020204" pitchFamily="34" charset="0"/>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04800" y="1101294"/>
            <a:ext cx="6458465" cy="628650"/>
          </a:xfrm>
          <a:prstGeom prst="rect">
            <a:avLst/>
          </a:prstGeom>
        </p:spPr>
        <p:txBody>
          <a:bodyPr vert="horz" wrap="square" lIns="0" tIns="12700" rIns="0" bIns="0" rtlCol="0">
            <a:spAutoFit/>
          </a:bodyPr>
          <a:lstStyle/>
          <a:p>
            <a:pPr marL="12700">
              <a:lnSpc>
                <a:spcPct val="100000"/>
              </a:lnSpc>
              <a:spcBef>
                <a:spcPts val="100"/>
              </a:spcBef>
            </a:pPr>
            <a:r>
              <a:rPr lang="en-US" sz="4000" b="1" spc="-5">
                <a:solidFill>
                  <a:srgbClr val="2B5C0D"/>
                </a:solidFill>
                <a:latin typeface="Source Sans Pro Black" panose="020B0803030403020204" pitchFamily="34" charset="0"/>
                <a:ea typeface="Source Sans Pro Black" panose="020B0803030403020204" pitchFamily="34" charset="0"/>
              </a:rPr>
              <a:t>Reviewer </a:t>
            </a:r>
            <a:r>
              <a:rPr sz="4000" b="1" spc="-5">
                <a:solidFill>
                  <a:srgbClr val="2B5C0D"/>
                </a:solidFill>
                <a:latin typeface="Source Sans Pro Black" panose="020B0803030403020204" pitchFamily="34" charset="0"/>
                <a:ea typeface="Source Sans Pro Black" panose="020B0803030403020204" pitchFamily="34" charset="0"/>
              </a:rPr>
              <a:t>Responsibilities</a:t>
            </a:r>
            <a:endParaRPr sz="4000">
              <a:solidFill>
                <a:srgbClr val="2B5C0D"/>
              </a:solidFill>
              <a:latin typeface="Source Sans Pro Black" panose="020B0803030403020204" pitchFamily="34" charset="0"/>
              <a:ea typeface="Source Sans Pro Black" panose="020B0803030403020204" pitchFamily="34" charset="0"/>
            </a:endParaRPr>
          </a:p>
        </p:txBody>
      </p:sp>
      <p:sp>
        <p:nvSpPr>
          <p:cNvPr id="3" name="object 3"/>
          <p:cNvSpPr txBox="1"/>
          <p:nvPr/>
        </p:nvSpPr>
        <p:spPr>
          <a:xfrm>
            <a:off x="922638" y="1834981"/>
            <a:ext cx="7916562" cy="4280018"/>
          </a:xfrm>
          <a:prstGeom prst="rect">
            <a:avLst/>
          </a:prstGeom>
        </p:spPr>
        <p:txBody>
          <a:bodyPr vert="horz" wrap="square" lIns="0" tIns="12065" rIns="0" bIns="0" rtlCol="0">
            <a:spAutoFit/>
          </a:bodyPr>
          <a:lstStyle/>
          <a:p>
            <a:pPr marL="469900" indent="-457200">
              <a:lnSpc>
                <a:spcPct val="100000"/>
              </a:lnSpc>
              <a:spcBef>
                <a:spcPts val="95"/>
              </a:spcBef>
              <a:buAutoNum type="alphaUcPeriod"/>
              <a:tabLst>
                <a:tab pos="469265" algn="l"/>
                <a:tab pos="469900" algn="l"/>
              </a:tabLst>
            </a:pPr>
            <a:r>
              <a:rPr sz="2800" b="1">
                <a:solidFill>
                  <a:srgbClr val="2B5C0D"/>
                </a:solidFill>
                <a:latin typeface="Source Sans Pro" panose="020B0503030403020204" pitchFamily="34" charset="0"/>
                <a:ea typeface="Source Sans Pro" panose="020B0503030403020204" pitchFamily="34" charset="0"/>
                <a:cs typeface="Calibri" panose="020F0502020204030204" pitchFamily="34" charset="0"/>
              </a:rPr>
              <a:t>Reviewer</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835660" lvl="1" indent="-530860">
              <a:lnSpc>
                <a:spcPct val="100000"/>
              </a:lnSpc>
              <a:spcAft>
                <a:spcPts val="1000"/>
              </a:spcAft>
              <a:buChar char="•"/>
              <a:tabLst>
                <a:tab pos="835025" algn="l"/>
                <a:tab pos="835660" algn="l"/>
              </a:tabLst>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Spend some time at the beginning reviewing the materials that are provided (Manuals, RFA, Criteria/Scoring Elements), to get an idea for what you will want to watch out for during your reviews.</a:t>
            </a:r>
          </a:p>
          <a:p>
            <a:pPr marL="835660" lvl="1" indent="-530860">
              <a:lnSpc>
                <a:spcPct val="100000"/>
              </a:lnSpc>
              <a:spcAft>
                <a:spcPts val="1000"/>
              </a:spcAft>
              <a:buChar char="•"/>
              <a:tabLst>
                <a:tab pos="835025" algn="l"/>
                <a:tab pos="83566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Provide comments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as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part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individual</a:t>
            </a:r>
            <a:r>
              <a:rPr sz="2400" spc="7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review</a:t>
            </a: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835660" lvl="1" indent="-530860">
              <a:lnSpc>
                <a:spcPct val="100000"/>
              </a:lnSpc>
              <a:spcAft>
                <a:spcPts val="1000"/>
              </a:spcAft>
              <a:buChar char="•"/>
              <a:tabLst>
                <a:tab pos="835025" algn="l"/>
                <a:tab pos="83566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Ensure comments correspond with the</a:t>
            </a:r>
            <a:r>
              <a:rPr sz="2400" spc="9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scores</a:t>
            </a: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and are substantive, constructive and helpful. </a:t>
            </a:r>
          </a:p>
          <a:p>
            <a:pPr marL="835660" lvl="1" indent="-530860">
              <a:lnSpc>
                <a:spcPct val="100000"/>
              </a:lnSpc>
              <a:spcAft>
                <a:spcPts val="1000"/>
              </a:spcAft>
              <a:buChar char="•"/>
              <a:tabLst>
                <a:tab pos="835025" algn="l"/>
                <a:tab pos="835660" algn="l"/>
              </a:tabLst>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Actively participate during the consensus discussions.</a:t>
            </a:r>
          </a:p>
          <a:p>
            <a:pPr marL="835660" lvl="1" indent="-530860">
              <a:lnSpc>
                <a:spcPct val="100000"/>
              </a:lnSpc>
              <a:spcAft>
                <a:spcPts val="1000"/>
              </a:spcAft>
              <a:buChar char="•"/>
              <a:tabLst>
                <a:tab pos="835025" algn="l"/>
                <a:tab pos="835660" algn="l"/>
              </a:tabLst>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Meet deadlines established by AMS and panel chair.  </a:t>
            </a: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71849" y="1137766"/>
            <a:ext cx="4876800" cy="566738"/>
          </a:xfrm>
          <a:prstGeom prst="rect">
            <a:avLst/>
          </a:prstGeom>
        </p:spPr>
        <p:txBody>
          <a:bodyPr vert="horz" wrap="square" lIns="0" tIns="12700" rIns="0" bIns="0" rtlCol="0">
            <a:spAutoFit/>
          </a:bodyPr>
          <a:lstStyle/>
          <a:p>
            <a:pPr marL="12700">
              <a:lnSpc>
                <a:spcPct val="100000"/>
              </a:lnSpc>
              <a:spcBef>
                <a:spcPts val="100"/>
              </a:spcBef>
            </a:pPr>
            <a:r>
              <a:rPr lang="en-US" sz="3600" b="1" spc="-5">
                <a:solidFill>
                  <a:srgbClr val="2B5C0D"/>
                </a:solidFill>
                <a:latin typeface="Source Sans Pro Black" panose="020B0803030403020204" pitchFamily="34" charset="0"/>
                <a:ea typeface="Source Sans Pro Black" panose="020B0803030403020204" pitchFamily="34" charset="0"/>
              </a:rPr>
              <a:t>Chair </a:t>
            </a:r>
            <a:r>
              <a:rPr sz="3600" b="1" spc="-5">
                <a:solidFill>
                  <a:srgbClr val="2B5C0D"/>
                </a:solidFill>
                <a:latin typeface="Source Sans Pro Black" panose="020B0803030403020204" pitchFamily="34" charset="0"/>
                <a:ea typeface="Source Sans Pro Black" panose="020B0803030403020204" pitchFamily="34" charset="0"/>
              </a:rPr>
              <a:t>Responsibilities</a:t>
            </a:r>
            <a:endParaRPr sz="3600">
              <a:solidFill>
                <a:srgbClr val="2B5C0D"/>
              </a:solidFill>
              <a:latin typeface="Source Sans Pro Black" panose="020B0803030403020204" pitchFamily="34" charset="0"/>
              <a:ea typeface="Source Sans Pro Black" panose="020B0803030403020204" pitchFamily="34" charset="0"/>
            </a:endParaRPr>
          </a:p>
        </p:txBody>
      </p:sp>
      <p:sp>
        <p:nvSpPr>
          <p:cNvPr id="3" name="object 3"/>
          <p:cNvSpPr txBox="1"/>
          <p:nvPr/>
        </p:nvSpPr>
        <p:spPr>
          <a:xfrm>
            <a:off x="922639" y="1834981"/>
            <a:ext cx="7710615" cy="4905830"/>
          </a:xfrm>
          <a:prstGeom prst="rect">
            <a:avLst/>
          </a:prstGeom>
        </p:spPr>
        <p:txBody>
          <a:bodyPr vert="horz" wrap="square" lIns="0" tIns="12065" rIns="0" bIns="0" rtlCol="0">
            <a:spAutoFit/>
          </a:bodyPr>
          <a:lstStyle/>
          <a:p>
            <a:pPr marL="475615" indent="-407034">
              <a:lnSpc>
                <a:spcPct val="100000"/>
              </a:lnSpc>
              <a:buAutoNum type="alphaUcPeriod"/>
              <a:tabLst>
                <a:tab pos="476250" algn="l"/>
              </a:tabLst>
            </a:pPr>
            <a:r>
              <a:rPr lang="en-US" sz="28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Panel Chair</a:t>
            </a:r>
            <a:endParaRPr sz="28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835660" lvl="1" indent="-530860">
              <a:lnSpc>
                <a:spcPct val="100000"/>
              </a:lnSpc>
              <a:spcAft>
                <a:spcPts val="1000"/>
              </a:spcAft>
              <a:buChar char="•"/>
              <a:tabLst>
                <a:tab pos="835025" algn="l"/>
                <a:tab pos="835660" algn="l"/>
              </a:tabLst>
            </a:pP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Guide </a:t>
            </a:r>
            <a:r>
              <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team </a:t>
            </a: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members to ensure </a:t>
            </a:r>
            <a:r>
              <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deadlines </a:t>
            </a: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are</a:t>
            </a:r>
            <a:r>
              <a:rPr sz="2000" spc="3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met</a:t>
            </a: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t>
            </a:r>
          </a:p>
          <a:p>
            <a:pPr marL="835660"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Communicate with your team as soon as possible about how the team will work together and get to know each other. </a:t>
            </a:r>
            <a:endPar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835660" marR="346075" lvl="1" indent="-530860">
              <a:lnSpc>
                <a:spcPct val="100000"/>
              </a:lnSpc>
              <a:spcAft>
                <a:spcPts val="1000"/>
              </a:spcAft>
              <a:buChar char="•"/>
              <a:tabLst>
                <a:tab pos="835025" algn="l"/>
                <a:tab pos="835660" algn="l"/>
              </a:tabLst>
            </a:pPr>
            <a:r>
              <a:rPr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Facilitate consensus review discussion</a:t>
            </a: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for each application.</a:t>
            </a:r>
          </a:p>
          <a:p>
            <a:pPr marL="835660" marR="346075"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Ensure provided comments focus on strength, weaknesses and suggestions to improve. </a:t>
            </a:r>
          </a:p>
          <a:p>
            <a:pPr marL="835660" marR="346075"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Ensure consensus comments and scores reflect the panel team, not personalized comments.</a:t>
            </a:r>
          </a:p>
          <a:p>
            <a:pPr marL="835660" marR="346075"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Ensure team members have an opportunity to present their views.</a:t>
            </a:r>
          </a:p>
          <a:p>
            <a:pPr marL="835660" marR="346075" lvl="1" indent="-530860">
              <a:lnSpc>
                <a:spcPct val="100000"/>
              </a:lnSpc>
              <a:spcAft>
                <a:spcPts val="1000"/>
              </a:spcAft>
              <a:buChar char="•"/>
              <a:tabLst>
                <a:tab pos="835025" algn="l"/>
                <a:tab pos="83566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NEW - Complete the Summary Statement (More information at the end of this PowerPoint)</a:t>
            </a:r>
            <a:endPar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2251513360"/>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a:spLocks noGrp="1" noChangeArrowheads="1"/>
          </p:cNvSpPr>
          <p:nvPr>
            <p:ph type="title" idx="4294967295"/>
          </p:nvPr>
        </p:nvSpPr>
        <p:spPr>
          <a:xfrm>
            <a:off x="293614" y="1117877"/>
            <a:ext cx="8850385" cy="615950"/>
          </a:xfrm>
          <a:noFill/>
        </p:spPr>
        <p:txBody>
          <a:bodyPr/>
          <a:lstStyle/>
          <a:p>
            <a:pPr algn="l" eaLnBrk="1" hangingPunct="1">
              <a:spcBef>
                <a:spcPct val="50000"/>
              </a:spcBef>
            </a:pPr>
            <a:r>
              <a:rPr lang="en-US" sz="4000" b="1">
                <a:solidFill>
                  <a:srgbClr val="2B5C0D"/>
                </a:solidFill>
                <a:latin typeface="Source Sans Pro Black" panose="020B0803030403020204" pitchFamily="34" charset="0"/>
                <a:ea typeface="Source Sans Pro Black" panose="020B0803030403020204" pitchFamily="34" charset="0"/>
              </a:rPr>
              <a:t>Evaluation Criteria</a:t>
            </a:r>
          </a:p>
        </p:txBody>
      </p:sp>
      <p:graphicFrame>
        <p:nvGraphicFramePr>
          <p:cNvPr id="7" name="Content Placeholder 9" descr="Pie chart detailing evaluation criteria as follows:&#10;Alignment and intent = 25%&#10;Technical merit = 25%&#10;Expertise and partners = 25%&#10;Achievability = 15%&#10;Fiscal plan and resources = 10%">
            <a:extLst>
              <a:ext uri="{FF2B5EF4-FFF2-40B4-BE49-F238E27FC236}">
                <a16:creationId xmlns:a16="http://schemas.microsoft.com/office/drawing/2014/main" id="{2D830788-AA8C-4F21-8B40-A458E2AEDFB7}"/>
              </a:ext>
            </a:extLst>
          </p:cNvPr>
          <p:cNvGraphicFramePr>
            <a:graphicFrameLocks/>
          </p:cNvGraphicFramePr>
          <p:nvPr>
            <p:extLst>
              <p:ext uri="{D42A27DB-BD31-4B8C-83A1-F6EECF244321}">
                <p14:modId xmlns:p14="http://schemas.microsoft.com/office/powerpoint/2010/main" val="1166498711"/>
              </p:ext>
            </p:extLst>
          </p:nvPr>
        </p:nvGraphicFramePr>
        <p:xfrm>
          <a:off x="-1600200" y="1957013"/>
          <a:ext cx="11963400" cy="4747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1707902"/>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55373" y="1162436"/>
            <a:ext cx="8888627" cy="569387"/>
          </a:xfrm>
        </p:spPr>
        <p:txBody>
          <a:bodyPr/>
          <a:lstStyle/>
          <a:p>
            <a:pPr algn="l"/>
            <a:r>
              <a:rPr lang="en-US" sz="3700" b="1">
                <a:solidFill>
                  <a:srgbClr val="2B5C0D"/>
                </a:solidFill>
                <a:latin typeface="Source Sans Pro Black" panose="020B0803030403020204" pitchFamily="34" charset="0"/>
                <a:ea typeface="Source Sans Pro Black" panose="020B0803030403020204" pitchFamily="34" charset="0"/>
              </a:rPr>
              <a:t>Scoring Matrix Alignment &amp; Intent - 25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2713930409"/>
              </p:ext>
            </p:extLst>
          </p:nvPr>
        </p:nvGraphicFramePr>
        <p:xfrm>
          <a:off x="280085" y="1837033"/>
          <a:ext cx="8597900" cy="4069496"/>
        </p:xfrm>
        <a:graphic>
          <a:graphicData uri="http://schemas.openxmlformats.org/drawingml/2006/table">
            <a:tbl>
              <a:tblPr firstRow="1" firstCol="1">
                <a:tableStyleId>{FABFCF23-3B69-468F-B69F-88F6DE6A72F2}</a:tableStyleId>
              </a:tblPr>
              <a:tblGrid>
                <a:gridCol w="1057479">
                  <a:extLst>
                    <a:ext uri="{9D8B030D-6E8A-4147-A177-3AD203B41FA5}">
                      <a16:colId xmlns:a16="http://schemas.microsoft.com/office/drawing/2014/main" val="1532091643"/>
                    </a:ext>
                  </a:extLst>
                </a:gridCol>
                <a:gridCol w="1395138">
                  <a:extLst>
                    <a:ext uri="{9D8B030D-6E8A-4147-A177-3AD203B41FA5}">
                      <a16:colId xmlns:a16="http://schemas.microsoft.com/office/drawing/2014/main" val="2111105614"/>
                    </a:ext>
                  </a:extLst>
                </a:gridCol>
                <a:gridCol w="1553497">
                  <a:extLst>
                    <a:ext uri="{9D8B030D-6E8A-4147-A177-3AD203B41FA5}">
                      <a16:colId xmlns:a16="http://schemas.microsoft.com/office/drawing/2014/main" val="792320590"/>
                    </a:ext>
                  </a:extLst>
                </a:gridCol>
                <a:gridCol w="1528632">
                  <a:extLst>
                    <a:ext uri="{9D8B030D-6E8A-4147-A177-3AD203B41FA5}">
                      <a16:colId xmlns:a16="http://schemas.microsoft.com/office/drawing/2014/main" val="1060773743"/>
                    </a:ext>
                  </a:extLst>
                </a:gridCol>
                <a:gridCol w="1649693">
                  <a:extLst>
                    <a:ext uri="{9D8B030D-6E8A-4147-A177-3AD203B41FA5}">
                      <a16:colId xmlns:a16="http://schemas.microsoft.com/office/drawing/2014/main" val="1439941526"/>
                    </a:ext>
                  </a:extLst>
                </a:gridCol>
                <a:gridCol w="1413461">
                  <a:extLst>
                    <a:ext uri="{9D8B030D-6E8A-4147-A177-3AD203B41FA5}">
                      <a16:colId xmlns:a16="http://schemas.microsoft.com/office/drawing/2014/main" val="1251518146"/>
                    </a:ext>
                  </a:extLst>
                </a:gridCol>
              </a:tblGrid>
              <a:tr h="295618">
                <a:tc>
                  <a:txBody>
                    <a:bodyPr/>
                    <a:lstStyle/>
                    <a:p>
                      <a:pPr marL="109855" marR="105410"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CRITERIA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8130" marR="273050"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EXCELLENT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654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VERY 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539750" marR="0" algn="l">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77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FAIR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56565" marR="45402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POOR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1053126"/>
                  </a:ext>
                </a:extLst>
              </a:tr>
              <a:tr h="270957">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67690" marR="0" algn="l">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8 – 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3502921">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0731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Strong, convincing justification.</a:t>
                      </a:r>
                    </a:p>
                    <a:p>
                      <a:pPr marL="67945" marR="107315" algn="l">
                        <a:lnSpc>
                          <a:spcPct val="105000"/>
                        </a:lnSpc>
                        <a:spcBef>
                          <a:spcPts val="15"/>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Contains a concise, well-conceived problem/issue statement. The objectives are precise, attainable, and meet the purpose</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a:t>
                      </a:r>
                      <a:r>
                        <a:rPr lang="en-US" sz="1200" b="0" spc="-1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spc="-20">
                          <a:solidFill>
                            <a:srgbClr val="2B5C0D"/>
                          </a:solidFill>
                          <a:effectLst/>
                          <a:latin typeface="Source Sans Pro" panose="020B0503030403020204" pitchFamily="34" charset="0"/>
                          <a:ea typeface="Source Sans Pro" panose="020B0503030403020204" pitchFamily="34" charset="0"/>
                        </a:rPr>
                        <a:t>grant </a:t>
                      </a:r>
                      <a:r>
                        <a:rPr lang="en-US" sz="1200" b="0">
                          <a:solidFill>
                            <a:srgbClr val="2B5C0D"/>
                          </a:solidFill>
                          <a:effectLst/>
                          <a:latin typeface="Source Sans Pro" panose="020B0503030403020204" pitchFamily="34" charset="0"/>
                          <a:ea typeface="Source Sans Pro" panose="020B0503030403020204" pitchFamily="34" charset="0"/>
                        </a:rPr>
                        <a:t>program and will significantly</a:t>
                      </a:r>
                      <a:r>
                        <a:rPr lang="en-US" sz="1200" b="0" spc="-6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benefit stakeholders.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968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Convincing justification. Contains a very good problem/issue statement. The objectives fit the intent of the grant program and impact the intended beneficiaries.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1460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 Adequate justification and problem/issue statement. The objectives generally align with the purpose of the grant program, but there is room for improvement in the level of detail provided. Project has the potential for successfully benefitting the region and the intended beneficiaries.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3111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in basic aspects of the project. Includes a justification and problem/issue statement but could have been better stated. The ideas are not well-developed and may not be feasible to support a successful project or significantly impact the beneficiaries.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7493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in one or more aspects of the project. Fails to make a case for the project. The project does not fit the intent of the grant program.</a:t>
                      </a:r>
                    </a:p>
                    <a:p>
                      <a:pPr marL="67310" marR="67945" algn="l">
                        <a:lnSpc>
                          <a:spcPct val="105000"/>
                        </a:lnSpc>
                        <a:spcBef>
                          <a:spcPts val="15"/>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Required sections or details are missing.</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3874395519"/>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87E153-ACCD-A4C8-DF7E-FC300520BAE7}"/>
              </a:ext>
            </a:extLst>
          </p:cNvPr>
          <p:cNvSpPr>
            <a:spLocks noGrp="1"/>
          </p:cNvSpPr>
          <p:nvPr>
            <p:ph type="title" idx="4294967295"/>
          </p:nvPr>
        </p:nvSpPr>
        <p:spPr>
          <a:xfrm>
            <a:off x="220068" y="-553998"/>
            <a:ext cx="8703862" cy="553998"/>
          </a:xfrm>
        </p:spPr>
        <p:txBody>
          <a:bodyPr wrap="square" lIns="0" tIns="0" rIns="0" bIns="0" anchor="b">
            <a:spAutoFit/>
          </a:bodyPr>
          <a:lstStyle/>
          <a:p>
            <a:r>
              <a:rPr lang="en-US" sz="3600">
                <a:latin typeface="Source Sans Pro" panose="020B0503030403020204" pitchFamily="34" charset="0"/>
                <a:ea typeface="Source Sans Pro" panose="020B0503030403020204" pitchFamily="34" charset="0"/>
              </a:rPr>
              <a:t>Alignment and Intent</a:t>
            </a:r>
          </a:p>
        </p:txBody>
      </p:sp>
      <p:pic>
        <p:nvPicPr>
          <p:cNvPr id="9" name="Picture 8" descr="Alignment and intent: Strength&#10;Applicant clearly provides the project's objectives and describes the reasoning behind choosing these objectives for the project. Data, food deserts, and additional information such as strong partnerships are described the application.&#10;Project is building upon a recently established coalition - XXXXX Coalition. The timing of this proposal alongside the coalition establishment provides significant momentum.&#10;The application identifies the challenges of the food system and seeks to approach it through building and diversifying an existing coalition, creating a collaborative effort to define the needs and analyze the feasibility of collaborative infrastructure solutions. Through a coalition partnership the applicants identified a needs assessment and feasibility study as critical steps to improve the supply chain. The partnership includes members across various sectors with a history of working together. The application does a good job of describing how the partnership adds value to the proposal.&#10;Alignment and intent: Weakness&#10;The geographical focus is XXXX County, a region with wealth disparities and vibrant individual organizations. Applicant needs to define the step change of food system health that can be attained with collaboration and integration of these organizations and stakeholders relative to the status quo of individual efforts.">
            <a:extLst>
              <a:ext uri="{FF2B5EF4-FFF2-40B4-BE49-F238E27FC236}">
                <a16:creationId xmlns:a16="http://schemas.microsoft.com/office/drawing/2014/main" id="{BB93A52A-6832-C773-2B19-2C98E221E038}"/>
              </a:ext>
            </a:extLst>
          </p:cNvPr>
          <p:cNvPicPr>
            <a:picLocks noChangeAspect="1"/>
          </p:cNvPicPr>
          <p:nvPr/>
        </p:nvPicPr>
        <p:blipFill>
          <a:blip r:embed="rId2"/>
          <a:stretch>
            <a:fillRect/>
          </a:stretch>
        </p:blipFill>
        <p:spPr>
          <a:xfrm>
            <a:off x="838200" y="1143000"/>
            <a:ext cx="7696200" cy="5442673"/>
          </a:xfrm>
          <a:prstGeom prst="rect">
            <a:avLst/>
          </a:prstGeom>
        </p:spPr>
      </p:pic>
    </p:spTree>
    <p:extLst>
      <p:ext uri="{BB962C8B-B14F-4D97-AF65-F5344CB8AC3E}">
        <p14:creationId xmlns:p14="http://schemas.microsoft.com/office/powerpoint/2010/main" val="45300121"/>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71849" y="1097218"/>
            <a:ext cx="8852434" cy="1231106"/>
          </a:xfrm>
        </p:spPr>
        <p:txBody>
          <a:bodyPr/>
          <a:lstStyle/>
          <a:p>
            <a:pPr algn="l"/>
            <a:r>
              <a:rPr lang="en-US" sz="4000" b="1">
                <a:solidFill>
                  <a:srgbClr val="2B5C0D"/>
                </a:solidFill>
                <a:latin typeface="Source Sans Pro Black" panose="020B0803030403020204" pitchFamily="34" charset="0"/>
                <a:ea typeface="Source Sans Pro Black" panose="020B0803030403020204" pitchFamily="34" charset="0"/>
              </a:rPr>
              <a:t>Scoring Matrix Technical Merit - 25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2526916525"/>
              </p:ext>
            </p:extLst>
          </p:nvPr>
        </p:nvGraphicFramePr>
        <p:xfrm>
          <a:off x="271849" y="1804409"/>
          <a:ext cx="8597900" cy="4958854"/>
        </p:xfrm>
        <a:graphic>
          <a:graphicData uri="http://schemas.openxmlformats.org/drawingml/2006/table">
            <a:tbl>
              <a:tblPr firstRow="1" firstCol="1">
                <a:tableStyleId>{FABFCF23-3B69-468F-B69F-88F6DE6A72F2}</a:tableStyleId>
              </a:tblPr>
              <a:tblGrid>
                <a:gridCol w="972065">
                  <a:extLst>
                    <a:ext uri="{9D8B030D-6E8A-4147-A177-3AD203B41FA5}">
                      <a16:colId xmlns:a16="http://schemas.microsoft.com/office/drawing/2014/main" val="1532091643"/>
                    </a:ext>
                  </a:extLst>
                </a:gridCol>
                <a:gridCol w="1480553">
                  <a:extLst>
                    <a:ext uri="{9D8B030D-6E8A-4147-A177-3AD203B41FA5}">
                      <a16:colId xmlns:a16="http://schemas.microsoft.com/office/drawing/2014/main" val="2111105614"/>
                    </a:ext>
                  </a:extLst>
                </a:gridCol>
                <a:gridCol w="1553498">
                  <a:extLst>
                    <a:ext uri="{9D8B030D-6E8A-4147-A177-3AD203B41FA5}">
                      <a16:colId xmlns:a16="http://schemas.microsoft.com/office/drawing/2014/main" val="792320590"/>
                    </a:ext>
                  </a:extLst>
                </a:gridCol>
                <a:gridCol w="1528632">
                  <a:extLst>
                    <a:ext uri="{9D8B030D-6E8A-4147-A177-3AD203B41FA5}">
                      <a16:colId xmlns:a16="http://schemas.microsoft.com/office/drawing/2014/main" val="1060773743"/>
                    </a:ext>
                  </a:extLst>
                </a:gridCol>
                <a:gridCol w="1649692">
                  <a:extLst>
                    <a:ext uri="{9D8B030D-6E8A-4147-A177-3AD203B41FA5}">
                      <a16:colId xmlns:a16="http://schemas.microsoft.com/office/drawing/2014/main" val="1439941526"/>
                    </a:ext>
                  </a:extLst>
                </a:gridCol>
                <a:gridCol w="1413460">
                  <a:extLst>
                    <a:ext uri="{9D8B030D-6E8A-4147-A177-3AD203B41FA5}">
                      <a16:colId xmlns:a16="http://schemas.microsoft.com/office/drawing/2014/main" val="1251518146"/>
                    </a:ext>
                  </a:extLst>
                </a:gridCol>
              </a:tblGrid>
              <a:tr h="237145">
                <a:tc>
                  <a:txBody>
                    <a:bodyPr/>
                    <a:lstStyle/>
                    <a:p>
                      <a:pPr marL="109855" marR="105410"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8130" marR="273050"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EXCELLENT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6545"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VERY GOOD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539750" marR="0" algn="l">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GOOD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775"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FAIR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56565" marR="454025" algn="ctr">
                        <a:lnSpc>
                          <a:spcPct val="141281"/>
                        </a:lnSpc>
                        <a:spcBef>
                          <a:spcPts val="25"/>
                        </a:spcBef>
                        <a:spcAft>
                          <a:spcPts val="0"/>
                        </a:spcAft>
                      </a:pPr>
                      <a:r>
                        <a:rPr lang="en-US" sz="1200">
                          <a:solidFill>
                            <a:schemeClr val="bg1"/>
                          </a:solidFill>
                          <a:effectLst/>
                          <a:latin typeface="Source Sans Pro" panose="020B0503030403020204" pitchFamily="34" charset="0"/>
                          <a:ea typeface="Source Sans Pro" panose="020B0503030403020204" pitchFamily="34" charset="0"/>
                        </a:rPr>
                        <a:t>POOR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1053126"/>
                  </a:ext>
                </a:extLst>
              </a:tr>
              <a:tr h="237145">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67690" marR="0" algn="l">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8 – 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4484564">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2857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Clear, well-described, focused, feasible plan and methodology with proper resources. The methodology is suitable and feasible. A clear plan is articulated, including a clear timeline to complete all objectives. If applicable, the proposed project builds on previous partnership work or activities and lessons learned to successfully meet goals.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317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but overall, a solid project. Project is feasible, personnel and partnerships are appropriate, and timeframe is doable. If applicable, the proposed project builds on previous partnership work or activities and lessons learned to successfully meet goals.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317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 Would benefit from more detail or a stronger focus. The project’s work plan/approach generally outlines the applicant’s goals and intent, but there is room for improvement as far as specificity of the work and/or the timeline. If applicable, the proposed project builds on previous partnership work or activities and lessons learned to successfully meet goals.</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6604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Omits</a:t>
                      </a:r>
                      <a:r>
                        <a:rPr lang="en-US" sz="1200" b="0" spc="-20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discussion</a:t>
                      </a:r>
                      <a:r>
                        <a:rPr lang="en-US" sz="1200" b="0" spc="-20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a:t>
                      </a:r>
                      <a:r>
                        <a:rPr lang="en-US" sz="1200" b="0" spc="-20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one or</a:t>
                      </a:r>
                      <a:r>
                        <a:rPr lang="en-US" sz="1200" b="0" spc="-1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more</a:t>
                      </a:r>
                      <a:r>
                        <a:rPr lang="en-US" sz="1200" b="0" spc="-9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relevant</a:t>
                      </a:r>
                      <a:r>
                        <a:rPr lang="en-US" sz="1200" b="0" spc="-9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aspects of the work plan, or personnel. If the applicant proposes to build upon previous partnership activities,</a:t>
                      </a:r>
                      <a:r>
                        <a:rPr lang="en-US" sz="1200" b="0" spc="-120">
                          <a:solidFill>
                            <a:srgbClr val="2B5C0D"/>
                          </a:solidFill>
                          <a:effectLst/>
                          <a:latin typeface="Source Sans Pro" panose="020B0503030403020204" pitchFamily="34" charset="0"/>
                          <a:ea typeface="Source Sans Pro" panose="020B0503030403020204" pitchFamily="34" charset="0"/>
                        </a:rPr>
                        <a:t> </a:t>
                      </a:r>
                      <a:r>
                        <a:rPr lang="en-US" sz="1200" b="0" spc="-25">
                          <a:solidFill>
                            <a:srgbClr val="2B5C0D"/>
                          </a:solidFill>
                          <a:effectLst/>
                          <a:latin typeface="Source Sans Pro" panose="020B0503030403020204" pitchFamily="34" charset="0"/>
                          <a:ea typeface="Source Sans Pro" panose="020B0503030403020204" pitchFamily="34" charset="0"/>
                        </a:rPr>
                        <a:t>the </a:t>
                      </a:r>
                      <a:r>
                        <a:rPr lang="en-US" sz="1200" b="0">
                          <a:solidFill>
                            <a:srgbClr val="2B5C0D"/>
                          </a:solidFill>
                          <a:effectLst/>
                          <a:latin typeface="Source Sans Pro" panose="020B0503030403020204" pitchFamily="34" charset="0"/>
                          <a:ea typeface="Source Sans Pro" panose="020B0503030403020204" pitchFamily="34" charset="0"/>
                        </a:rPr>
                        <a:t>currently proposed project does nothing to build</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off</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past</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success</a:t>
                      </a:r>
                      <a:r>
                        <a:rPr lang="en-US" sz="1200" b="0" spc="-16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lessons</a:t>
                      </a:r>
                      <a:r>
                        <a:rPr lang="en-US" sz="1200" b="0" spc="-1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learned.</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10414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Vague and confusing work plan. Unclear who is responsible for the project.</a:t>
                      </a:r>
                    </a:p>
                    <a:p>
                      <a:pPr marL="66675" marR="7493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Timeframe difficult to understand, unrealistic or not discussed. Required sections or details are missing.</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913251078"/>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7F58A1-4410-E982-1837-F9395802B873}"/>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Technical Merit</a:t>
            </a:r>
          </a:p>
        </p:txBody>
      </p:sp>
      <p:pic>
        <p:nvPicPr>
          <p:cNvPr id="8" name="Picture 7" descr="Technical merit: Strength&#10;Applicant presents that there are some issues with previous groups work together and time problems with meeting with some of the farmers and provides methods of solving such issues. Thus, weaknesses have been identified and a method discussed to solve such issues.&#10;The coalition of voices represents key constituents and change leaders of the food system and provide relevant representation of the community.&#10;The three objectives: 1) convene partners, 2) conduct assessment, and 3) conduct a feasibility study are well aligned with the scope of a planning and design project.&#10;The work plan includes a realistic schedule for completing a needs assessment, outreach and training to underserved entities. Application builds on previous efforts of the partnership that identified the need for the goals of this proposal. Applicant considered the challenges the project may face and how to address them.&#10;A strong training program is proposed and will further enable the technical capabilities and aptitude of the team.&#10;Technical merit: Weakness&#10;The included letters of support indicate that the majority of partners commit to participating in coalition meetings, the application would have been strengthened if technical resources that the partners were providing were described in their commitment letters.&#10;Applicant could be more specific on Objective 2&amp;3 by describing how many interviews of food chain actors would be made, what categories would be included in the database for resources, where RFP would be published.">
            <a:extLst>
              <a:ext uri="{FF2B5EF4-FFF2-40B4-BE49-F238E27FC236}">
                <a16:creationId xmlns:a16="http://schemas.microsoft.com/office/drawing/2014/main" id="{4CDD68DA-0BA6-2013-89F3-AB486DCCD525}"/>
              </a:ext>
            </a:extLst>
          </p:cNvPr>
          <p:cNvPicPr>
            <a:picLocks noChangeAspect="1"/>
          </p:cNvPicPr>
          <p:nvPr/>
        </p:nvPicPr>
        <p:blipFill>
          <a:blip r:embed="rId2"/>
          <a:stretch>
            <a:fillRect/>
          </a:stretch>
        </p:blipFill>
        <p:spPr>
          <a:xfrm>
            <a:off x="1297802" y="1046204"/>
            <a:ext cx="6548395" cy="5673521"/>
          </a:xfrm>
          <a:prstGeom prst="rect">
            <a:avLst/>
          </a:prstGeom>
        </p:spPr>
      </p:pic>
    </p:spTree>
    <p:extLst>
      <p:ext uri="{BB962C8B-B14F-4D97-AF65-F5344CB8AC3E}">
        <p14:creationId xmlns:p14="http://schemas.microsoft.com/office/powerpoint/2010/main" val="3376901364"/>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55373" y="1093056"/>
            <a:ext cx="8448890" cy="615553"/>
          </a:xfrm>
        </p:spPr>
        <p:txBody>
          <a:bodyPr/>
          <a:lstStyle/>
          <a:p>
            <a:pPr algn="ctr"/>
            <a:r>
              <a:rPr lang="en-US" sz="4000" b="1">
                <a:solidFill>
                  <a:srgbClr val="2B5C0D"/>
                </a:solidFill>
                <a:latin typeface="Source Sans Pro Black" panose="020B0803030403020204" pitchFamily="34" charset="0"/>
                <a:ea typeface="Source Sans Pro Black" panose="020B0803030403020204" pitchFamily="34" charset="0"/>
              </a:rPr>
              <a:t>Scoring Matrix Achievability - 15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343574357"/>
              </p:ext>
            </p:extLst>
          </p:nvPr>
        </p:nvGraphicFramePr>
        <p:xfrm>
          <a:off x="214187" y="1704820"/>
          <a:ext cx="8707394" cy="5127254"/>
        </p:xfrm>
        <a:graphic>
          <a:graphicData uri="http://schemas.openxmlformats.org/drawingml/2006/table">
            <a:tbl>
              <a:tblPr firstRow="1" firstCol="1">
                <a:tableStyleId>{FABFCF23-3B69-468F-B69F-88F6DE6A72F2}</a:tableStyleId>
              </a:tblPr>
              <a:tblGrid>
                <a:gridCol w="930874">
                  <a:extLst>
                    <a:ext uri="{9D8B030D-6E8A-4147-A177-3AD203B41FA5}">
                      <a16:colId xmlns:a16="http://schemas.microsoft.com/office/drawing/2014/main" val="1532091643"/>
                    </a:ext>
                  </a:extLst>
                </a:gridCol>
                <a:gridCol w="1713471">
                  <a:extLst>
                    <a:ext uri="{9D8B030D-6E8A-4147-A177-3AD203B41FA5}">
                      <a16:colId xmlns:a16="http://schemas.microsoft.com/office/drawing/2014/main" val="2111105614"/>
                    </a:ext>
                  </a:extLst>
                </a:gridCol>
                <a:gridCol w="1515762">
                  <a:extLst>
                    <a:ext uri="{9D8B030D-6E8A-4147-A177-3AD203B41FA5}">
                      <a16:colId xmlns:a16="http://schemas.microsoft.com/office/drawing/2014/main" val="792320590"/>
                    </a:ext>
                  </a:extLst>
                </a:gridCol>
                <a:gridCol w="1532238">
                  <a:extLst>
                    <a:ext uri="{9D8B030D-6E8A-4147-A177-3AD203B41FA5}">
                      <a16:colId xmlns:a16="http://schemas.microsoft.com/office/drawing/2014/main" val="1060773743"/>
                    </a:ext>
                  </a:extLst>
                </a:gridCol>
                <a:gridCol w="1583588">
                  <a:extLst>
                    <a:ext uri="{9D8B030D-6E8A-4147-A177-3AD203B41FA5}">
                      <a16:colId xmlns:a16="http://schemas.microsoft.com/office/drawing/2014/main" val="1439941526"/>
                    </a:ext>
                  </a:extLst>
                </a:gridCol>
                <a:gridCol w="1431461">
                  <a:extLst>
                    <a:ext uri="{9D8B030D-6E8A-4147-A177-3AD203B41FA5}">
                      <a16:colId xmlns:a16="http://schemas.microsoft.com/office/drawing/2014/main" val="1251518146"/>
                    </a:ext>
                  </a:extLst>
                </a:gridCol>
              </a:tblGrid>
              <a:tr h="236325">
                <a:tc>
                  <a:txBody>
                    <a:bodyPr/>
                    <a:lstStyle/>
                    <a:p>
                      <a:pPr marL="109855" marR="105410"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CRITERIA</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8130" marR="273050"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EXCELLENT</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654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VERY GOOD</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539750" marR="0" algn="l">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GOOD</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77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FAIR</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56565" marR="454025" algn="ctr">
                        <a:lnSpc>
                          <a:spcPct val="141281"/>
                        </a:lnSpc>
                        <a:spcBef>
                          <a:spcPts val="25"/>
                        </a:spcBef>
                        <a:spcAft>
                          <a:spcPts val="0"/>
                        </a:spcAft>
                      </a:pPr>
                      <a:r>
                        <a:rPr lang="en-US" sz="1200">
                          <a:solidFill>
                            <a:schemeClr val="bg1"/>
                          </a:solidFill>
                          <a:effectLst/>
                          <a:latin typeface="Source Sans Pro Black" panose="020B0803030403020204" pitchFamily="34" charset="0"/>
                          <a:ea typeface="Source Sans Pro Black" panose="020B0803030403020204" pitchFamily="34" charset="0"/>
                        </a:rPr>
                        <a:t>POOR</a:t>
                      </a:r>
                      <a:endParaRPr lang="en-US" sz="1100">
                        <a:solidFill>
                          <a:schemeClr val="bg1"/>
                        </a:solidFill>
                        <a:effectLst/>
                        <a:latin typeface="Source Sans Pro Black" panose="020B0803030403020204" pitchFamily="34" charset="0"/>
                        <a:ea typeface="Source Sans Pro Black" panose="020B0803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1053126"/>
                  </a:ext>
                </a:extLst>
              </a:tr>
              <a:tr h="210066">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67690" marR="0" algn="l">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8 – 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4657820">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6223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The proposed project is extremely likely to succeed based on its goals, objectives, and selected performance measures. The applicant has an exceptionally</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detailed plan to evaluate the work and collect feedback to achieve each relevant objective. The challenges discussed are realistic and the strategies to address them appear well- defined and</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practical. Outcomes and indicator(s) are appropriate for the scale</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14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scope</a:t>
                      </a:r>
                      <a:r>
                        <a:rPr lang="en-US" sz="1200" b="0" spc="-14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 </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project.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096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The proposed project is likely</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a:t>
                      </a:r>
                      <a:r>
                        <a:rPr lang="en-US" sz="1200" b="0" spc="-16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succeed</a:t>
                      </a:r>
                      <a:r>
                        <a:rPr lang="en-US" sz="1200" b="0" spc="-17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based on</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its</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goals,</a:t>
                      </a:r>
                      <a:r>
                        <a:rPr lang="en-US" sz="1200" b="0" spc="-16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objectives, and selected performance measures. The applicant has a solid plan to evaluate the work and collect feedback to achieve each relevant</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outcome indicator(s). The challenges discussed are realistic and the strategies to address them</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are</a:t>
                      </a:r>
                      <a:r>
                        <a:rPr lang="en-US" sz="1200" b="0" spc="-12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adequate.</a:t>
                      </a:r>
                    </a:p>
                    <a:p>
                      <a:pPr marL="68580" marR="45085" algn="l">
                        <a:lnSpc>
                          <a:spcPct val="105000"/>
                        </a:lnSpc>
                        <a:spcBef>
                          <a:spcPts val="45"/>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Outcomes and indicator(s) are mostly appropriate for the scale and scope of the project.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6540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 The proposed project may succeed, but it is difficult to tell what</a:t>
                      </a:r>
                    </a:p>
                    <a:p>
                      <a:pPr marL="67310" marR="62865" algn="l">
                        <a:lnSpc>
                          <a:spcPct val="105000"/>
                        </a:lnSpc>
                        <a:spcBef>
                          <a:spcPts val="15"/>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degree.</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applicant’s evaluation plan needs improvement. The challenges discussed may</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realistic</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strategies to address them relevant. The applicant could</a:t>
                      </a:r>
                      <a:r>
                        <a:rPr lang="en-US" sz="1200" b="0" spc="-140">
                          <a:solidFill>
                            <a:srgbClr val="2B5C0D"/>
                          </a:solidFill>
                          <a:effectLst/>
                          <a:latin typeface="Source Sans Pro" panose="020B0503030403020204" pitchFamily="34" charset="0"/>
                          <a:ea typeface="Source Sans Pro" panose="020B0503030403020204" pitchFamily="34" charset="0"/>
                        </a:rPr>
                        <a:t> </a:t>
                      </a:r>
                      <a:r>
                        <a:rPr lang="en-US" sz="1200" b="0" spc="-15">
                          <a:solidFill>
                            <a:srgbClr val="2B5C0D"/>
                          </a:solidFill>
                          <a:effectLst/>
                          <a:latin typeface="Source Sans Pro" panose="020B0503030403020204" pitchFamily="34" charset="0"/>
                          <a:ea typeface="Source Sans Pro" panose="020B0503030403020204" pitchFamily="34" charset="0"/>
                        </a:rPr>
                        <a:t>improve </a:t>
                      </a:r>
                      <a:r>
                        <a:rPr lang="en-US" sz="1200" b="0">
                          <a:solidFill>
                            <a:srgbClr val="2B5C0D"/>
                          </a:solidFill>
                          <a:effectLst/>
                          <a:latin typeface="Source Sans Pro" panose="020B0503030403020204" pitchFamily="34" charset="0"/>
                          <a:ea typeface="Source Sans Pro" panose="020B0503030403020204" pitchFamily="34" charset="0"/>
                        </a:rPr>
                        <a:t>their plan to disseminate results of their work. The applicant could strengthen outcomes and</a:t>
                      </a:r>
                      <a:r>
                        <a:rPr lang="en-US" sz="1200" b="0" spc="-9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indicator(s).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marR="57150"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The</a:t>
                      </a:r>
                      <a:r>
                        <a:rPr lang="en-US" sz="1200" b="0" spc="-1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proposed</a:t>
                      </a:r>
                      <a:r>
                        <a:rPr lang="en-US" sz="1200" b="0" spc="-1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a:t>
                      </a:r>
                      <a:r>
                        <a:rPr lang="en-US" sz="1200" b="0" spc="-1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is unlikely</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succeed,</a:t>
                      </a:r>
                      <a:r>
                        <a:rPr lang="en-US" sz="1200" b="0" spc="-14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the</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work</a:t>
                      </a:r>
                      <a:r>
                        <a:rPr lang="en-US" sz="1200" b="0" spc="-10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has</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been</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done before. There are few details regarding an evaluation plan. The challenges discussed are</a:t>
                      </a:r>
                      <a:r>
                        <a:rPr lang="en-US" sz="1200" b="0" spc="-18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not</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realistic</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1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strategies to address them may not be adequate.</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spc="-15">
                          <a:solidFill>
                            <a:srgbClr val="2B5C0D"/>
                          </a:solidFill>
                          <a:effectLst/>
                          <a:latin typeface="Source Sans Pro" panose="020B0503030403020204" pitchFamily="34" charset="0"/>
                          <a:ea typeface="Source Sans Pro" panose="020B0503030403020204" pitchFamily="34" charset="0"/>
                        </a:rPr>
                        <a:t>applicant </a:t>
                      </a:r>
                      <a:r>
                        <a:rPr lang="en-US" sz="1200" b="0">
                          <a:solidFill>
                            <a:srgbClr val="2B5C0D"/>
                          </a:solidFill>
                          <a:effectLst/>
                          <a:latin typeface="Source Sans Pro" panose="020B0503030403020204" pitchFamily="34" charset="0"/>
                          <a:ea typeface="Source Sans Pro" panose="020B0503030403020204" pitchFamily="34" charset="0"/>
                        </a:rPr>
                        <a:t>does not have a clear plan to disseminate results,</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their </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outcomes and</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indicator(s)</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are</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few or are </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unclear.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marR="65405" algn="l">
                        <a:lnSpc>
                          <a:spcPct val="105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The proposed project cannot fulfill its goals, objectives, and selected performance measures and the work is unoriginal. Required information and details are missing.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3125625864"/>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CDC8A-B095-17AB-8010-C639D3A3A650}"/>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Achievability</a:t>
            </a:r>
          </a:p>
        </p:txBody>
      </p:sp>
      <p:pic>
        <p:nvPicPr>
          <p:cNvPr id="6" name="Picture 5" descr="Achievability: Strength&#10;XXXX has trained and skilled facilitators that complement fostering community and building a shared vision with the 280 partners.&#10;Applicant provides a successful plan and addresses the possibility that there could be issues and problems in some of the tasks. However, the applicant also provides a means of overcoming such issues.&#10;Applicant provides a workable scale and scope of the project. Tasks and evaluation seems achievable in the time-frame described.&#10;The objectives of convening partners, conducting asset and needs assessment and feasibility study are appropriate for the scope of the project. The application describes how the partners will conduct a needs assessment after initial outreach to underserved groups. They will then use those results to prioritize needs and identify potential solutions. One partner will be responsible for developing evaluations and data analysis. The project will be used to build the capacity of members and facilitate connections so that can be used to seek additional funders for implementation.&#10;Achievability: Weakness&#10;Sustainability plans need to consider specific partners and action plans to fund and sustain the goals beyond the grant.">
            <a:extLst>
              <a:ext uri="{FF2B5EF4-FFF2-40B4-BE49-F238E27FC236}">
                <a16:creationId xmlns:a16="http://schemas.microsoft.com/office/drawing/2014/main" id="{A5E529A6-246B-2B99-6B41-4B4A8A4448D7}"/>
              </a:ext>
            </a:extLst>
          </p:cNvPr>
          <p:cNvPicPr>
            <a:picLocks noChangeAspect="1"/>
          </p:cNvPicPr>
          <p:nvPr/>
        </p:nvPicPr>
        <p:blipFill>
          <a:blip r:embed="rId2"/>
          <a:stretch>
            <a:fillRect/>
          </a:stretch>
        </p:blipFill>
        <p:spPr>
          <a:xfrm>
            <a:off x="629962" y="1169774"/>
            <a:ext cx="7884075" cy="5552302"/>
          </a:xfrm>
          <a:prstGeom prst="rect">
            <a:avLst/>
          </a:prstGeom>
        </p:spPr>
      </p:pic>
    </p:spTree>
    <p:extLst>
      <p:ext uri="{BB962C8B-B14F-4D97-AF65-F5344CB8AC3E}">
        <p14:creationId xmlns:p14="http://schemas.microsoft.com/office/powerpoint/2010/main" val="3920260497"/>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55373" y="1066421"/>
            <a:ext cx="8550876" cy="523220"/>
          </a:xfrm>
        </p:spPr>
        <p:txBody>
          <a:bodyPr/>
          <a:lstStyle/>
          <a:p>
            <a:pPr algn="l"/>
            <a:r>
              <a:rPr lang="en-US" sz="3400" b="1">
                <a:solidFill>
                  <a:srgbClr val="2B5C0D"/>
                </a:solidFill>
                <a:latin typeface="Source Sans Pro Black" panose="020B0803030403020204" pitchFamily="34" charset="0"/>
                <a:ea typeface="Source Sans Pro Black" panose="020B0803030403020204" pitchFamily="34" charset="0"/>
              </a:rPr>
              <a:t>Scoring Matrix Expertise &amp; Partners - 25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2933231214"/>
              </p:ext>
            </p:extLst>
          </p:nvPr>
        </p:nvGraphicFramePr>
        <p:xfrm>
          <a:off x="102097" y="1608292"/>
          <a:ext cx="8943049" cy="5040087"/>
        </p:xfrm>
        <a:graphic>
          <a:graphicData uri="http://schemas.openxmlformats.org/drawingml/2006/table">
            <a:tbl>
              <a:tblPr firstRow="1" firstCol="1">
                <a:tableStyleId>{5A111915-BE36-4E01-A7E5-04B1672EAD32}</a:tableStyleId>
              </a:tblPr>
              <a:tblGrid>
                <a:gridCol w="883256">
                  <a:extLst>
                    <a:ext uri="{9D8B030D-6E8A-4147-A177-3AD203B41FA5}">
                      <a16:colId xmlns:a16="http://schemas.microsoft.com/office/drawing/2014/main" val="1532091643"/>
                    </a:ext>
                  </a:extLst>
                </a:gridCol>
                <a:gridCol w="1733134">
                  <a:extLst>
                    <a:ext uri="{9D8B030D-6E8A-4147-A177-3AD203B41FA5}">
                      <a16:colId xmlns:a16="http://schemas.microsoft.com/office/drawing/2014/main" val="2111105614"/>
                    </a:ext>
                  </a:extLst>
                </a:gridCol>
                <a:gridCol w="1713470">
                  <a:extLst>
                    <a:ext uri="{9D8B030D-6E8A-4147-A177-3AD203B41FA5}">
                      <a16:colId xmlns:a16="http://schemas.microsoft.com/office/drawing/2014/main" val="792320590"/>
                    </a:ext>
                  </a:extLst>
                </a:gridCol>
                <a:gridCol w="1666561">
                  <a:extLst>
                    <a:ext uri="{9D8B030D-6E8A-4147-A177-3AD203B41FA5}">
                      <a16:colId xmlns:a16="http://schemas.microsoft.com/office/drawing/2014/main" val="1060773743"/>
                    </a:ext>
                  </a:extLst>
                </a:gridCol>
                <a:gridCol w="1636812">
                  <a:extLst>
                    <a:ext uri="{9D8B030D-6E8A-4147-A177-3AD203B41FA5}">
                      <a16:colId xmlns:a16="http://schemas.microsoft.com/office/drawing/2014/main" val="1439941526"/>
                    </a:ext>
                  </a:extLst>
                </a:gridCol>
                <a:gridCol w="1309816">
                  <a:extLst>
                    <a:ext uri="{9D8B030D-6E8A-4147-A177-3AD203B41FA5}">
                      <a16:colId xmlns:a16="http://schemas.microsoft.com/office/drawing/2014/main" val="1251518146"/>
                    </a:ext>
                  </a:extLst>
                </a:gridCol>
              </a:tblGrid>
              <a:tr h="224697">
                <a:tc>
                  <a:txBody>
                    <a:bodyPr/>
                    <a:lstStyle/>
                    <a:p>
                      <a:pPr marL="109855" marR="105410"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CRITERIA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8130" marR="273050"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EXCELLENT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6545"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VERY 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539750" marR="0" algn="l">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775"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FAIR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56565" marR="454025" algn="ctr">
                        <a:lnSpc>
                          <a:spcPct val="141281"/>
                        </a:lnSpc>
                        <a:spcBef>
                          <a:spcPts val="25"/>
                        </a:spcBef>
                        <a:spcAft>
                          <a:spcPts val="0"/>
                        </a:spcAft>
                      </a:pPr>
                      <a:r>
                        <a:rPr lang="en-US" sz="1200">
                          <a:effectLst/>
                          <a:latin typeface="Source Sans Pro Black" panose="020B0803030403020204" pitchFamily="34" charset="0"/>
                          <a:ea typeface="Source Sans Pro Black" panose="020B0803030403020204" pitchFamily="34" charset="0"/>
                        </a:rPr>
                        <a:t>POOR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1053126"/>
                  </a:ext>
                </a:extLst>
              </a:tr>
              <a:tr h="208127">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67690" marR="0" algn="l">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8 – 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4573869">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18415"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The applicant has clearly articulated the project’s management plan and partnerships. The</a:t>
                      </a:r>
                    </a:p>
                    <a:p>
                      <a:pPr marL="66675" marR="18415" algn="l">
                        <a:lnSpc>
                          <a:spcPct val="100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project’s key participants are diverse and well-qualified to work on local and regional agricultural activities, and their past performance illustrates that they can fulfill their obligations. Partners are actively engaged in the project and have a vested interest in helping fulfill the project’s activities </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outcomes. All participants are</a:t>
                      </a:r>
                      <a:r>
                        <a:rPr lang="en-US" sz="1200" b="0" spc="-195">
                          <a:solidFill>
                            <a:srgbClr val="2B5C0D"/>
                          </a:solidFill>
                          <a:effectLst/>
                          <a:latin typeface="Source Sans Pro" panose="020B0503030403020204" pitchFamily="34" charset="0"/>
                          <a:ea typeface="Source Sans Pro" panose="020B0503030403020204" pitchFamily="34" charset="0"/>
                        </a:rPr>
                        <a:t> </a:t>
                      </a:r>
                      <a:r>
                        <a:rPr lang="en-US" sz="1200" b="0" spc="-15">
                          <a:solidFill>
                            <a:srgbClr val="2B5C0D"/>
                          </a:solidFill>
                          <a:effectLst/>
                          <a:latin typeface="Source Sans Pro" panose="020B0503030403020204" pitchFamily="34" charset="0"/>
                          <a:ea typeface="Source Sans Pro" panose="020B0503030403020204" pitchFamily="34" charset="0"/>
                        </a:rPr>
                        <a:t>actively </a:t>
                      </a:r>
                      <a:r>
                        <a:rPr lang="en-US" sz="1200" b="0">
                          <a:solidFill>
                            <a:srgbClr val="2B5C0D"/>
                          </a:solidFill>
                          <a:effectLst/>
                          <a:latin typeface="Source Sans Pro" panose="020B0503030403020204" pitchFamily="34" charset="0"/>
                          <a:ea typeface="Source Sans Pro" panose="020B0503030403020204" pitchFamily="34" charset="0"/>
                        </a:rPr>
                        <a:t>committed to communicating the results</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 the project to ensure success beyond the life of the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310" marR="106680"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The applicant has articulated the</a:t>
                      </a:r>
                    </a:p>
                    <a:p>
                      <a:pPr marL="67310" marR="64135"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project’s management plan and partnerships. The project’s key participants are mostly diverse</a:t>
                      </a:r>
                      <a:r>
                        <a:rPr lang="en-US" sz="1200" b="0" spc="-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qualified</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 work on local and regional agricultural activities, and they can</a:t>
                      </a:r>
                      <a:r>
                        <a:rPr lang="en-US" sz="1200" b="0" spc="-1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fulfill their obligations. Partners are </a:t>
                      </a:r>
                      <a:r>
                        <a:rPr lang="en-US" sz="1200" b="0" spc="-22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engaged in</a:t>
                      </a:r>
                      <a:r>
                        <a:rPr lang="en-US" sz="1200" b="0" spc="-18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project and have an interest in the applicant fulfilling the project’s</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activities and outcomes.</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Participants are committed to communicating the results of the project </a:t>
                      </a:r>
                      <a:r>
                        <a:rPr lang="en-US" sz="1200" b="0" spc="-35">
                          <a:solidFill>
                            <a:srgbClr val="2B5C0D"/>
                          </a:solidFill>
                          <a:effectLst/>
                          <a:latin typeface="Source Sans Pro" panose="020B0503030403020204" pitchFamily="34" charset="0"/>
                          <a:ea typeface="Source Sans Pro" panose="020B0503030403020204" pitchFamily="34" charset="0"/>
                        </a:rPr>
                        <a:t>to </a:t>
                      </a:r>
                      <a:r>
                        <a:rPr lang="en-US" sz="1200" b="0">
                          <a:solidFill>
                            <a:srgbClr val="2B5C0D"/>
                          </a:solidFill>
                          <a:effectLst/>
                          <a:latin typeface="Source Sans Pro" panose="020B0503030403020204" pitchFamily="34" charset="0"/>
                          <a:ea typeface="Source Sans Pro" panose="020B0503030403020204" pitchFamily="34" charset="0"/>
                        </a:rPr>
                        <a:t>help sustain success beyond the life of the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78740"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spc="-25">
                          <a:solidFill>
                            <a:srgbClr val="2B5C0D"/>
                          </a:solidFill>
                          <a:effectLst/>
                          <a:latin typeface="Source Sans Pro" panose="020B0503030403020204" pitchFamily="34" charset="0"/>
                          <a:ea typeface="Source Sans Pro" panose="020B0503030403020204" pitchFamily="34" charset="0"/>
                        </a:rPr>
                        <a:t>The </a:t>
                      </a:r>
                      <a:r>
                        <a:rPr lang="en-US" sz="1200" b="0">
                          <a:solidFill>
                            <a:srgbClr val="2B5C0D"/>
                          </a:solidFill>
                          <a:effectLst/>
                          <a:latin typeface="Source Sans Pro" panose="020B0503030403020204" pitchFamily="34" charset="0"/>
                          <a:ea typeface="Source Sans Pro" panose="020B0503030403020204" pitchFamily="34" charset="0"/>
                        </a:rPr>
                        <a:t>management plan and partnerships are not extraordinary, and the diversity and qualifications of key participants could be strengthened. Roles of partners are mentioned,</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but it’s not entirely clear what role they will play in the project beyond achieving individual success. There is no clear indication that the partners will help communicate the project</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results</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a:t>
                      </a:r>
                      <a:r>
                        <a:rPr lang="en-US" sz="1200" b="0" spc="-14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help sustain the project beyond the life of the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83820"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The management plan and partnerships are</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spc="-15">
                          <a:solidFill>
                            <a:srgbClr val="2B5C0D"/>
                          </a:solidFill>
                          <a:effectLst/>
                          <a:latin typeface="Source Sans Pro" panose="020B0503030403020204" pitchFamily="34" charset="0"/>
                          <a:ea typeface="Source Sans Pro" panose="020B0503030403020204" pitchFamily="34" charset="0"/>
                        </a:rPr>
                        <a:t>severely </a:t>
                      </a:r>
                      <a:r>
                        <a:rPr lang="en-US" sz="1200" b="0">
                          <a:solidFill>
                            <a:srgbClr val="2B5C0D"/>
                          </a:solidFill>
                          <a:effectLst/>
                          <a:latin typeface="Source Sans Pro" panose="020B0503030403020204" pitchFamily="34" charset="0"/>
                          <a:ea typeface="Source Sans Pro" panose="020B0503030403020204" pitchFamily="34" charset="0"/>
                        </a:rPr>
                        <a:t>lacking, or the qualifications of key participants are insufficient. There are few partnerships and if provided at all, are tangential or not included in the work plan/ approach. There is little to no plan to communicate the</a:t>
                      </a:r>
                      <a:r>
                        <a:rPr lang="en-US" sz="1200" b="0" spc="-1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 results</a:t>
                      </a:r>
                      <a:r>
                        <a:rPr lang="en-US" sz="1200" b="0" spc="-2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a:t>
                      </a:r>
                      <a:r>
                        <a:rPr lang="en-US" sz="1200" b="0" spc="-2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there</a:t>
                      </a:r>
                      <a:r>
                        <a:rPr lang="en-US" sz="1200" b="0" spc="-2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seems to be little interest in sustaining the project beyond the life of the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040" marR="60325" algn="l">
                        <a:lnSpc>
                          <a:spcPct val="100000"/>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There is no management plan and no mention of partnerships or cooperative</a:t>
                      </a:r>
                      <a:r>
                        <a:rPr lang="en-US" sz="1200" b="0" spc="-20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linkages. There is no plan to communicate the project results and no mention of sustaining the</a:t>
                      </a:r>
                      <a:r>
                        <a:rPr lang="en-US" sz="1200" b="0" spc="-22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 beyond the</a:t>
                      </a:r>
                      <a:r>
                        <a:rPr lang="en-US" sz="1200" b="0" spc="-13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life of the grant. Required information and details </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are </a:t>
                      </a:r>
                      <a:r>
                        <a:rPr lang="en-US" sz="1200" b="0" spc="-18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missing.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372522792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a:extLst>
              <a:ext uri="{C183D7F6-B498-43B3-948B-1728B52AA6E4}">
                <adec:decorative xmlns:adec="http://schemas.microsoft.com/office/drawing/2017/decorative" val="1"/>
              </a:ext>
            </a:extLst>
          </p:cNvPr>
          <p:cNvSpPr/>
          <p:nvPr/>
        </p:nvSpPr>
        <p:spPr>
          <a:xfrm>
            <a:off x="5641891"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rgbClr val="4578B5"/>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7415357"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rgbClr val="75A4DD"/>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2094959"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chemeClr val="tx2"/>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321493"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chemeClr val="accent1">
              <a:lumMod val="50000"/>
            </a:schemeClr>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3868425" y="2028205"/>
            <a:ext cx="1447800" cy="4372610"/>
          </a:xfrm>
          <a:custGeom>
            <a:avLst/>
            <a:gdLst/>
            <a:ahLst/>
            <a:cxnLst/>
            <a:rect l="l" t="t" r="r" b="b"/>
            <a:pathLst>
              <a:path w="1447800" h="4372610">
                <a:moveTo>
                  <a:pt x="1206487" y="0"/>
                </a:moveTo>
                <a:lnTo>
                  <a:pt x="241312" y="0"/>
                </a:lnTo>
                <a:lnTo>
                  <a:pt x="192679" y="4902"/>
                </a:lnTo>
                <a:lnTo>
                  <a:pt x="147382" y="18963"/>
                </a:lnTo>
                <a:lnTo>
                  <a:pt x="106392" y="41212"/>
                </a:lnTo>
                <a:lnTo>
                  <a:pt x="70678" y="70678"/>
                </a:lnTo>
                <a:lnTo>
                  <a:pt x="41212" y="106392"/>
                </a:lnTo>
                <a:lnTo>
                  <a:pt x="18963" y="147382"/>
                </a:lnTo>
                <a:lnTo>
                  <a:pt x="4902" y="192679"/>
                </a:lnTo>
                <a:lnTo>
                  <a:pt x="0" y="241312"/>
                </a:lnTo>
                <a:lnTo>
                  <a:pt x="0" y="4131055"/>
                </a:lnTo>
                <a:lnTo>
                  <a:pt x="4902" y="4179688"/>
                </a:lnTo>
                <a:lnTo>
                  <a:pt x="18963" y="4224984"/>
                </a:lnTo>
                <a:lnTo>
                  <a:pt x="41212" y="4265972"/>
                </a:lnTo>
                <a:lnTo>
                  <a:pt x="70678" y="4301683"/>
                </a:lnTo>
                <a:lnTo>
                  <a:pt x="106392" y="4331147"/>
                </a:lnTo>
                <a:lnTo>
                  <a:pt x="147382" y="4353394"/>
                </a:lnTo>
                <a:lnTo>
                  <a:pt x="192679" y="4367453"/>
                </a:lnTo>
                <a:lnTo>
                  <a:pt x="241312" y="4372356"/>
                </a:lnTo>
                <a:lnTo>
                  <a:pt x="1206487" y="4372356"/>
                </a:lnTo>
                <a:lnTo>
                  <a:pt x="1255120" y="4367453"/>
                </a:lnTo>
                <a:lnTo>
                  <a:pt x="1300417" y="4353394"/>
                </a:lnTo>
                <a:lnTo>
                  <a:pt x="1341407" y="4331147"/>
                </a:lnTo>
                <a:lnTo>
                  <a:pt x="1377121" y="4301683"/>
                </a:lnTo>
                <a:lnTo>
                  <a:pt x="1406587" y="4265972"/>
                </a:lnTo>
                <a:lnTo>
                  <a:pt x="1428836" y="4224984"/>
                </a:lnTo>
                <a:lnTo>
                  <a:pt x="1442897" y="4179688"/>
                </a:lnTo>
                <a:lnTo>
                  <a:pt x="1447800" y="4131055"/>
                </a:lnTo>
                <a:lnTo>
                  <a:pt x="1447800" y="241312"/>
                </a:lnTo>
                <a:lnTo>
                  <a:pt x="1442897" y="192679"/>
                </a:lnTo>
                <a:lnTo>
                  <a:pt x="1428836" y="147382"/>
                </a:lnTo>
                <a:lnTo>
                  <a:pt x="1406587" y="106392"/>
                </a:lnTo>
                <a:lnTo>
                  <a:pt x="1377121" y="70678"/>
                </a:lnTo>
                <a:lnTo>
                  <a:pt x="1341407" y="41212"/>
                </a:lnTo>
                <a:lnTo>
                  <a:pt x="1300417" y="18963"/>
                </a:lnTo>
                <a:lnTo>
                  <a:pt x="1255120" y="4902"/>
                </a:lnTo>
                <a:lnTo>
                  <a:pt x="1206487" y="0"/>
                </a:lnTo>
                <a:close/>
              </a:path>
            </a:pathLst>
          </a:custGeom>
          <a:solidFill>
            <a:schemeClr val="accent1">
              <a:lumMod val="75000"/>
            </a:schemeClr>
          </a:solidFill>
        </p:spPr>
        <p:txBody>
          <a:bodyPr wrap="square" lIns="0" tIns="0" rIns="0" bIns="0" rtlCol="0"/>
          <a:lstStyle/>
          <a:p>
            <a:endParaRPr/>
          </a:p>
        </p:txBody>
      </p:sp>
      <p:sp>
        <p:nvSpPr>
          <p:cNvPr id="2" name="object 2"/>
          <p:cNvSpPr txBox="1">
            <a:spLocks noGrp="1"/>
          </p:cNvSpPr>
          <p:nvPr>
            <p:ph type="title" idx="4294967295"/>
          </p:nvPr>
        </p:nvSpPr>
        <p:spPr>
          <a:xfrm>
            <a:off x="305561" y="1091564"/>
            <a:ext cx="1752600" cy="628650"/>
          </a:xfrm>
          <a:prstGeom prst="rect">
            <a:avLst/>
          </a:prstGeom>
        </p:spPr>
        <p:txBody>
          <a:bodyPr vert="horz" wrap="square" lIns="0" tIns="13335" rIns="0" bIns="0" rtlCol="0">
            <a:spAutoFit/>
          </a:bodyPr>
          <a:lstStyle/>
          <a:p>
            <a:pPr marL="12700">
              <a:lnSpc>
                <a:spcPct val="100000"/>
              </a:lnSpc>
              <a:spcBef>
                <a:spcPts val="105"/>
              </a:spcBef>
            </a:pPr>
            <a:r>
              <a:rPr lang="en-US" sz="4000" b="1" spc="-5">
                <a:solidFill>
                  <a:srgbClr val="2B5C0D"/>
                </a:solidFill>
                <a:latin typeface="Source Sans Pro Black" panose="020B0803030403020204" pitchFamily="34" charset="0"/>
                <a:ea typeface="Source Sans Pro Black" panose="020B0803030403020204" pitchFamily="34" charset="0"/>
              </a:rPr>
              <a:t>Agenda</a:t>
            </a:r>
            <a:endParaRPr sz="4000" b="1">
              <a:solidFill>
                <a:srgbClr val="2B5C0D"/>
              </a:solidFill>
              <a:latin typeface="Source Sans Pro Black" panose="020B0803030403020204" pitchFamily="34" charset="0"/>
              <a:ea typeface="Source Sans Pro Black" panose="020B0803030403020204" pitchFamily="34" charset="0"/>
            </a:endParaRPr>
          </a:p>
        </p:txBody>
      </p:sp>
      <p:sp>
        <p:nvSpPr>
          <p:cNvPr id="18" name="object 18"/>
          <p:cNvSpPr txBox="1"/>
          <p:nvPr/>
        </p:nvSpPr>
        <p:spPr>
          <a:xfrm>
            <a:off x="489357" y="5056123"/>
            <a:ext cx="1112073" cy="566822"/>
          </a:xfrm>
          <a:prstGeom prst="rect">
            <a:avLst/>
          </a:prstGeom>
        </p:spPr>
        <p:txBody>
          <a:bodyPr vert="horz" wrap="square" lIns="0" tIns="12700" rIns="0" bIns="0" rtlCol="0">
            <a:spAutoFit/>
          </a:bodyPr>
          <a:lstStyle/>
          <a:p>
            <a:pPr marL="12700" marR="5080" algn="ctr">
              <a:lnSpc>
                <a:spcPct val="100000"/>
              </a:lnSpc>
              <a:spcBef>
                <a:spcPts val="100"/>
              </a:spcBef>
            </a:pPr>
            <a:r>
              <a:rPr sz="1800" spc="-5">
                <a:solidFill>
                  <a:srgbClr val="FFFFFF"/>
                </a:solidFill>
                <a:latin typeface="Source Sans Pro Black" panose="020B0803030403020204" pitchFamily="34" charset="0"/>
                <a:ea typeface="Source Sans Pro Black" panose="020B0803030403020204" pitchFamily="34" charset="0"/>
                <a:cs typeface="Arial"/>
              </a:rPr>
              <a:t>Program  </a:t>
            </a:r>
            <a:r>
              <a:rPr sz="1800">
                <a:solidFill>
                  <a:srgbClr val="FFFFFF"/>
                </a:solidFill>
                <a:latin typeface="Source Sans Pro Black" panose="020B0803030403020204" pitchFamily="34" charset="0"/>
                <a:ea typeface="Source Sans Pro Black" panose="020B0803030403020204" pitchFamily="34" charset="0"/>
                <a:cs typeface="Arial"/>
              </a:rPr>
              <a:t>O</a:t>
            </a:r>
            <a:r>
              <a:rPr sz="1800" spc="-5">
                <a:solidFill>
                  <a:srgbClr val="FFFFFF"/>
                </a:solidFill>
                <a:latin typeface="Source Sans Pro Black" panose="020B0803030403020204" pitchFamily="34" charset="0"/>
                <a:ea typeface="Source Sans Pro Black" panose="020B0803030403020204" pitchFamily="34" charset="0"/>
                <a:cs typeface="Arial"/>
              </a:rPr>
              <a:t>v</a:t>
            </a:r>
            <a:r>
              <a:rPr sz="1800" spc="-10">
                <a:solidFill>
                  <a:srgbClr val="FFFFFF"/>
                </a:solidFill>
                <a:latin typeface="Source Sans Pro Black" panose="020B0803030403020204" pitchFamily="34" charset="0"/>
                <a:ea typeface="Source Sans Pro Black" panose="020B0803030403020204" pitchFamily="34" charset="0"/>
                <a:cs typeface="Arial"/>
              </a:rPr>
              <a:t>e</a:t>
            </a:r>
            <a:r>
              <a:rPr sz="1800" spc="-5">
                <a:solidFill>
                  <a:srgbClr val="FFFFFF"/>
                </a:solidFill>
                <a:latin typeface="Source Sans Pro Black" panose="020B0803030403020204" pitchFamily="34" charset="0"/>
                <a:ea typeface="Source Sans Pro Black" panose="020B0803030403020204" pitchFamily="34" charset="0"/>
                <a:cs typeface="Arial"/>
              </a:rPr>
              <a:t>rv</a:t>
            </a:r>
            <a:r>
              <a:rPr sz="1800" spc="-10">
                <a:solidFill>
                  <a:srgbClr val="FFFFFF"/>
                </a:solidFill>
                <a:latin typeface="Source Sans Pro Black" panose="020B0803030403020204" pitchFamily="34" charset="0"/>
                <a:ea typeface="Source Sans Pro Black" panose="020B0803030403020204" pitchFamily="34" charset="0"/>
                <a:cs typeface="Arial"/>
              </a:rPr>
              <a:t>ie</a:t>
            </a:r>
            <a:r>
              <a:rPr sz="1800" spc="-5">
                <a:solidFill>
                  <a:srgbClr val="FFFFFF"/>
                </a:solidFill>
                <a:latin typeface="Source Sans Pro Black" panose="020B0803030403020204" pitchFamily="34" charset="0"/>
                <a:ea typeface="Source Sans Pro Black" panose="020B0803030403020204" pitchFamily="34" charset="0"/>
                <a:cs typeface="Arial"/>
              </a:rPr>
              <a:t>w</a:t>
            </a:r>
            <a:endParaRPr sz="1800">
              <a:latin typeface="Source Sans Pro Black" panose="020B0803030403020204" pitchFamily="34" charset="0"/>
              <a:ea typeface="Source Sans Pro Black" panose="020B0803030403020204" pitchFamily="34" charset="0"/>
              <a:cs typeface="Arial"/>
            </a:endParaRPr>
          </a:p>
        </p:txBody>
      </p:sp>
      <p:sp>
        <p:nvSpPr>
          <p:cNvPr id="19" name="object 19"/>
          <p:cNvSpPr txBox="1"/>
          <p:nvPr/>
        </p:nvSpPr>
        <p:spPr>
          <a:xfrm>
            <a:off x="2410433" y="5056123"/>
            <a:ext cx="816852" cy="566822"/>
          </a:xfrm>
          <a:prstGeom prst="rect">
            <a:avLst/>
          </a:prstGeom>
        </p:spPr>
        <p:txBody>
          <a:bodyPr vert="horz" wrap="square" lIns="0" tIns="12700" rIns="0" bIns="0" rtlCol="0">
            <a:spAutoFit/>
          </a:bodyPr>
          <a:lstStyle/>
          <a:p>
            <a:pPr marL="12700" marR="5080" algn="ctr">
              <a:lnSpc>
                <a:spcPct val="100000"/>
              </a:lnSpc>
              <a:spcBef>
                <a:spcPts val="100"/>
              </a:spcBef>
            </a:pPr>
            <a:r>
              <a:rPr lang="en-US" sz="1800" spc="-10">
                <a:solidFill>
                  <a:srgbClr val="FFFFFF"/>
                </a:solidFill>
                <a:latin typeface="Source Sans Pro Black" panose="020B0803030403020204" pitchFamily="34" charset="0"/>
                <a:ea typeface="Source Sans Pro Black" panose="020B0803030403020204" pitchFamily="34" charset="0"/>
                <a:cs typeface="Arial"/>
              </a:rPr>
              <a:t>Project</a:t>
            </a:r>
            <a:r>
              <a:rPr sz="1800" spc="-10">
                <a:solidFill>
                  <a:srgbClr val="FFFFFF"/>
                </a:solidFill>
                <a:latin typeface="Source Sans Pro Black" panose="020B0803030403020204" pitchFamily="34" charset="0"/>
                <a:ea typeface="Source Sans Pro Black" panose="020B0803030403020204" pitchFamily="34" charset="0"/>
                <a:cs typeface="Arial"/>
              </a:rPr>
              <a:t>  </a:t>
            </a:r>
            <a:r>
              <a:rPr sz="1800" spc="-80">
                <a:solidFill>
                  <a:srgbClr val="FFFFFF"/>
                </a:solidFill>
                <a:latin typeface="Source Sans Pro Black" panose="020B0803030403020204" pitchFamily="34" charset="0"/>
                <a:ea typeface="Source Sans Pro Black" panose="020B0803030403020204" pitchFamily="34" charset="0"/>
                <a:cs typeface="Arial"/>
              </a:rPr>
              <a:t>T</a:t>
            </a:r>
            <a:r>
              <a:rPr sz="1800" spc="-25">
                <a:solidFill>
                  <a:srgbClr val="FFFFFF"/>
                </a:solidFill>
                <a:latin typeface="Source Sans Pro Black" panose="020B0803030403020204" pitchFamily="34" charset="0"/>
                <a:ea typeface="Source Sans Pro Black" panose="020B0803030403020204" pitchFamily="34" charset="0"/>
                <a:cs typeface="Arial"/>
              </a:rPr>
              <a:t>y</a:t>
            </a:r>
            <a:r>
              <a:rPr sz="1800" spc="-15">
                <a:solidFill>
                  <a:srgbClr val="FFFFFF"/>
                </a:solidFill>
                <a:latin typeface="Source Sans Pro Black" panose="020B0803030403020204" pitchFamily="34" charset="0"/>
                <a:ea typeface="Source Sans Pro Black" panose="020B0803030403020204" pitchFamily="34" charset="0"/>
                <a:cs typeface="Arial"/>
              </a:rPr>
              <a:t>pes</a:t>
            </a:r>
            <a:endParaRPr sz="1800">
              <a:latin typeface="Source Sans Pro Black" panose="020B0803030403020204" pitchFamily="34" charset="0"/>
              <a:ea typeface="Source Sans Pro Black" panose="020B0803030403020204" pitchFamily="34" charset="0"/>
              <a:cs typeface="Arial"/>
            </a:endParaRPr>
          </a:p>
        </p:txBody>
      </p:sp>
      <p:sp>
        <p:nvSpPr>
          <p:cNvPr id="20" name="object 20"/>
          <p:cNvSpPr txBox="1"/>
          <p:nvPr/>
        </p:nvSpPr>
        <p:spPr>
          <a:xfrm>
            <a:off x="3977328" y="5056123"/>
            <a:ext cx="1229995" cy="566822"/>
          </a:xfrm>
          <a:prstGeom prst="rect">
            <a:avLst/>
          </a:prstGeom>
        </p:spPr>
        <p:txBody>
          <a:bodyPr vert="horz" wrap="square" lIns="0" tIns="12700" rIns="0" bIns="0" rtlCol="0">
            <a:spAutoFit/>
          </a:bodyPr>
          <a:lstStyle/>
          <a:p>
            <a:pPr marL="12065" marR="5080" algn="ctr">
              <a:lnSpc>
                <a:spcPct val="100000"/>
              </a:lnSpc>
              <a:spcBef>
                <a:spcPts val="100"/>
              </a:spcBef>
            </a:pPr>
            <a:r>
              <a:rPr lang="en-US" spc="-15">
                <a:solidFill>
                  <a:srgbClr val="FFFFFF"/>
                </a:solidFill>
                <a:latin typeface="Source Sans Pro Black" panose="020B0803030403020204" pitchFamily="34" charset="0"/>
                <a:ea typeface="Source Sans Pro Black" panose="020B0803030403020204" pitchFamily="34" charset="0"/>
                <a:cs typeface="Arial"/>
              </a:rPr>
              <a:t>Review Process</a:t>
            </a:r>
            <a:endParaRPr sz="1800">
              <a:latin typeface="Source Sans Pro Black" panose="020B0803030403020204" pitchFamily="34" charset="0"/>
              <a:ea typeface="Source Sans Pro Black" panose="020B0803030403020204" pitchFamily="34" charset="0"/>
              <a:cs typeface="Arial"/>
            </a:endParaRPr>
          </a:p>
        </p:txBody>
      </p:sp>
      <p:sp>
        <p:nvSpPr>
          <p:cNvPr id="22" name="object 22"/>
          <p:cNvSpPr txBox="1"/>
          <p:nvPr/>
        </p:nvSpPr>
        <p:spPr>
          <a:xfrm>
            <a:off x="5745035" y="5056123"/>
            <a:ext cx="1241512" cy="566822"/>
          </a:xfrm>
          <a:prstGeom prst="rect">
            <a:avLst/>
          </a:prstGeom>
        </p:spPr>
        <p:txBody>
          <a:bodyPr vert="horz" wrap="square" lIns="0" tIns="12700" rIns="0" bIns="0" rtlCol="0">
            <a:spAutoFit/>
          </a:bodyPr>
          <a:lstStyle/>
          <a:p>
            <a:pPr marR="5080" algn="ctr">
              <a:lnSpc>
                <a:spcPct val="100000"/>
              </a:lnSpc>
            </a:pPr>
            <a:r>
              <a:rPr sz="1800" spc="-5">
                <a:solidFill>
                  <a:srgbClr val="FFFFFF"/>
                </a:solidFill>
                <a:latin typeface="Source Sans Pro Black" panose="020B0803030403020204" pitchFamily="34" charset="0"/>
                <a:ea typeface="Source Sans Pro Black" panose="020B0803030403020204" pitchFamily="34" charset="0"/>
                <a:cs typeface="Arial"/>
              </a:rPr>
              <a:t>E</a:t>
            </a:r>
            <a:r>
              <a:rPr sz="1800">
                <a:solidFill>
                  <a:srgbClr val="FFFFFF"/>
                </a:solidFill>
                <a:latin typeface="Source Sans Pro Black" panose="020B0803030403020204" pitchFamily="34" charset="0"/>
                <a:ea typeface="Source Sans Pro Black" panose="020B0803030403020204" pitchFamily="34" charset="0"/>
                <a:cs typeface="Arial"/>
              </a:rPr>
              <a:t>v</a:t>
            </a:r>
            <a:r>
              <a:rPr sz="1800" spc="-15">
                <a:solidFill>
                  <a:srgbClr val="FFFFFF"/>
                </a:solidFill>
                <a:latin typeface="Source Sans Pro Black" panose="020B0803030403020204" pitchFamily="34" charset="0"/>
                <a:ea typeface="Source Sans Pro Black" panose="020B0803030403020204" pitchFamily="34" charset="0"/>
                <a:cs typeface="Arial"/>
              </a:rPr>
              <a:t>a</a:t>
            </a:r>
            <a:r>
              <a:rPr sz="1800" spc="-10">
                <a:solidFill>
                  <a:srgbClr val="FFFFFF"/>
                </a:solidFill>
                <a:latin typeface="Source Sans Pro Black" panose="020B0803030403020204" pitchFamily="34" charset="0"/>
                <a:ea typeface="Source Sans Pro Black" panose="020B0803030403020204" pitchFamily="34" charset="0"/>
                <a:cs typeface="Arial"/>
              </a:rPr>
              <a:t>l</a:t>
            </a:r>
            <a:r>
              <a:rPr sz="1800" spc="-15">
                <a:solidFill>
                  <a:srgbClr val="FFFFFF"/>
                </a:solidFill>
                <a:latin typeface="Source Sans Pro Black" panose="020B0803030403020204" pitchFamily="34" charset="0"/>
                <a:ea typeface="Source Sans Pro Black" panose="020B0803030403020204" pitchFamily="34" charset="0"/>
                <a:cs typeface="Arial"/>
              </a:rPr>
              <a:t>ua</a:t>
            </a:r>
            <a:r>
              <a:rPr sz="1800" spc="-5">
                <a:solidFill>
                  <a:srgbClr val="FFFFFF"/>
                </a:solidFill>
                <a:latin typeface="Source Sans Pro Black" panose="020B0803030403020204" pitchFamily="34" charset="0"/>
                <a:ea typeface="Source Sans Pro Black" panose="020B0803030403020204" pitchFamily="34" charset="0"/>
                <a:cs typeface="Arial"/>
              </a:rPr>
              <a:t>t</a:t>
            </a:r>
            <a:r>
              <a:rPr sz="1800" spc="-10">
                <a:solidFill>
                  <a:srgbClr val="FFFFFF"/>
                </a:solidFill>
                <a:latin typeface="Source Sans Pro Black" panose="020B0803030403020204" pitchFamily="34" charset="0"/>
                <a:ea typeface="Source Sans Pro Black" panose="020B0803030403020204" pitchFamily="34" charset="0"/>
                <a:cs typeface="Arial"/>
              </a:rPr>
              <a:t>i</a:t>
            </a:r>
            <a:r>
              <a:rPr lang="en-US" spc="-15">
                <a:solidFill>
                  <a:srgbClr val="FFFFFF"/>
                </a:solidFill>
                <a:latin typeface="Source Sans Pro Black" panose="020B0803030403020204" pitchFamily="34" charset="0"/>
                <a:ea typeface="Source Sans Pro Black" panose="020B0803030403020204" pitchFamily="34" charset="0"/>
                <a:cs typeface="Arial"/>
              </a:rPr>
              <a:t>on </a:t>
            </a:r>
            <a:r>
              <a:rPr sz="1800" spc="-5">
                <a:solidFill>
                  <a:srgbClr val="FFFFFF"/>
                </a:solidFill>
                <a:latin typeface="Source Sans Pro Black" panose="020B0803030403020204" pitchFamily="34" charset="0"/>
                <a:ea typeface="Source Sans Pro Black" panose="020B0803030403020204" pitchFamily="34" charset="0"/>
                <a:cs typeface="Arial"/>
              </a:rPr>
              <a:t>Criteria</a:t>
            </a:r>
            <a:endParaRPr sz="1800">
              <a:latin typeface="Source Sans Pro Black" panose="020B0803030403020204" pitchFamily="34" charset="0"/>
              <a:ea typeface="Source Sans Pro Black" panose="020B0803030403020204" pitchFamily="34" charset="0"/>
              <a:cs typeface="Arial"/>
            </a:endParaRPr>
          </a:p>
        </p:txBody>
      </p:sp>
      <p:sp>
        <p:nvSpPr>
          <p:cNvPr id="21" name="object 21"/>
          <p:cNvSpPr txBox="1"/>
          <p:nvPr/>
        </p:nvSpPr>
        <p:spPr>
          <a:xfrm>
            <a:off x="7654435" y="5056123"/>
            <a:ext cx="969644" cy="574040"/>
          </a:xfrm>
          <a:prstGeom prst="rect">
            <a:avLst/>
          </a:prstGeom>
        </p:spPr>
        <p:txBody>
          <a:bodyPr vert="horz" wrap="square" lIns="0" tIns="12700" rIns="0" bIns="0" rtlCol="0">
            <a:spAutoFit/>
          </a:bodyPr>
          <a:lstStyle/>
          <a:p>
            <a:pPr marL="58419" marR="5080" algn="ctr">
              <a:lnSpc>
                <a:spcPct val="100000"/>
              </a:lnSpc>
              <a:spcBef>
                <a:spcPts val="100"/>
              </a:spcBef>
            </a:pPr>
            <a:r>
              <a:rPr sz="1800" spc="-10">
                <a:solidFill>
                  <a:srgbClr val="FFFFFF"/>
                </a:solidFill>
                <a:latin typeface="Source Sans Pro Black" panose="020B0803030403020204" pitchFamily="34" charset="0"/>
                <a:ea typeface="Source Sans Pro Black" panose="020B0803030403020204" pitchFamily="34" charset="0"/>
                <a:cs typeface="Arial"/>
              </a:rPr>
              <a:t>R</a:t>
            </a:r>
            <a:r>
              <a:rPr sz="1800" spc="-15">
                <a:solidFill>
                  <a:srgbClr val="FFFFFF"/>
                </a:solidFill>
                <a:latin typeface="Source Sans Pro Black" panose="020B0803030403020204" pitchFamily="34" charset="0"/>
                <a:ea typeface="Source Sans Pro Black" panose="020B0803030403020204" pitchFamily="34" charset="0"/>
                <a:cs typeface="Arial"/>
              </a:rPr>
              <a:t>e</a:t>
            </a:r>
            <a:r>
              <a:rPr sz="1800" spc="-5">
                <a:solidFill>
                  <a:srgbClr val="FFFFFF"/>
                </a:solidFill>
                <a:latin typeface="Source Sans Pro Black" panose="020B0803030403020204" pitchFamily="34" charset="0"/>
                <a:ea typeface="Source Sans Pro Black" panose="020B0803030403020204" pitchFamily="34" charset="0"/>
                <a:cs typeface="Arial"/>
              </a:rPr>
              <a:t>v</a:t>
            </a:r>
            <a:r>
              <a:rPr sz="1800" spc="-10">
                <a:solidFill>
                  <a:srgbClr val="FFFFFF"/>
                </a:solidFill>
                <a:latin typeface="Source Sans Pro Black" panose="020B0803030403020204" pitchFamily="34" charset="0"/>
                <a:ea typeface="Source Sans Pro Black" panose="020B0803030403020204" pitchFamily="34" charset="0"/>
                <a:cs typeface="Arial"/>
              </a:rPr>
              <a:t>i</a:t>
            </a:r>
            <a:r>
              <a:rPr sz="1800" spc="-15">
                <a:solidFill>
                  <a:srgbClr val="FFFFFF"/>
                </a:solidFill>
                <a:latin typeface="Source Sans Pro Black" panose="020B0803030403020204" pitchFamily="34" charset="0"/>
                <a:ea typeface="Source Sans Pro Black" panose="020B0803030403020204" pitchFamily="34" charset="0"/>
                <a:cs typeface="Arial"/>
              </a:rPr>
              <a:t>e</a:t>
            </a:r>
            <a:r>
              <a:rPr sz="1800" spc="-45">
                <a:solidFill>
                  <a:srgbClr val="FFFFFF"/>
                </a:solidFill>
                <a:latin typeface="Source Sans Pro Black" panose="020B0803030403020204" pitchFamily="34" charset="0"/>
                <a:ea typeface="Source Sans Pro Black" panose="020B0803030403020204" pitchFamily="34" charset="0"/>
                <a:cs typeface="Arial"/>
              </a:rPr>
              <a:t>w</a:t>
            </a:r>
            <a:r>
              <a:rPr sz="1800" spc="-15">
                <a:solidFill>
                  <a:srgbClr val="FFFFFF"/>
                </a:solidFill>
                <a:latin typeface="Source Sans Pro Black" panose="020B0803030403020204" pitchFamily="34" charset="0"/>
                <a:ea typeface="Source Sans Pro Black" panose="020B0803030403020204" pitchFamily="34" charset="0"/>
                <a:cs typeface="Arial"/>
              </a:rPr>
              <a:t>  Timeline</a:t>
            </a:r>
            <a:endParaRPr sz="1800">
              <a:latin typeface="Source Sans Pro Black" panose="020B0803030403020204" pitchFamily="34" charset="0"/>
              <a:ea typeface="Source Sans Pro Black" panose="020B0803030403020204" pitchFamily="34" charset="0"/>
              <a:cs typeface="Arial"/>
            </a:endParaRPr>
          </a:p>
        </p:txBody>
      </p:sp>
      <p:sp>
        <p:nvSpPr>
          <p:cNvPr id="40" name="object 40">
            <a:extLst>
              <a:ext uri="{C183D7F6-B498-43B3-948B-1728B52AA6E4}">
                <adec:decorative xmlns:adec="http://schemas.microsoft.com/office/drawing/2017/decorative" val="1"/>
              </a:ext>
            </a:extLst>
          </p:cNvPr>
          <p:cNvSpPr/>
          <p:nvPr/>
        </p:nvSpPr>
        <p:spPr>
          <a:xfrm>
            <a:off x="914400" y="3933101"/>
            <a:ext cx="7348151" cy="632460"/>
          </a:xfrm>
          <a:custGeom>
            <a:avLst/>
            <a:gdLst/>
            <a:ahLst/>
            <a:cxnLst/>
            <a:rect l="l" t="t" r="r" b="b"/>
            <a:pathLst>
              <a:path w="7691755" h="632460">
                <a:moveTo>
                  <a:pt x="0" y="158115"/>
                </a:moveTo>
                <a:lnTo>
                  <a:pt x="7375398" y="158115"/>
                </a:lnTo>
                <a:lnTo>
                  <a:pt x="7375398" y="0"/>
                </a:lnTo>
                <a:lnTo>
                  <a:pt x="7691628" y="316230"/>
                </a:lnTo>
                <a:lnTo>
                  <a:pt x="7375398" y="632460"/>
                </a:lnTo>
                <a:lnTo>
                  <a:pt x="7375398" y="474345"/>
                </a:lnTo>
                <a:lnTo>
                  <a:pt x="0" y="474345"/>
                </a:lnTo>
                <a:lnTo>
                  <a:pt x="0" y="158115"/>
                </a:lnTo>
                <a:close/>
              </a:path>
            </a:pathLst>
          </a:custGeom>
          <a:solidFill>
            <a:schemeClr val="bg1"/>
          </a:solidFill>
          <a:ln w="12700">
            <a:solidFill>
              <a:srgbClr val="000000"/>
            </a:solidFill>
          </a:ln>
        </p:spPr>
        <p:txBody>
          <a:bodyPr wrap="square" lIns="0" tIns="0" rIns="0" bIns="0" rtlCol="0"/>
          <a:lstStyle/>
          <a:p>
            <a:endParaRPr/>
          </a:p>
        </p:txBody>
      </p:sp>
      <p:pic>
        <p:nvPicPr>
          <p:cNvPr id="41" name="Graphic 40">
            <a:extLst>
              <a:ext uri="{FF2B5EF4-FFF2-40B4-BE49-F238E27FC236}">
                <a16:creationId xmlns:a16="http://schemas.microsoft.com/office/drawing/2014/main" id="{329C536C-2456-08BA-549D-69135349AE4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193" y="2448368"/>
            <a:ext cx="914400" cy="914400"/>
          </a:xfrm>
          <a:prstGeom prst="rect">
            <a:avLst/>
          </a:prstGeom>
        </p:spPr>
      </p:pic>
      <p:pic>
        <p:nvPicPr>
          <p:cNvPr id="45" name="Graphic 44">
            <a:extLst>
              <a:ext uri="{FF2B5EF4-FFF2-40B4-BE49-F238E27FC236}">
                <a16:creationId xmlns:a16="http://schemas.microsoft.com/office/drawing/2014/main" id="{3498A3FE-470C-66DE-F774-A87D6FA6F71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1659" y="2448368"/>
            <a:ext cx="914400" cy="914400"/>
          </a:xfrm>
          <a:prstGeom prst="rect">
            <a:avLst/>
          </a:prstGeom>
        </p:spPr>
      </p:pic>
      <p:pic>
        <p:nvPicPr>
          <p:cNvPr id="47" name="Graphic 46">
            <a:extLst>
              <a:ext uri="{FF2B5EF4-FFF2-40B4-BE49-F238E27FC236}">
                <a16:creationId xmlns:a16="http://schemas.microsoft.com/office/drawing/2014/main" id="{2383FA2F-15B4-FE4B-C757-E27256C8D81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5125" y="2448368"/>
            <a:ext cx="914400" cy="914400"/>
          </a:xfrm>
          <a:prstGeom prst="rect">
            <a:avLst/>
          </a:prstGeom>
        </p:spPr>
      </p:pic>
      <p:pic>
        <p:nvPicPr>
          <p:cNvPr id="49" name="Graphic 48">
            <a:extLst>
              <a:ext uri="{FF2B5EF4-FFF2-40B4-BE49-F238E27FC236}">
                <a16:creationId xmlns:a16="http://schemas.microsoft.com/office/drawing/2014/main" id="{1B8D0E6E-AFD0-4F97-FEAA-7B291369D265}"/>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08591" y="2448368"/>
            <a:ext cx="914400" cy="914400"/>
          </a:xfrm>
          <a:prstGeom prst="rect">
            <a:avLst/>
          </a:prstGeom>
        </p:spPr>
      </p:pic>
      <p:pic>
        <p:nvPicPr>
          <p:cNvPr id="53" name="Graphic 52">
            <a:extLst>
              <a:ext uri="{FF2B5EF4-FFF2-40B4-BE49-F238E27FC236}">
                <a16:creationId xmlns:a16="http://schemas.microsoft.com/office/drawing/2014/main" id="{FF32486E-EAAF-F01D-DA1B-E140696C404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82057" y="2448368"/>
            <a:ext cx="914400" cy="914400"/>
          </a:xfrm>
          <a:prstGeom prst="rect">
            <a:avLst/>
          </a:prstGeom>
        </p:spPr>
      </p:pic>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6A204E-B329-8502-777B-33E338EACFFF}"/>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Expertise and Partners</a:t>
            </a:r>
          </a:p>
        </p:txBody>
      </p:sp>
      <p:pic>
        <p:nvPicPr>
          <p:cNvPr id="6" name="Picture 5" descr="Expertise and Partners: Strength&#10;Numerous partners are engaged from non-profits, industry in the food sector, and research and extension. Partners provide detailed letters with specific time and frequency of engagement commitments.&#10;The applicant provides great detail on the membership of the project and the experience of each members. The education and experiences are relative to the work of the project and each member's duties are clearly described.&#10;Application includes a wide diversity of qualified relevant partners. The key staff have the expertise to successfully manage the project. Regular partner meetings and information sharing are built into the project.&#10;Expertise and Partners: Weakness&#10;The applicant needs to be more specific on the members of the various meetings and how they will participate in achieving the goals. A description of how the issues would be addressed by the membership should be described. For example, if there is a problem in collecting data, how that would be corrected and how it would be communicated among members.">
            <a:extLst>
              <a:ext uri="{FF2B5EF4-FFF2-40B4-BE49-F238E27FC236}">
                <a16:creationId xmlns:a16="http://schemas.microsoft.com/office/drawing/2014/main" id="{A6728EFD-2701-14B9-7D0B-FE857FF7DC4E}"/>
              </a:ext>
            </a:extLst>
          </p:cNvPr>
          <p:cNvPicPr>
            <a:picLocks noChangeAspect="1"/>
          </p:cNvPicPr>
          <p:nvPr/>
        </p:nvPicPr>
        <p:blipFill>
          <a:blip r:embed="rId2"/>
          <a:stretch>
            <a:fillRect/>
          </a:stretch>
        </p:blipFill>
        <p:spPr>
          <a:xfrm>
            <a:off x="434297" y="1227438"/>
            <a:ext cx="8591242" cy="5401961"/>
          </a:xfrm>
          <a:prstGeom prst="rect">
            <a:avLst/>
          </a:prstGeom>
        </p:spPr>
      </p:pic>
    </p:spTree>
    <p:extLst>
      <p:ext uri="{BB962C8B-B14F-4D97-AF65-F5344CB8AC3E}">
        <p14:creationId xmlns:p14="http://schemas.microsoft.com/office/powerpoint/2010/main" val="1204060196"/>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51A-103B-481C-E195-84C6E03ED417}"/>
              </a:ext>
            </a:extLst>
          </p:cNvPr>
          <p:cNvSpPr>
            <a:spLocks noGrp="1"/>
          </p:cNvSpPr>
          <p:nvPr>
            <p:ph type="title" idx="4294967295"/>
          </p:nvPr>
        </p:nvSpPr>
        <p:spPr>
          <a:xfrm>
            <a:off x="205946" y="1179212"/>
            <a:ext cx="9074532" cy="507831"/>
          </a:xfrm>
        </p:spPr>
        <p:txBody>
          <a:bodyPr/>
          <a:lstStyle/>
          <a:p>
            <a:pPr algn="l"/>
            <a:r>
              <a:rPr lang="en-US" sz="3300" b="1">
                <a:solidFill>
                  <a:srgbClr val="2B5C0D"/>
                </a:solidFill>
                <a:latin typeface="Source Sans Pro Black" panose="020B0803030403020204" pitchFamily="34" charset="0"/>
                <a:ea typeface="Source Sans Pro Black" panose="020B0803030403020204" pitchFamily="34" charset="0"/>
              </a:rPr>
              <a:t>Scoring Matrix Fiscal Plan &amp; Resources - 10 pts</a:t>
            </a:r>
          </a:p>
        </p:txBody>
      </p:sp>
      <p:graphicFrame>
        <p:nvGraphicFramePr>
          <p:cNvPr id="4" name="Table 3">
            <a:extLst>
              <a:ext uri="{FF2B5EF4-FFF2-40B4-BE49-F238E27FC236}">
                <a16:creationId xmlns:a16="http://schemas.microsoft.com/office/drawing/2014/main" id="{2DEA3A81-EA9C-0FC8-335C-6BE42AD1DAB8}"/>
              </a:ext>
            </a:extLst>
          </p:cNvPr>
          <p:cNvGraphicFramePr>
            <a:graphicFrameLocks noGrp="1"/>
          </p:cNvGraphicFramePr>
          <p:nvPr>
            <p:extLst>
              <p:ext uri="{D42A27DB-BD31-4B8C-83A1-F6EECF244321}">
                <p14:modId xmlns:p14="http://schemas.microsoft.com/office/powerpoint/2010/main" val="3614113280"/>
              </p:ext>
            </p:extLst>
          </p:nvPr>
        </p:nvGraphicFramePr>
        <p:xfrm>
          <a:off x="34734" y="1727390"/>
          <a:ext cx="9074532" cy="5042208"/>
        </p:xfrm>
        <a:graphic>
          <a:graphicData uri="http://schemas.openxmlformats.org/drawingml/2006/table">
            <a:tbl>
              <a:tblPr firstRow="1" firstCol="1">
                <a:tableStyleId>{FABFCF23-3B69-468F-B69F-88F6DE6A72F2}</a:tableStyleId>
              </a:tblPr>
              <a:tblGrid>
                <a:gridCol w="863354">
                  <a:extLst>
                    <a:ext uri="{9D8B030D-6E8A-4147-A177-3AD203B41FA5}">
                      <a16:colId xmlns:a16="http://schemas.microsoft.com/office/drawing/2014/main" val="1532091643"/>
                    </a:ext>
                  </a:extLst>
                </a:gridCol>
                <a:gridCol w="1828636">
                  <a:extLst>
                    <a:ext uri="{9D8B030D-6E8A-4147-A177-3AD203B41FA5}">
                      <a16:colId xmlns:a16="http://schemas.microsoft.com/office/drawing/2014/main" val="2111105614"/>
                    </a:ext>
                  </a:extLst>
                </a:gridCol>
                <a:gridCol w="1738184">
                  <a:extLst>
                    <a:ext uri="{9D8B030D-6E8A-4147-A177-3AD203B41FA5}">
                      <a16:colId xmlns:a16="http://schemas.microsoft.com/office/drawing/2014/main" val="792320590"/>
                    </a:ext>
                  </a:extLst>
                </a:gridCol>
                <a:gridCol w="1614616">
                  <a:extLst>
                    <a:ext uri="{9D8B030D-6E8A-4147-A177-3AD203B41FA5}">
                      <a16:colId xmlns:a16="http://schemas.microsoft.com/office/drawing/2014/main" val="1060773743"/>
                    </a:ext>
                  </a:extLst>
                </a:gridCol>
                <a:gridCol w="1672281">
                  <a:extLst>
                    <a:ext uri="{9D8B030D-6E8A-4147-A177-3AD203B41FA5}">
                      <a16:colId xmlns:a16="http://schemas.microsoft.com/office/drawing/2014/main" val="1439941526"/>
                    </a:ext>
                  </a:extLst>
                </a:gridCol>
                <a:gridCol w="1357461">
                  <a:extLst>
                    <a:ext uri="{9D8B030D-6E8A-4147-A177-3AD203B41FA5}">
                      <a16:colId xmlns:a16="http://schemas.microsoft.com/office/drawing/2014/main" val="1251518146"/>
                    </a:ext>
                  </a:extLst>
                </a:gridCol>
              </a:tblGrid>
              <a:tr h="224180">
                <a:tc>
                  <a:txBody>
                    <a:bodyPr/>
                    <a:lstStyle/>
                    <a:p>
                      <a:pPr marL="110490" marR="10287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277495" marR="27305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EXCELLENT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302260" marR="29591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VERY GOOD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0" marR="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616585" marR="61214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FAIR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4445" marR="0" algn="ctr">
                        <a:lnSpc>
                          <a:spcPct val="140947"/>
                        </a:lnSpc>
                        <a:spcBef>
                          <a:spcPts val="10"/>
                        </a:spcBef>
                        <a:spcAft>
                          <a:spcPts val="0"/>
                        </a:spcAft>
                      </a:pPr>
                      <a:r>
                        <a:rPr lang="en-US" sz="1200" b="1">
                          <a:solidFill>
                            <a:schemeClr val="bg1"/>
                          </a:solidFill>
                          <a:effectLst/>
                          <a:latin typeface="Source Sans Pro" panose="020B0503030403020204" pitchFamily="34" charset="0"/>
                          <a:ea typeface="Source Sans Pro" panose="020B0503030403020204" pitchFamily="34" charset="0"/>
                        </a:rPr>
                        <a:t>POOR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2952566771"/>
                  </a:ext>
                </a:extLst>
              </a:tr>
              <a:tr h="224180">
                <a:tc>
                  <a:txBody>
                    <a:bodyPr/>
                    <a:lstStyle/>
                    <a:p>
                      <a:pPr marL="110490" marR="102870" algn="ctr">
                        <a:lnSpc>
                          <a:spcPct val="140947"/>
                        </a:lnSpc>
                        <a:spcBef>
                          <a:spcPts val="10"/>
                        </a:spcBef>
                        <a:spcAft>
                          <a:spcPts val="0"/>
                        </a:spcAft>
                      </a:pPr>
                      <a:r>
                        <a:rPr lang="en-US" sz="1200" b="1">
                          <a:solidFill>
                            <a:srgbClr val="2B5C0D"/>
                          </a:solidFill>
                          <a:effectLst/>
                          <a:latin typeface="Source Sans Pro" panose="020B0503030403020204" pitchFamily="34" charset="0"/>
                          <a:ea typeface="Source Sans Pro" panose="020B0503030403020204" pitchFamily="34" charset="0"/>
                        </a:rPr>
                        <a:t>Score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 marR="27305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21 – 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2260" marR="29591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15 –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8 –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6585" marR="61214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1 – 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40947"/>
                        </a:lnSpc>
                        <a:spcBef>
                          <a:spcPts val="1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531906"/>
                  </a:ext>
                </a:extLst>
              </a:tr>
              <a:tr h="4575990">
                <a:tc>
                  <a:txBody>
                    <a:bodyPr/>
                    <a:lstStyle/>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lvl="0" indent="-3175" algn="ctr" defTabSz="914400" eaLnBrk="1" fontAlgn="auto" latinLnBrk="0" hangingPunct="1">
                        <a:lnSpc>
                          <a:spcPct val="106000"/>
                        </a:lnSpc>
                        <a:spcBef>
                          <a:spcPts val="15"/>
                        </a:spcBef>
                        <a:spcAft>
                          <a:spcPts val="0"/>
                        </a:spcAft>
                        <a:buClrTx/>
                        <a:buSzTx/>
                        <a:buFontTx/>
                        <a:buNone/>
                        <a:tabLst/>
                        <a:defRPr/>
                      </a:pPr>
                      <a:r>
                        <a:rPr lang="en-US" sz="1200" b="1">
                          <a:solidFill>
                            <a:srgbClr val="2B5C0D"/>
                          </a:solidFill>
                          <a:effectLst/>
                          <a:latin typeface="Source Sans Pro" panose="020B0503030403020204" pitchFamily="34" charset="0"/>
                          <a:ea typeface="Source Sans Pro" panose="020B0503030403020204" pitchFamily="34" charset="0"/>
                        </a:rPr>
                        <a:t>Details →</a:t>
                      </a: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p>
                      <a:pPr marL="127635" marR="120015" indent="-3175" algn="ctr">
                        <a:lnSpc>
                          <a:spcPct val="106000"/>
                        </a:lnSpc>
                        <a:spcBef>
                          <a:spcPts val="15"/>
                        </a:spcBef>
                        <a:spcAft>
                          <a:spcPts val="0"/>
                        </a:spcAft>
                      </a:pPr>
                      <a:endParaRPr lang="en-US" sz="1200" b="1">
                        <a:solidFill>
                          <a:srgbClr val="2B5C0D"/>
                        </a:solidFill>
                        <a:effectLst/>
                        <a:latin typeface="Source Sans Pro" panose="020B0503030403020204" pitchFamily="34" charset="0"/>
                        <a:ea typeface="Source Sans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7366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Essentially no deficiencies. Budget clearly correlates to each project objective and accounts for all proposed activities. All items are allowed and reasonable.</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 overall budget is fully appropriate for the scope of the project. Stated infrastructure competently exists and will allow the project to start and be completed on solid</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footing and will even sustain the project beyond the grant’s performance period.  </a:t>
                      </a:r>
                    </a:p>
                    <a:p>
                      <a:pPr marL="67945" marR="7366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Letters of matching funds verify funding sources and demonstrate how valuations were established.</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7239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Slight deficiencies. Budget largely correlates to each of the project objectives and accounts for all major proposed activities and most minor proposed activities. All major items</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most minor items</a:t>
                      </a:r>
                      <a:r>
                        <a:rPr lang="en-US" sz="1200" b="0" spc="-18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are allowed and reasonable. The overall budget is appropriate for the scope of the project. Stated infrastructure exists and will allow the project to start on solid footing. Letters of matching funds verify funding sources, if not all funding sources, and demonstrate how valuations were established.</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8636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Minor deficiencies. Budget may not consistently correlate to each project objective, but project goals</a:t>
                      </a:r>
                      <a:r>
                        <a:rPr lang="en-US" sz="1200" b="0" spc="-19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will</a:t>
                      </a:r>
                      <a:r>
                        <a:rPr lang="en-US" sz="1200" b="0" spc="-20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likely</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a:t>
                      </a:r>
                      <a:r>
                        <a:rPr lang="en-US" sz="1200" b="0" spc="-200">
                          <a:solidFill>
                            <a:srgbClr val="2B5C0D"/>
                          </a:solidFill>
                          <a:effectLst/>
                          <a:latin typeface="Source Sans Pro" panose="020B0503030403020204" pitchFamily="34" charset="0"/>
                          <a:ea typeface="Source Sans Pro" panose="020B0503030403020204" pitchFamily="34" charset="0"/>
                        </a:rPr>
                        <a:t> </a:t>
                      </a:r>
                      <a:r>
                        <a:rPr lang="en-US" sz="1200" b="0" spc="-20">
                          <a:solidFill>
                            <a:srgbClr val="2B5C0D"/>
                          </a:solidFill>
                          <a:effectLst/>
                          <a:latin typeface="Source Sans Pro" panose="020B0503030403020204" pitchFamily="34" charset="0"/>
                          <a:ea typeface="Source Sans Pro" panose="020B0503030403020204" pitchFamily="34" charset="0"/>
                        </a:rPr>
                        <a:t>met. </a:t>
                      </a:r>
                      <a:r>
                        <a:rPr lang="en-US" sz="1200" b="0">
                          <a:solidFill>
                            <a:srgbClr val="2B5C0D"/>
                          </a:solidFill>
                          <a:effectLst/>
                          <a:latin typeface="Source Sans Pro" panose="020B0503030403020204" pitchFamily="34" charset="0"/>
                          <a:ea typeface="Source Sans Pro" panose="020B0503030403020204" pitchFamily="34" charset="0"/>
                        </a:rPr>
                        <a:t>Most </a:t>
                      </a:r>
                      <a:r>
                        <a:rPr lang="en-US" sz="1200" b="0" spc="-16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major</a:t>
                      </a:r>
                      <a:r>
                        <a:rPr lang="en-US" sz="1200" b="0" spc="-15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minor items are allowable and reasonable. The overall budget is generally appropriate for the scope of the project. Stated infrastructure is appropriate but may not be sufficient to solidly start/complete the</a:t>
                      </a:r>
                      <a:r>
                        <a:rPr lang="en-US" sz="1200" b="0" spc="-7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 Letters of matching funds verify most funding sources and demonstrate how valuations were established.</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11125"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Several deficiencies. Budget does not correlate well to the project.</a:t>
                      </a:r>
                      <a:r>
                        <a:rPr lang="en-US" sz="1200" b="0" spc="-1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Some</a:t>
                      </a:r>
                      <a:r>
                        <a:rPr lang="en-US" sz="1200" b="0" spc="-12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major</a:t>
                      </a:r>
                      <a:r>
                        <a:rPr lang="en-US" sz="1200" b="0" spc="-12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and multiple minor</a:t>
                      </a:r>
                      <a:r>
                        <a:rPr lang="en-US" sz="1200" b="0" spc="-19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items </a:t>
                      </a:r>
                      <a:r>
                        <a:rPr lang="en-US" sz="1200" b="0" spc="-20">
                          <a:solidFill>
                            <a:srgbClr val="2B5C0D"/>
                          </a:solidFill>
                          <a:effectLst/>
                          <a:latin typeface="Source Sans Pro" panose="020B0503030403020204" pitchFamily="34" charset="0"/>
                          <a:ea typeface="Source Sans Pro" panose="020B0503030403020204" pitchFamily="34" charset="0"/>
                        </a:rPr>
                        <a:t>are </a:t>
                      </a:r>
                      <a:r>
                        <a:rPr lang="en-US" sz="1200" b="0">
                          <a:solidFill>
                            <a:srgbClr val="2B5C0D"/>
                          </a:solidFill>
                          <a:effectLst/>
                          <a:latin typeface="Source Sans Pro" panose="020B0503030403020204" pitchFamily="34" charset="0"/>
                          <a:ea typeface="Source Sans Pro" panose="020B0503030403020204" pitchFamily="34" charset="0"/>
                        </a:rPr>
                        <a:t>not allowable and/or reasonable. The overall budget request</a:t>
                      </a:r>
                      <a:r>
                        <a:rPr lang="en-US" sz="1200" b="0" spc="-1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may</a:t>
                      </a:r>
                      <a:r>
                        <a:rPr lang="en-US" sz="1200" b="0" spc="-1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be over</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or</a:t>
                      </a:r>
                      <a:r>
                        <a:rPr lang="en-US" sz="1200" b="0" spc="-21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underestimated for the scope of the project. Stated infrastructure are inadequate</a:t>
                      </a:r>
                      <a:r>
                        <a:rPr lang="en-US" sz="1200" b="0" spc="-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to</a:t>
                      </a:r>
                      <a:r>
                        <a:rPr lang="en-US" sz="1200" b="0" spc="-7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insure</a:t>
                      </a:r>
                      <a:r>
                        <a:rPr lang="en-US" sz="1200" b="0" spc="-8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on-time start</a:t>
                      </a:r>
                      <a:r>
                        <a:rPr lang="en-US" sz="1200" b="0" spc="-100">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of</a:t>
                      </a:r>
                      <a:r>
                        <a:rPr lang="en-US" sz="1200" b="0" spc="-1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the</a:t>
                      </a:r>
                      <a:r>
                        <a:rPr lang="en-US" sz="1200" b="0" spc="-115">
                          <a:solidFill>
                            <a:srgbClr val="2B5C0D"/>
                          </a:solidFill>
                          <a:effectLst/>
                          <a:latin typeface="Source Sans Pro" panose="020B0503030403020204" pitchFamily="34" charset="0"/>
                          <a:ea typeface="Source Sans Pro" panose="020B0503030403020204" pitchFamily="34" charset="0"/>
                        </a:rPr>
                        <a:t> </a:t>
                      </a:r>
                      <a:r>
                        <a:rPr lang="en-US" sz="1200" b="0">
                          <a:solidFill>
                            <a:srgbClr val="2B5C0D"/>
                          </a:solidFill>
                          <a:effectLst/>
                          <a:latin typeface="Source Sans Pro" panose="020B0503030403020204" pitchFamily="34" charset="0"/>
                          <a:ea typeface="Source Sans Pro" panose="020B0503030403020204" pitchFamily="34" charset="0"/>
                        </a:rPr>
                        <a:t>project and weaken chances of success. Letters of matching funds cannot be clearly verified sources or demonstrate how valuations were established. </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64770" algn="l">
                        <a:lnSpc>
                          <a:spcPct val="105000"/>
                        </a:lnSpc>
                        <a:spcBef>
                          <a:spcPts val="20"/>
                        </a:spcBef>
                        <a:spcAft>
                          <a:spcPts val="0"/>
                        </a:spcAft>
                      </a:pPr>
                      <a:r>
                        <a:rPr lang="en-US" sz="1200" b="0">
                          <a:solidFill>
                            <a:srgbClr val="2B5C0D"/>
                          </a:solidFill>
                          <a:effectLst/>
                          <a:latin typeface="Source Sans Pro" panose="020B0503030403020204" pitchFamily="34" charset="0"/>
                          <a:ea typeface="Source Sans Pro" panose="020B0503030403020204" pitchFamily="34" charset="0"/>
                        </a:rPr>
                        <a:t>Major deficiencies. Many serious shortcomings in the budget. Many items are clearly not allowable and/or reasonable. There is no correlation between the budget and the project objectives. The overall budget request is significantly either too large or too</a:t>
                      </a:r>
                      <a:r>
                        <a:rPr lang="en-US" sz="1200" b="0" spc="-150">
                          <a:solidFill>
                            <a:srgbClr val="2B5C0D"/>
                          </a:solidFill>
                          <a:effectLst/>
                          <a:latin typeface="Source Sans Pro" panose="020B0503030403020204" pitchFamily="34" charset="0"/>
                          <a:ea typeface="Source Sans Pro" panose="020B0503030403020204" pitchFamily="34" charset="0"/>
                        </a:rPr>
                        <a:t> </a:t>
                      </a:r>
                      <a:r>
                        <a:rPr lang="en-US" sz="1200" b="0" spc="-20">
                          <a:solidFill>
                            <a:srgbClr val="2B5C0D"/>
                          </a:solidFill>
                          <a:effectLst/>
                          <a:latin typeface="Source Sans Pro" panose="020B0503030403020204" pitchFamily="34" charset="0"/>
                          <a:ea typeface="Source Sans Pro" panose="020B0503030403020204" pitchFamily="34" charset="0"/>
                        </a:rPr>
                        <a:t>small </a:t>
                      </a:r>
                      <a:r>
                        <a:rPr lang="en-US" sz="1200" b="0">
                          <a:solidFill>
                            <a:srgbClr val="2B5C0D"/>
                          </a:solidFill>
                          <a:effectLst/>
                          <a:latin typeface="Source Sans Pro" panose="020B0503030403020204" pitchFamily="34" charset="0"/>
                          <a:ea typeface="Source Sans Pro" panose="020B0503030403020204" pitchFamily="34" charset="0"/>
                        </a:rPr>
                        <a:t>for the scope of the project. Required information and details are missing.</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112900"/>
                  </a:ext>
                </a:extLst>
              </a:tr>
            </a:tbl>
          </a:graphicData>
        </a:graphic>
      </p:graphicFrame>
    </p:spTree>
    <p:extLst>
      <p:ext uri="{BB962C8B-B14F-4D97-AF65-F5344CB8AC3E}">
        <p14:creationId xmlns:p14="http://schemas.microsoft.com/office/powerpoint/2010/main" val="2370534032"/>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A2CEAE-F1A1-FA09-BE90-78861227013F}"/>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Fiscal Plan and Resources</a:t>
            </a:r>
          </a:p>
        </p:txBody>
      </p:sp>
      <p:pic>
        <p:nvPicPr>
          <p:cNvPr id="6" name="Picture 5" descr="Fiscal Plan and Resources: Strength&#10;The project has significant match resources indicating a vested community.&#10;The applicant's budget and justification are clear and items in the budget relate to the project's objectives. The budget amounts for each listed item seem reasonable and clear. The applicant describes their match and presents a letter of commitment from the partner of the project.&#10;As expected due to the nature of the planning grant, the majority of funding is allocated to staff expenditures. Proposal does include travel expenses, language interpretation, physical and virtual meeting space.&#10;Fiscal Plan and Resources: Weakness&#10;None">
            <a:extLst>
              <a:ext uri="{FF2B5EF4-FFF2-40B4-BE49-F238E27FC236}">
                <a16:creationId xmlns:a16="http://schemas.microsoft.com/office/drawing/2014/main" id="{3D6A45EC-C1D5-2294-5AB9-CCED0F004698}"/>
              </a:ext>
            </a:extLst>
          </p:cNvPr>
          <p:cNvPicPr>
            <a:picLocks noChangeAspect="1"/>
          </p:cNvPicPr>
          <p:nvPr/>
        </p:nvPicPr>
        <p:blipFill>
          <a:blip r:embed="rId2"/>
          <a:stretch>
            <a:fillRect/>
          </a:stretch>
        </p:blipFill>
        <p:spPr>
          <a:xfrm>
            <a:off x="325521" y="1458735"/>
            <a:ext cx="8492958" cy="4441271"/>
          </a:xfrm>
          <a:prstGeom prst="rect">
            <a:avLst/>
          </a:prstGeom>
        </p:spPr>
      </p:pic>
    </p:spTree>
    <p:extLst>
      <p:ext uri="{BB962C8B-B14F-4D97-AF65-F5344CB8AC3E}">
        <p14:creationId xmlns:p14="http://schemas.microsoft.com/office/powerpoint/2010/main" val="418911285"/>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9961-C196-4FF4-B974-75F4117ACA97}"/>
              </a:ext>
            </a:extLst>
          </p:cNvPr>
          <p:cNvSpPr>
            <a:spLocks noGrp="1"/>
          </p:cNvSpPr>
          <p:nvPr>
            <p:ph type="title" idx="4294967295"/>
          </p:nvPr>
        </p:nvSpPr>
        <p:spPr>
          <a:xfrm>
            <a:off x="321277" y="1117597"/>
            <a:ext cx="8822724" cy="615553"/>
          </a:xfrm>
        </p:spPr>
        <p:txBody>
          <a:bodyPr/>
          <a:lstStyle/>
          <a:p>
            <a:r>
              <a:rPr lang="en-US" sz="4000" b="1">
                <a:solidFill>
                  <a:srgbClr val="2B5C0D"/>
                </a:solidFill>
                <a:latin typeface="Source Sans Pro Black" panose="020B0803030403020204" pitchFamily="34" charset="0"/>
                <a:ea typeface="Source Sans Pro Black" panose="020B0803030403020204" pitchFamily="34" charset="0"/>
              </a:rPr>
              <a:t>Reviewer Comments</a:t>
            </a:r>
          </a:p>
        </p:txBody>
      </p:sp>
      <p:sp>
        <p:nvSpPr>
          <p:cNvPr id="3" name="Text Placeholder 2">
            <a:extLst>
              <a:ext uri="{FF2B5EF4-FFF2-40B4-BE49-F238E27FC236}">
                <a16:creationId xmlns:a16="http://schemas.microsoft.com/office/drawing/2014/main" id="{D3C6B2F0-E4BF-41D6-AD90-A870D133A532}"/>
              </a:ext>
            </a:extLst>
          </p:cNvPr>
          <p:cNvSpPr>
            <a:spLocks noGrp="1"/>
          </p:cNvSpPr>
          <p:nvPr>
            <p:ph type="body" idx="4294967295"/>
          </p:nvPr>
        </p:nvSpPr>
        <p:spPr>
          <a:xfrm>
            <a:off x="922637" y="1780468"/>
            <a:ext cx="7644715" cy="5011628"/>
          </a:xfrm>
        </p:spPr>
        <p:txBody>
          <a:bodyPr/>
          <a:lstStyle/>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When writing comments, avoid mixing +/- language within a single comment</a:t>
            </a:r>
          </a:p>
          <a:p>
            <a:pPr marL="800100" lvl="1" indent="-342900">
              <a:spcAft>
                <a:spcPts val="1000"/>
              </a:spcAft>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For example: “The applicant provided a well-constructed work plan, but did not describe the role of each partner in the project”</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In general, if a particular section/criterion on the consensus report has more strengths than weaknesses listed, the numerical score for that section should be above 50%, or vice versa</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Avoid using personal pronouns in comments such as “I” or “we”. Instead, use “the panelist” or “the reviewers”</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Ask yourself: ‘Would I find this comment useful if I was the applicant?’</a:t>
            </a:r>
          </a:p>
          <a:p>
            <a:pPr marL="342900" indent="-342900">
              <a:spcAft>
                <a:spcPts val="1000"/>
              </a:spcAft>
              <a:buFont typeface="Arial" panose="020B0604020202020204" pitchFamily="34" charset="0"/>
              <a:buChar char="•"/>
            </a:pPr>
            <a:endParaRPr lang="en-US">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4150286599"/>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748540-40C8-160F-3A5A-CBB7702D2ADB}"/>
              </a:ext>
            </a:extLst>
          </p:cNvPr>
          <p:cNvSpPr>
            <a:spLocks noGrp="1"/>
          </p:cNvSpPr>
          <p:nvPr>
            <p:ph type="title" idx="4294967295"/>
          </p:nvPr>
        </p:nvSpPr>
        <p:spPr>
          <a:xfrm>
            <a:off x="220068" y="-615553"/>
            <a:ext cx="8703862" cy="615553"/>
          </a:xfrm>
        </p:spPr>
        <p:txBody>
          <a:bodyPr wrap="square" lIns="0" tIns="0" rIns="0" bIns="0" anchor="b">
            <a:spAutoFit/>
          </a:bodyPr>
          <a:lstStyle/>
          <a:p>
            <a:r>
              <a:rPr lang="en-US" sz="4000">
                <a:latin typeface="Source Sans Pro" panose="020B0503030403020204" pitchFamily="34" charset="0"/>
                <a:ea typeface="Source Sans Pro" panose="020B0503030403020204" pitchFamily="34" charset="0"/>
              </a:rPr>
              <a:t>Reviewer Comments Continued</a:t>
            </a:r>
          </a:p>
        </p:txBody>
      </p:sp>
      <p:sp>
        <p:nvSpPr>
          <p:cNvPr id="5" name="Title 1">
            <a:extLst>
              <a:ext uri="{FF2B5EF4-FFF2-40B4-BE49-F238E27FC236}">
                <a16:creationId xmlns:a16="http://schemas.microsoft.com/office/drawing/2014/main" id="{AE09C6F7-6771-6525-A95C-5BEDD9996BD4}"/>
              </a:ext>
              <a:ext uri="{C183D7F6-B498-43B3-948B-1728B52AA6E4}">
                <adec:decorative xmlns:adec="http://schemas.microsoft.com/office/drawing/2017/decorative" val="1"/>
              </a:ext>
            </a:extLst>
          </p:cNvPr>
          <p:cNvSpPr txBox="1">
            <a:spLocks/>
          </p:cNvSpPr>
          <p:nvPr/>
        </p:nvSpPr>
        <p:spPr>
          <a:xfrm>
            <a:off x="321277" y="1117597"/>
            <a:ext cx="8822724" cy="615553"/>
          </a:xfrm>
          <a:prstGeom prst="rect">
            <a:avLst/>
          </a:prstGeom>
        </p:spPr>
        <p:txBody>
          <a:bodyPr wrap="square" lIns="0" tIns="0" rIns="0" bIns="0">
            <a:spAutoFit/>
          </a:bodyPr>
          <a:lstStyle>
            <a:lvl1pPr>
              <a:defRPr sz="4400" b="0" i="0">
                <a:solidFill>
                  <a:schemeClr val="tx1"/>
                </a:solidFill>
                <a:latin typeface="Arial"/>
                <a:ea typeface="+mj-ea"/>
                <a:cs typeface="Arial"/>
              </a:defRPr>
            </a:lvl1pPr>
          </a:lstStyle>
          <a:p>
            <a:r>
              <a:rPr lang="en-US" sz="4000" b="1" kern="0">
                <a:solidFill>
                  <a:srgbClr val="2B5C0D"/>
                </a:solidFill>
                <a:latin typeface="Source Sans Pro Black" panose="020B0803030403020204" pitchFamily="34" charset="0"/>
                <a:ea typeface="Source Sans Pro Black" panose="020B0803030403020204" pitchFamily="34" charset="0"/>
              </a:rPr>
              <a:t>Reviewer Comments</a:t>
            </a:r>
          </a:p>
        </p:txBody>
      </p:sp>
      <p:sp>
        <p:nvSpPr>
          <p:cNvPr id="3" name="Text Placeholder 2">
            <a:extLst>
              <a:ext uri="{FF2B5EF4-FFF2-40B4-BE49-F238E27FC236}">
                <a16:creationId xmlns:a16="http://schemas.microsoft.com/office/drawing/2014/main" id="{D3C6B2F0-E4BF-41D6-AD90-A870D133A532}"/>
              </a:ext>
            </a:extLst>
          </p:cNvPr>
          <p:cNvSpPr>
            <a:spLocks noGrp="1"/>
          </p:cNvSpPr>
          <p:nvPr>
            <p:ph type="body" idx="4294967295"/>
          </p:nvPr>
        </p:nvSpPr>
        <p:spPr>
          <a:xfrm>
            <a:off x="926630" y="1821658"/>
            <a:ext cx="7929046" cy="5740033"/>
          </a:xfrm>
        </p:spPr>
        <p:txBody>
          <a:bodyPr/>
          <a:lstStyle/>
          <a:p>
            <a:pPr marL="342900" indent="-342900">
              <a:spcBef>
                <a:spcPts val="600"/>
              </a:spcBef>
              <a:buFont typeface="Arial" panose="020B0604020202020204" pitchFamily="34" charset="0"/>
              <a:buChar char="•"/>
            </a:pPr>
            <a:r>
              <a:rPr lang="en-US" sz="23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Use complete sentences with correct grammar and spelling. Reports with these types of mistakes will be returned for corrections and will delay the overall process significantly.</a:t>
            </a:r>
          </a:p>
          <a:p>
            <a:pPr marL="342900" indent="-342900">
              <a:spcBef>
                <a:spcPts val="600"/>
              </a:spcBef>
              <a:buFont typeface="Arial" panose="020B0604020202020204" pitchFamily="34" charset="0"/>
              <a:buChar char="•"/>
            </a:pPr>
            <a:r>
              <a:rPr lang="en-US" sz="23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Be extra careful of ‘false friend’ words that pass “spell check” (i.e., “moat” vs. “most”, “has” vs. “had”, “country” vs. “county”, etc.)</a:t>
            </a:r>
          </a:p>
          <a:p>
            <a:pPr marL="342900" indent="-342900">
              <a:spcBef>
                <a:spcPts val="600"/>
              </a:spcBef>
              <a:buFont typeface="Arial" panose="020B0604020202020204" pitchFamily="34" charset="0"/>
              <a:buChar char="•"/>
            </a:pPr>
            <a:r>
              <a:rPr lang="en-US" sz="23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Avoid using quotation marks, or special characters or formatting (such as bullets) in your comments</a:t>
            </a:r>
          </a:p>
          <a:p>
            <a:pPr marL="342900" indent="-342900">
              <a:spcBef>
                <a:spcPts val="600"/>
              </a:spcBef>
              <a:buFont typeface="Arial" panose="020B0604020202020204" pitchFamily="34" charset="0"/>
              <a:buChar char="•"/>
            </a:pPr>
            <a:r>
              <a:rPr lang="en-US" sz="2300" i="1">
                <a:solidFill>
                  <a:srgbClr val="2B5C0D"/>
                </a:solidFill>
                <a:latin typeface="Source Sans Pro" panose="020B0503030403020204" pitchFamily="34" charset="0"/>
                <a:ea typeface="Source Sans Pro" panose="020B0503030403020204" pitchFamily="34" charset="0"/>
                <a:cs typeface="Calibri" panose="020F0502020204030204" pitchFamily="34" charset="0"/>
              </a:rPr>
              <a:t>Panel Chairs</a:t>
            </a:r>
            <a:r>
              <a:rPr lang="en-US" sz="23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Try to consolidate individual reviewer comments when writing the comments for the Final Summary Report</a:t>
            </a:r>
          </a:p>
          <a:p>
            <a:pPr marL="800100" lvl="1" indent="-342900">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For example, don’t list “The budget is appropriate for the scope of the project and all items are allowable and reasonable” and “Requested items are allowed and reasonable” as two different strengths for the Fiscal section.</a:t>
            </a:r>
          </a:p>
          <a:p>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buFont typeface="Arial" panose="020B0604020202020204" pitchFamily="34" charset="0"/>
              <a:buChar char="•"/>
            </a:pPr>
            <a:endParaRPr lang="en-US" sz="2400">
              <a:solidFill>
                <a:srgbClr val="2B5C0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51168935"/>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2C7630-8114-4056-A4EE-D350F4CB7853}"/>
              </a:ext>
            </a:extLst>
          </p:cNvPr>
          <p:cNvSpPr>
            <a:spLocks noGrp="1"/>
          </p:cNvSpPr>
          <p:nvPr>
            <p:ph type="title" idx="4294967295"/>
          </p:nvPr>
        </p:nvSpPr>
        <p:spPr>
          <a:xfrm>
            <a:off x="263610" y="1136004"/>
            <a:ext cx="8880389" cy="584775"/>
          </a:xfrm>
        </p:spPr>
        <p:txBody>
          <a:bodyPr/>
          <a:lstStyle/>
          <a:p>
            <a:r>
              <a:rPr lang="en-US" sz="3800" b="1">
                <a:solidFill>
                  <a:srgbClr val="2B5C0D"/>
                </a:solidFill>
                <a:latin typeface="Source Sans Pro Black" panose="020B0803030403020204" pitchFamily="34" charset="0"/>
                <a:ea typeface="Source Sans Pro Black" panose="020B0803030403020204" pitchFamily="34" charset="0"/>
              </a:rPr>
              <a:t>Weak Comments vs Adequate Comments</a:t>
            </a:r>
          </a:p>
        </p:txBody>
      </p:sp>
      <p:graphicFrame>
        <p:nvGraphicFramePr>
          <p:cNvPr id="6" name="Table 5">
            <a:extLst>
              <a:ext uri="{FF2B5EF4-FFF2-40B4-BE49-F238E27FC236}">
                <a16:creationId xmlns:a16="http://schemas.microsoft.com/office/drawing/2014/main" id="{B93E91FA-7D50-4D1C-A60B-919AEA746751}"/>
              </a:ext>
            </a:extLst>
          </p:cNvPr>
          <p:cNvGraphicFramePr>
            <a:graphicFrameLocks noGrp="1"/>
          </p:cNvGraphicFramePr>
          <p:nvPr>
            <p:extLst>
              <p:ext uri="{D42A27DB-BD31-4B8C-83A1-F6EECF244321}">
                <p14:modId xmlns:p14="http://schemas.microsoft.com/office/powerpoint/2010/main" val="2247916871"/>
              </p:ext>
            </p:extLst>
          </p:nvPr>
        </p:nvGraphicFramePr>
        <p:xfrm>
          <a:off x="376786" y="1839096"/>
          <a:ext cx="8390427" cy="3668596"/>
        </p:xfrm>
        <a:graphic>
          <a:graphicData uri="http://schemas.openxmlformats.org/drawingml/2006/table">
            <a:tbl>
              <a:tblPr firstRow="1" bandRow="1">
                <a:tableStyleId>{5C22544A-7EE6-4342-B048-85BDC9FD1C3A}</a:tableStyleId>
              </a:tblPr>
              <a:tblGrid>
                <a:gridCol w="3179680">
                  <a:extLst>
                    <a:ext uri="{9D8B030D-6E8A-4147-A177-3AD203B41FA5}">
                      <a16:colId xmlns:a16="http://schemas.microsoft.com/office/drawing/2014/main" val="2167703039"/>
                    </a:ext>
                  </a:extLst>
                </a:gridCol>
                <a:gridCol w="5210747">
                  <a:extLst>
                    <a:ext uri="{9D8B030D-6E8A-4147-A177-3AD203B41FA5}">
                      <a16:colId xmlns:a16="http://schemas.microsoft.com/office/drawing/2014/main" val="3253656484"/>
                    </a:ext>
                  </a:extLst>
                </a:gridCol>
              </a:tblGrid>
              <a:tr h="335693">
                <a:tc>
                  <a:txBody>
                    <a:bodyPr/>
                    <a:lstStyle/>
                    <a:p>
                      <a:pPr algn="ctr"/>
                      <a:r>
                        <a:rPr lang="en-US" sz="1400">
                          <a:latin typeface="Source Sans Pro Black" panose="020B0803030403020204" pitchFamily="34" charset="0"/>
                          <a:ea typeface="Source Sans Pro Black" panose="020B0803030403020204" pitchFamily="34" charset="0"/>
                        </a:rPr>
                        <a:t>WEAK 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algn="ctr"/>
                      <a:r>
                        <a:rPr lang="en-US" sz="1400">
                          <a:latin typeface="Source Sans Pro Black" panose="020B0803030403020204" pitchFamily="34" charset="0"/>
                          <a:ea typeface="Source Sans Pro Black" panose="020B0803030403020204" pitchFamily="34" charset="0"/>
                        </a:rPr>
                        <a:t>ADEQUATE 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3791590399"/>
                  </a:ext>
                </a:extLst>
              </a:tr>
              <a:tr h="1214966">
                <a:tc>
                  <a:txBody>
                    <a:bodyPr/>
                    <a:lstStyle/>
                    <a:p>
                      <a:r>
                        <a:rPr lang="en-US" sz="1400" b="0">
                          <a:solidFill>
                            <a:schemeClr val="dk1"/>
                          </a:solidFill>
                          <a:effectLst/>
                          <a:latin typeface="Source Sans Pro" panose="020B0503030403020204" pitchFamily="34" charset="0"/>
                          <a:ea typeface="Source Sans Pro" panose="020B0503030403020204" pitchFamily="34" charset="0"/>
                          <a:cs typeface="Calibri" panose="020F0502020204030204" pitchFamily="34" charset="0"/>
                        </a:rPr>
                        <a:t>The workplan details seems doable. </a:t>
                      </a:r>
                      <a:endParaRPr lang="en-US" sz="1400" b="0">
                        <a:latin typeface="Source Sans Pro" panose="020B0503030403020204" pitchFamily="34" charset="0"/>
                        <a:ea typeface="Source Sans Pro" panose="020B0503030403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400" b="0">
                          <a:solidFill>
                            <a:schemeClr val="dk1"/>
                          </a:solidFill>
                          <a:effectLst/>
                          <a:latin typeface="Source Sans Pro" panose="020B0503030403020204" pitchFamily="34" charset="0"/>
                          <a:ea typeface="Source Sans Pro" panose="020B0503030403020204" pitchFamily="34" charset="0"/>
                          <a:cs typeface="Calibri" panose="020F0502020204030204" pitchFamily="34" charset="0"/>
                        </a:rPr>
                        <a:t>The work plan details the activities necessary to develop the framework to support purchasing of local food and then facilitate implementation to the regional school districts in a fully integrated statewide network. </a:t>
                      </a:r>
                      <a:endParaRPr lang="en-US" sz="1400" b="0">
                        <a:latin typeface="Source Sans Pro" panose="020B0503030403020204" pitchFamily="34" charset="0"/>
                        <a:ea typeface="Source Sans Pro" panose="020B0503030403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64628084"/>
                  </a:ext>
                </a:extLst>
              </a:tr>
              <a:tr h="746337">
                <a:tc>
                  <a:txBody>
                    <a:bodyPr/>
                    <a:lstStyle/>
                    <a:p>
                      <a:r>
                        <a:rPr lang="en-US" sz="1400" b="0">
                          <a:latin typeface="Source Sans Pro" panose="020B0503030403020204" pitchFamily="34" charset="0"/>
                          <a:ea typeface="Source Sans Pro" panose="020B0503030403020204" pitchFamily="34" charset="0"/>
                          <a:cs typeface="Calibri" panose="020F0502020204030204" pitchFamily="34" charset="0"/>
                        </a:rPr>
                        <a:t>The dissemination plan is virtually </a:t>
                      </a:r>
                      <a:br>
                        <a:rPr lang="en-US" sz="1400" b="0">
                          <a:latin typeface="Source Sans Pro" panose="020B0503030403020204" pitchFamily="34" charset="0"/>
                          <a:ea typeface="Source Sans Pro" panose="020B0503030403020204" pitchFamily="34" charset="0"/>
                          <a:cs typeface="Calibri" panose="020F0502020204030204" pitchFamily="34" charset="0"/>
                        </a:rPr>
                      </a:br>
                      <a:r>
                        <a:rPr lang="en-US" sz="1400" b="0">
                          <a:latin typeface="Source Sans Pro" panose="020B0503030403020204" pitchFamily="34" charset="0"/>
                          <a:ea typeface="Source Sans Pro" panose="020B0503030403020204" pitchFamily="34" charset="0"/>
                          <a:cs typeface="Calibri" panose="020F0502020204030204" pitchFamily="34" charset="0"/>
                        </a:rPr>
                        <a:t>non- existent.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r>
                        <a:rPr lang="en-US" sz="1400" b="0">
                          <a:solidFill>
                            <a:schemeClr val="dk1"/>
                          </a:solidFill>
                          <a:effectLst/>
                          <a:latin typeface="Source Sans Pro" panose="020B0503030403020204" pitchFamily="34" charset="0"/>
                          <a:ea typeface="Source Sans Pro" panose="020B0503030403020204" pitchFamily="34" charset="0"/>
                          <a:cs typeface="Calibri" panose="020F0502020204030204" pitchFamily="34" charset="0"/>
                        </a:rPr>
                        <a:t>The application does not provide a plan to disseminate results or communicate to stakeholders. </a:t>
                      </a:r>
                      <a:endParaRPr lang="en-US" sz="1400" b="0">
                        <a:latin typeface="Source Sans Pro" panose="020B0503030403020204" pitchFamily="34" charset="0"/>
                        <a:ea typeface="Source Sans Pro" panose="020B0503030403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02356380"/>
                  </a:ext>
                </a:extLst>
              </a:tr>
              <a:tr h="746337">
                <a:tc>
                  <a:txBody>
                    <a:bodyPr/>
                    <a:lstStyle/>
                    <a:p>
                      <a:r>
                        <a:rPr lang="en-US" sz="1400" b="0">
                          <a:latin typeface="Source Sans Pro" panose="020B0503030403020204" pitchFamily="34" charset="0"/>
                          <a:ea typeface="Source Sans Pro" panose="020B0503030403020204" pitchFamily="34" charset="0"/>
                          <a:cs typeface="Calibri" panose="020F0502020204030204" pitchFamily="34" charset="0"/>
                        </a:rPr>
                        <a:t>The timeline is too ambitious.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a:solidFill>
                            <a:schemeClr val="dk1"/>
                          </a:solidFill>
                          <a:effectLst/>
                          <a:latin typeface="Source Sans Pro" panose="020B0503030403020204" pitchFamily="34" charset="0"/>
                          <a:ea typeface="Source Sans Pro" panose="020B0503030403020204" pitchFamily="34" charset="0"/>
                          <a:cs typeface="Calibri" panose="020F0502020204030204" pitchFamily="34" charset="0"/>
                        </a:rPr>
                        <a:t>The timeline in the work plan included many activities and was too ambitious. For example, at the start of the project, training was conducted with farmers to sell produce at the market and develop business plans and by the end of the one-year project, equipment was being purchased to assist farmers in establishing a business to process the produce. </a:t>
                      </a:r>
                      <a:endParaRPr lang="en-US" sz="1400" b="0">
                        <a:latin typeface="Source Sans Pro" panose="020B0503030403020204" pitchFamily="34" charset="0"/>
                        <a:ea typeface="Source Sans Pro" panose="020B0503030403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250978"/>
                  </a:ext>
                </a:extLst>
              </a:tr>
            </a:tbl>
          </a:graphicData>
        </a:graphic>
      </p:graphicFrame>
    </p:spTree>
    <p:extLst>
      <p:ext uri="{BB962C8B-B14F-4D97-AF65-F5344CB8AC3E}">
        <p14:creationId xmlns:p14="http://schemas.microsoft.com/office/powerpoint/2010/main" val="2307035380"/>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53114B-628C-3ADD-08DF-B8A44106E093}"/>
              </a:ext>
            </a:extLst>
          </p:cNvPr>
          <p:cNvSpPr txBox="1">
            <a:spLocks noGrp="1"/>
          </p:cNvSpPr>
          <p:nvPr>
            <p:ph type="title" idx="4294967295"/>
          </p:nvPr>
        </p:nvSpPr>
        <p:spPr>
          <a:xfrm>
            <a:off x="232726" y="1056456"/>
            <a:ext cx="6858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B5C0D"/>
                </a:solidFill>
                <a:effectLst/>
                <a:uLnTx/>
                <a:uFillTx/>
                <a:latin typeface="Source Sans Pro"/>
                <a:ea typeface="Calibri"/>
                <a:cs typeface="Calibri"/>
              </a:rPr>
              <a:t>Scoring Reminders</a:t>
            </a:r>
            <a:endParaRPr kumimoji="0" lang="en-US" sz="4000" b="1" i="0" u="none" strike="noStrike" kern="1200" cap="none" spc="0" normalizeH="0" baseline="0" noProof="0">
              <a:ln>
                <a:noFill/>
              </a:ln>
              <a:solidFill>
                <a:srgbClr val="2B5C0D"/>
              </a:solidFill>
              <a:effectLst/>
              <a:uLnTx/>
              <a:uFillTx/>
              <a:latin typeface="Source Sans Pro"/>
              <a:ea typeface="Source Sans Pro"/>
              <a:cs typeface="+mn-cs"/>
            </a:endParaRPr>
          </a:p>
        </p:txBody>
      </p:sp>
      <p:sp>
        <p:nvSpPr>
          <p:cNvPr id="4" name="TextBox 3">
            <a:extLst>
              <a:ext uri="{FF2B5EF4-FFF2-40B4-BE49-F238E27FC236}">
                <a16:creationId xmlns:a16="http://schemas.microsoft.com/office/drawing/2014/main" id="{8B6D6FEE-FE54-6943-CDAD-FF2A1183D618}"/>
              </a:ext>
            </a:extLst>
          </p:cNvPr>
          <p:cNvSpPr txBox="1"/>
          <p:nvPr/>
        </p:nvSpPr>
        <p:spPr>
          <a:xfrm>
            <a:off x="919605" y="1784433"/>
            <a:ext cx="7721888" cy="32983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Arial"/>
              <a:buChar char="•"/>
            </a:pPr>
            <a:r>
              <a:rPr lang="en-US" sz="2400">
                <a:solidFill>
                  <a:srgbClr val="2B5C0D"/>
                </a:solidFill>
                <a:latin typeface="Source Sans Pro"/>
                <a:ea typeface="+mn-lt"/>
                <a:cs typeface="+mn-lt"/>
              </a:rPr>
              <a:t>No two applications reviewed by your panel may have the same score. </a:t>
            </a:r>
          </a:p>
          <a:p>
            <a:pPr marL="285750" indent="-285750">
              <a:buFont typeface="Arial"/>
              <a:buChar char="•"/>
            </a:pPr>
            <a:r>
              <a:rPr lang="en-US" sz="2400">
                <a:solidFill>
                  <a:srgbClr val="2B5C0D"/>
                </a:solidFill>
                <a:latin typeface="Source Sans Pro"/>
                <a:ea typeface="+mn-lt"/>
                <a:cs typeface="+mn-lt"/>
              </a:rPr>
              <a:t>The individual scores by panelists for each evaluation criterion must fall within a 10-point range to ensure consistency and alignment in the review process.</a:t>
            </a:r>
          </a:p>
          <a:p>
            <a:pPr marL="800100" lvl="1" indent="-342900">
              <a:buFont typeface="Wingdings" panose="05000000000000000000" pitchFamily="2" charset="2"/>
              <a:buChar char="§"/>
            </a:pPr>
            <a:r>
              <a:rPr lang="en-US" sz="2000">
                <a:solidFill>
                  <a:srgbClr val="2B5C0D"/>
                </a:solidFill>
                <a:latin typeface="Source Sans Pro"/>
                <a:ea typeface="Calibri"/>
                <a:cs typeface="Calibri"/>
              </a:rPr>
              <a:t>Double-check that your scores align with the narrative comments.</a:t>
            </a:r>
          </a:p>
          <a:p>
            <a:pPr marL="800100" lvl="1" indent="-342900">
              <a:buFont typeface="Wingdings" panose="05000000000000000000" pitchFamily="2" charset="2"/>
              <a:buChar char="§"/>
            </a:pPr>
            <a:r>
              <a:rPr lang="en-US" sz="2000">
                <a:solidFill>
                  <a:srgbClr val="2B5C0D"/>
                </a:solidFill>
                <a:latin typeface="Source Sans Pro"/>
                <a:ea typeface="Calibri"/>
                <a:cs typeface="Calibri"/>
              </a:rPr>
              <a:t>Ensure the ratings reflect the strengths and weaknesses identified.</a:t>
            </a:r>
          </a:p>
        </p:txBody>
      </p:sp>
    </p:spTree>
    <p:extLst>
      <p:ext uri="{BB962C8B-B14F-4D97-AF65-F5344CB8AC3E}">
        <p14:creationId xmlns:p14="http://schemas.microsoft.com/office/powerpoint/2010/main" val="1957343948"/>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9961-C196-4FF4-B974-75F4117ACA97}"/>
              </a:ext>
            </a:extLst>
          </p:cNvPr>
          <p:cNvSpPr>
            <a:spLocks noGrp="1"/>
          </p:cNvSpPr>
          <p:nvPr>
            <p:ph type="title" idx="4294967295"/>
          </p:nvPr>
        </p:nvSpPr>
        <p:spPr>
          <a:xfrm>
            <a:off x="255372" y="1125750"/>
            <a:ext cx="4316627" cy="614363"/>
          </a:xfrm>
        </p:spPr>
        <p:txBody>
          <a:bodyPr/>
          <a:lstStyle/>
          <a:p>
            <a:pPr algn="l"/>
            <a:r>
              <a:rPr lang="en-US" sz="4000" b="1">
                <a:solidFill>
                  <a:srgbClr val="2B5C0D"/>
                </a:solidFill>
                <a:latin typeface="Source Sans Pro Black" panose="020B0803030403020204" pitchFamily="34" charset="0"/>
                <a:ea typeface="Source Sans Pro Black" panose="020B0803030403020204" pitchFamily="34" charset="0"/>
              </a:rPr>
              <a:t>Tips</a:t>
            </a:r>
          </a:p>
        </p:txBody>
      </p:sp>
      <p:sp>
        <p:nvSpPr>
          <p:cNvPr id="3" name="Text Placeholder 2">
            <a:extLst>
              <a:ext uri="{FF2B5EF4-FFF2-40B4-BE49-F238E27FC236}">
                <a16:creationId xmlns:a16="http://schemas.microsoft.com/office/drawing/2014/main" id="{D3C6B2F0-E4BF-41D6-AD90-A870D133A532}"/>
              </a:ext>
            </a:extLst>
          </p:cNvPr>
          <p:cNvSpPr>
            <a:spLocks noGrp="1"/>
          </p:cNvSpPr>
          <p:nvPr>
            <p:ph type="body" idx="4294967295"/>
          </p:nvPr>
        </p:nvSpPr>
        <p:spPr>
          <a:xfrm>
            <a:off x="922638" y="1838705"/>
            <a:ext cx="7611762" cy="5504071"/>
          </a:xfrm>
        </p:spPr>
        <p:txBody>
          <a:bodyPr/>
          <a:lstStyle/>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Don’t wait until the deadline is approaching to start working; submitting earlier in the timeline makes it easier for clearing through the approval pipeline.</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Don’t do all the reviews in one big time block; create a break time between reviews to stay fresh.</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Remember you can’t edit something once you submit it into the approval pipeline; it needs to be returned to you.</a:t>
            </a:r>
          </a:p>
          <a:p>
            <a:pPr marL="342900" indent="-342900">
              <a:spcAft>
                <a:spcPts val="10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Length of consensus discussion depends on variance between individual reviewer scores, and comments; the bigger the variance, the longer the team may need to discuss a specific application.</a:t>
            </a:r>
          </a:p>
          <a:p>
            <a:pPr>
              <a:spcAft>
                <a:spcPts val="1000"/>
              </a:spcAft>
            </a:pPr>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spcAft>
                <a:spcPts val="1000"/>
              </a:spcAft>
              <a:buFont typeface="Arial" panose="020B0604020202020204" pitchFamily="34" charset="0"/>
              <a:buChar char="•"/>
            </a:pPr>
            <a:endParaRPr lang="en-US">
              <a:solidFill>
                <a:srgbClr val="2B5C0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3894891"/>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19084" y="1101255"/>
            <a:ext cx="4793181" cy="628377"/>
          </a:xfrm>
          <a:prstGeom prst="rect">
            <a:avLst/>
          </a:prstGeom>
        </p:spPr>
        <p:txBody>
          <a:bodyPr vert="horz" wrap="square" lIns="0" tIns="12700" rIns="0" bIns="0" rtlCol="0" anchor="t">
            <a:spAutoFit/>
          </a:bodyPr>
          <a:lstStyle/>
          <a:p>
            <a:pPr marL="12700" algn="l">
              <a:lnSpc>
                <a:spcPct val="100000"/>
              </a:lnSpc>
              <a:spcBef>
                <a:spcPts val="100"/>
              </a:spcBef>
            </a:pPr>
            <a:r>
              <a:rPr lang="en-US" sz="4000" b="1" spc="-5">
                <a:solidFill>
                  <a:srgbClr val="2B5C0D"/>
                </a:solidFill>
                <a:latin typeface="Source Sans Pro Black" panose="020B0803030403020204" pitchFamily="34" charset="0"/>
                <a:ea typeface="Source Sans Pro Black" panose="020B0803030403020204" pitchFamily="34" charset="0"/>
              </a:rPr>
              <a:t>Review</a:t>
            </a:r>
            <a:r>
              <a:rPr lang="en-US" sz="4000" b="1" spc="-40">
                <a:solidFill>
                  <a:srgbClr val="2B5C0D"/>
                </a:solidFill>
                <a:latin typeface="Source Sans Pro Black" panose="020B0803030403020204" pitchFamily="34" charset="0"/>
                <a:ea typeface="Source Sans Pro Black" panose="020B0803030403020204" pitchFamily="34" charset="0"/>
              </a:rPr>
              <a:t> </a:t>
            </a:r>
            <a:r>
              <a:rPr lang="en-US" sz="4000" b="1" spc="-5">
                <a:solidFill>
                  <a:srgbClr val="2B5C0D"/>
                </a:solidFill>
                <a:latin typeface="Source Sans Pro Black" panose="020B0803030403020204" pitchFamily="34" charset="0"/>
                <a:ea typeface="Source Sans Pro Black" panose="020B0803030403020204" pitchFamily="34" charset="0"/>
              </a:rPr>
              <a:t>Timeline</a:t>
            </a:r>
            <a:endParaRPr lang="en-US" sz="4000" b="1">
              <a:solidFill>
                <a:srgbClr val="2B5C0D"/>
              </a:solidFill>
              <a:latin typeface="Source Sans Pro Black" panose="020B0803030403020204" pitchFamily="34" charset="0"/>
              <a:ea typeface="Source Sans Pro Black" panose="020B0803030403020204" pitchFamily="34" charset="0"/>
            </a:endParaRPr>
          </a:p>
        </p:txBody>
      </p:sp>
      <p:graphicFrame>
        <p:nvGraphicFramePr>
          <p:cNvPr id="3" name="object 3"/>
          <p:cNvGraphicFramePr>
            <a:graphicFrameLocks noGrp="1"/>
          </p:cNvGraphicFramePr>
          <p:nvPr>
            <p:extLst>
              <p:ext uri="{D42A27DB-BD31-4B8C-83A1-F6EECF244321}">
                <p14:modId xmlns:p14="http://schemas.microsoft.com/office/powerpoint/2010/main" val="1410712664"/>
              </p:ext>
            </p:extLst>
          </p:nvPr>
        </p:nvGraphicFramePr>
        <p:xfrm>
          <a:off x="319085" y="1824014"/>
          <a:ext cx="8505828" cy="4282946"/>
        </p:xfrm>
        <a:graphic>
          <a:graphicData uri="http://schemas.openxmlformats.org/drawingml/2006/table">
            <a:tbl>
              <a:tblPr firstRow="1" bandRow="1">
                <a:tableStyleId>{FABFCF23-3B69-468F-B69F-88F6DE6A72F2}</a:tableStyleId>
              </a:tblPr>
              <a:tblGrid>
                <a:gridCol w="5521542">
                  <a:extLst>
                    <a:ext uri="{9D8B030D-6E8A-4147-A177-3AD203B41FA5}">
                      <a16:colId xmlns:a16="http://schemas.microsoft.com/office/drawing/2014/main" val="20000"/>
                    </a:ext>
                  </a:extLst>
                </a:gridCol>
                <a:gridCol w="2984286">
                  <a:extLst>
                    <a:ext uri="{9D8B030D-6E8A-4147-A177-3AD203B41FA5}">
                      <a16:colId xmlns:a16="http://schemas.microsoft.com/office/drawing/2014/main" val="20001"/>
                    </a:ext>
                  </a:extLst>
                </a:gridCol>
              </a:tblGrid>
              <a:tr h="301348">
                <a:tc>
                  <a:txBody>
                    <a:bodyPr/>
                    <a:lstStyle/>
                    <a:p>
                      <a:pPr marL="4445" algn="ctr">
                        <a:lnSpc>
                          <a:spcPct val="100000"/>
                        </a:lnSpc>
                        <a:spcBef>
                          <a:spcPts val="305"/>
                        </a:spcBef>
                      </a:pPr>
                      <a:r>
                        <a:rPr lang="en-US" sz="1400" b="1" spc="-5">
                          <a:solidFill>
                            <a:srgbClr val="FFFFFF"/>
                          </a:solidFill>
                          <a:latin typeface="Source Sans Pro Black" panose="020B0803030403020204" pitchFamily="34" charset="0"/>
                          <a:ea typeface="Source Sans Pro Black" panose="020B0803030403020204" pitchFamily="34" charset="0"/>
                        </a:rPr>
                        <a:t>Activity</a:t>
                      </a:r>
                      <a:endParaRPr lang="en-US" sz="1400">
                        <a:latin typeface="Source Sans Pro Black" panose="020B0803030403020204" pitchFamily="34" charset="0"/>
                        <a:ea typeface="Source Sans Pro Black" panose="020B08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algn="ctr">
                        <a:lnSpc>
                          <a:spcPct val="100000"/>
                        </a:lnSpc>
                        <a:spcBef>
                          <a:spcPts val="305"/>
                        </a:spcBef>
                      </a:pPr>
                      <a:r>
                        <a:rPr lang="en-US" sz="1400" b="1">
                          <a:solidFill>
                            <a:srgbClr val="FFFFFF"/>
                          </a:solidFill>
                          <a:latin typeface="Source Sans Pro Black" panose="020B0803030403020204" pitchFamily="34" charset="0"/>
                          <a:ea typeface="Source Sans Pro Black" panose="020B0803030403020204" pitchFamily="34" charset="0"/>
                        </a:rPr>
                        <a:t>Dates</a:t>
                      </a:r>
                      <a:endParaRPr lang="en-US" sz="1400">
                        <a:latin typeface="Source Sans Pro Black" panose="020B0803030403020204" pitchFamily="34" charset="0"/>
                        <a:ea typeface="Source Sans Pro Black" panose="020B08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10000"/>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cs typeface="Arial"/>
                        </a:rPr>
                        <a:t>Mandatory Orientation Training ARM Training and RFSP Grant Review</a:t>
                      </a: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August 5, 2025</a:t>
                      </a:r>
                      <a:endParaRPr lang="en-US" sz="1400">
                        <a:latin typeface="Source Sans Pro" panose="020B0503030403020204" pitchFamily="34" charset="0"/>
                        <a:ea typeface="Source Sans Pro" panose="020B0503030403020204" pitchFamily="34" charset="0"/>
                        <a:cs typeface="Calibri"/>
                      </a:endParaRP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633535"/>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rPr>
                        <a:t>Arm Session Opens for Reviews</a:t>
                      </a:r>
                      <a:endParaRPr lang="en-US" sz="1400" b="0">
                        <a:latin typeface="Source Sans Pro" panose="020B0503030403020204" pitchFamily="34" charset="0"/>
                        <a:ea typeface="Source Sans Pro" panose="020B05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 August 7, 2025 – 6 PM (ET)</a:t>
                      </a:r>
                      <a:endParaRPr lang="en-US" sz="1400">
                        <a:latin typeface="Source Sans Pro" panose="020B0503030403020204" pitchFamily="34" charset="0"/>
                        <a:ea typeface="Source Sans Pro" panose="020B0503030403020204" pitchFamily="34" charset="0"/>
                        <a:cs typeface="Calibri"/>
                      </a:endParaRP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cs typeface="Arial"/>
                        </a:rPr>
                        <a:t>Office hours for Chairpersons and Reviewers</a:t>
                      </a: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cs typeface="Calibri"/>
                        </a:rPr>
                        <a:t>August 12, 2025 – 1 PM (ET)</a:t>
                      </a: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587814"/>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rPr>
                        <a:t>Comments and Scores for Applications 1 - 3 due in ARM</a:t>
                      </a:r>
                      <a:endParaRPr lang="en-US" sz="1400" b="0">
                        <a:latin typeface="Source Sans Pro" panose="020B0503030403020204" pitchFamily="34" charset="0"/>
                        <a:ea typeface="Source Sans Pro" panose="020B05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August 14, 2025, by 3:00 PM (ET)</a:t>
                      </a:r>
                      <a:endParaRPr lang="en-US" sz="1400">
                        <a:latin typeface="Source Sans Pro" panose="020B0503030403020204" pitchFamily="34" charset="0"/>
                        <a:ea typeface="Source Sans Pro" panose="020B0503030403020204" pitchFamily="34" charset="0"/>
                        <a:cs typeface="Calibri"/>
                      </a:endParaRP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82338216"/>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rPr>
                        <a:t>Comments and Scores for Applications 4 -6 due in ARM</a:t>
                      </a:r>
                      <a:endParaRPr lang="en-US" sz="1400" b="0">
                        <a:latin typeface="Source Sans Pro" panose="020B0503030403020204" pitchFamily="34" charset="0"/>
                        <a:ea typeface="Source Sans Pro" panose="020B0503030403020204" pitchFamily="34" charset="0"/>
                        <a:cs typeface="Arial"/>
                      </a:endParaRP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August 20, 2025, by 3:00 PM (ET)</a:t>
                      </a:r>
                      <a:endParaRPr lang="en-US" sz="1400">
                        <a:latin typeface="Source Sans Pro" panose="020B0503030403020204" pitchFamily="34" charset="0"/>
                        <a:ea typeface="Source Sans Pro" panose="020B0503030403020204" pitchFamily="34" charset="0"/>
                        <a:cs typeface="Calibri"/>
                      </a:endParaRP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203198"/>
                  </a:ext>
                </a:extLst>
              </a:tr>
              <a:tr h="404686">
                <a:tc>
                  <a:txBody>
                    <a:bodyPr/>
                    <a:lstStyle/>
                    <a:p>
                      <a:pPr marL="90805">
                        <a:lnSpc>
                          <a:spcPct val="100000"/>
                        </a:lnSpc>
                        <a:spcBef>
                          <a:spcPts val="0"/>
                        </a:spcBef>
                      </a:pPr>
                      <a:r>
                        <a:rPr lang="en-US" sz="1400" b="0">
                          <a:latin typeface="Source Sans Pro" panose="020B0503030403020204" pitchFamily="34" charset="0"/>
                          <a:ea typeface="Source Sans Pro" panose="020B0503030403020204" pitchFamily="34" charset="0"/>
                          <a:cs typeface="Arial"/>
                        </a:rPr>
                        <a:t>Reviewers submit to Panel Chair scores and comments for Application 7</a:t>
                      </a:r>
                    </a:p>
                  </a:txBody>
                  <a:tcPr marL="0" marR="0" marT="3873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cs typeface="Calibri"/>
                        </a:rPr>
                        <a:t>August 20, 2025, by 11:59 PM (ET)</a:t>
                      </a:r>
                    </a:p>
                  </a:txBody>
                  <a:tcPr marL="0" marR="0" marT="3873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38224126"/>
                  </a:ext>
                </a:extLst>
              </a:tr>
              <a:tr h="746164">
                <a:tc>
                  <a:txBody>
                    <a:bodyPr/>
                    <a:lstStyle/>
                    <a:p>
                      <a:pPr marL="90805" lvl="0">
                        <a:lnSpc>
                          <a:spcPct val="100000"/>
                        </a:lnSpc>
                        <a:spcBef>
                          <a:spcPts val="0"/>
                        </a:spcBef>
                        <a:buNone/>
                      </a:pPr>
                      <a:r>
                        <a:rPr lang="en-US" sz="1400" b="0" noProof="0">
                          <a:solidFill>
                            <a:schemeClr val="dk1"/>
                          </a:solidFill>
                          <a:latin typeface="Source Sans Pro" panose="020B0503030403020204" pitchFamily="34" charset="0"/>
                          <a:ea typeface="Source Sans Pro" panose="020B0503030403020204" pitchFamily="34" charset="0"/>
                          <a:cs typeface="+mn-cs"/>
                        </a:rPr>
                        <a:t>Panel Manager Feedback and Application Resubmissions (if applicable) for applications 1 - 7</a:t>
                      </a:r>
                      <a:endParaRPr lang="en-US" sz="1400" b="0">
                        <a:solidFill>
                          <a:schemeClr val="dk1"/>
                        </a:solidFill>
                        <a:latin typeface="Source Sans Pro" panose="020B0503030403020204" pitchFamily="34" charset="0"/>
                        <a:ea typeface="Source Sans Pro" panose="020B0503030403020204" pitchFamily="34" charset="0"/>
                        <a:cs typeface="+mn-cs"/>
                      </a:endParaRPr>
                    </a:p>
                  </a:txBody>
                  <a:tcPr marL="0" marR="0" marT="381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buNone/>
                      </a:pPr>
                      <a:r>
                        <a:rPr lang="en-US" sz="1400">
                          <a:latin typeface="Source Sans Pro" panose="020B0503030403020204" pitchFamily="34" charset="0"/>
                          <a:ea typeface="Source Sans Pro" panose="020B0503030403020204" pitchFamily="34" charset="0"/>
                        </a:rPr>
                        <a:t>August 23 – August 27, 2025</a:t>
                      </a:r>
                    </a:p>
                  </a:txBody>
                  <a:tcPr marL="0" marR="0" marT="381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2861436"/>
                  </a:ext>
                </a:extLst>
              </a:tr>
              <a:tr h="403659">
                <a:tc>
                  <a:txBody>
                    <a:bodyPr/>
                    <a:lstStyle/>
                    <a:p>
                      <a:pPr marL="90805">
                        <a:lnSpc>
                          <a:spcPct val="100000"/>
                        </a:lnSpc>
                        <a:spcBef>
                          <a:spcPts val="0"/>
                        </a:spcBef>
                      </a:pPr>
                      <a:r>
                        <a:rPr lang="en-US" sz="1400" b="0" spc="-55">
                          <a:latin typeface="Source Sans Pro" panose="020B0503030403020204" pitchFamily="34" charset="0"/>
                          <a:ea typeface="Source Sans Pro" panose="020B0503030403020204" pitchFamily="34" charset="0"/>
                        </a:rPr>
                        <a:t>All  Comments and Scores due in ARM</a:t>
                      </a:r>
                      <a:endParaRPr lang="en-US" sz="1400" b="0">
                        <a:latin typeface="Source Sans Pro" panose="020B0503030403020204" pitchFamily="34" charset="0"/>
                        <a:ea typeface="Source Sans Pro" panose="020B0503030403020204" pitchFamily="34" charset="0"/>
                        <a:cs typeface="Arial"/>
                      </a:endParaRPr>
                    </a:p>
                  </a:txBody>
                  <a:tcPr marL="0" marR="0" marT="381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85090" lvl="0" algn="ctr">
                        <a:lnSpc>
                          <a:spcPct val="100000"/>
                        </a:lnSpc>
                        <a:spcBef>
                          <a:spcPts val="0"/>
                        </a:spcBef>
                      </a:pPr>
                      <a:r>
                        <a:rPr lang="en-US" sz="1400">
                          <a:latin typeface="Source Sans Pro" panose="020B0503030403020204" pitchFamily="34" charset="0"/>
                          <a:ea typeface="Source Sans Pro" panose="020B0503030403020204" pitchFamily="34" charset="0"/>
                        </a:rPr>
                        <a:t>August 27, 2025, by 3:00 PM (ET)</a:t>
                      </a:r>
                      <a:endParaRPr lang="en-US" sz="1400">
                        <a:latin typeface="Source Sans Pro" panose="020B0503030403020204" pitchFamily="34" charset="0"/>
                        <a:ea typeface="Source Sans Pro" panose="020B0503030403020204" pitchFamily="34" charset="0"/>
                        <a:cs typeface="Calibri"/>
                      </a:endParaRPr>
                    </a:p>
                  </a:txBody>
                  <a:tcPr marL="0" marR="0" marT="381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403659">
                <a:tc>
                  <a:txBody>
                    <a:bodyPr/>
                    <a:lstStyle/>
                    <a:p>
                      <a:pPr marL="90805" lvl="0">
                        <a:lnSpc>
                          <a:spcPct val="100000"/>
                        </a:lnSpc>
                        <a:spcBef>
                          <a:spcPts val="0"/>
                        </a:spcBef>
                        <a:buNone/>
                      </a:pPr>
                      <a:r>
                        <a:rPr lang="en-US" sz="1400" b="0">
                          <a:latin typeface="Source Sans Pro" panose="020B0503030403020204" pitchFamily="34" charset="0"/>
                          <a:ea typeface="Source Sans Pro" panose="020B0503030403020204" pitchFamily="34" charset="0"/>
                        </a:rPr>
                        <a:t>ARM Closes</a:t>
                      </a:r>
                      <a:endParaRPr lang="en-US" sz="1400" b="0">
                        <a:latin typeface="Source Sans Pro" panose="020B0503030403020204" pitchFamily="34" charset="0"/>
                        <a:ea typeface="Source Sans Pro" panose="020B0503030403020204" pitchFamily="34" charset="0"/>
                        <a:cs typeface="Arial"/>
                      </a:endParaRPr>
                    </a:p>
                  </a:txBody>
                  <a:tcPr marL="0" marR="0" marT="381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85090" lvl="0" algn="ctr">
                        <a:lnSpc>
                          <a:spcPct val="100000"/>
                        </a:lnSpc>
                        <a:spcBef>
                          <a:spcPts val="0"/>
                        </a:spcBef>
                        <a:buNone/>
                      </a:pPr>
                      <a:r>
                        <a:rPr lang="en-US" sz="1400">
                          <a:latin typeface="Source Sans Pro" panose="020B0503030403020204" pitchFamily="34" charset="0"/>
                          <a:ea typeface="Source Sans Pro" panose="020B0503030403020204" pitchFamily="34" charset="0"/>
                        </a:rPr>
                        <a:t>August 28, 2025, 5:00 pm (ET)</a:t>
                      </a:r>
                      <a:endParaRPr lang="en-US" sz="1400">
                        <a:latin typeface="Source Sans Pro" panose="020B0503030403020204" pitchFamily="34" charset="0"/>
                        <a:ea typeface="Source Sans Pro" panose="020B0503030403020204" pitchFamily="34" charset="0"/>
                        <a:cs typeface="Calibri"/>
                      </a:endParaRPr>
                    </a:p>
                  </a:txBody>
                  <a:tcPr marL="0" marR="0" marT="381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5289360"/>
                  </a:ext>
                </a:extLst>
              </a:tr>
            </a:tbl>
          </a:graphicData>
        </a:graphic>
      </p:graphicFrame>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D2CAF1E-5F7B-29EC-930D-E2D6A5163A0E}"/>
              </a:ext>
            </a:extLst>
          </p:cNvPr>
          <p:cNvSpPr txBox="1">
            <a:spLocks noGrp="1"/>
          </p:cNvSpPr>
          <p:nvPr>
            <p:ph type="title" idx="4294967295"/>
          </p:nvPr>
        </p:nvSpPr>
        <p:spPr>
          <a:xfrm>
            <a:off x="319084" y="1101255"/>
            <a:ext cx="5776916" cy="62837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sz="4400" b="0" i="0">
                <a:solidFill>
                  <a:schemeClr val="tx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4000" b="1" i="0" u="none" strike="noStrike" kern="0" cap="none" spc="-5" normalizeH="0" baseline="0" noProof="0">
                <a:ln>
                  <a:noFill/>
                </a:ln>
                <a:solidFill>
                  <a:srgbClr val="2B5C0D"/>
                </a:solidFill>
                <a:effectLst/>
                <a:uLnTx/>
                <a:uFillTx/>
                <a:latin typeface="Source Sans Pro Black" panose="020B0803030403020204" pitchFamily="34" charset="0"/>
                <a:ea typeface="Source Sans Pro Black" panose="020B0803030403020204" pitchFamily="34" charset="0"/>
                <a:cs typeface="Arial"/>
              </a:rPr>
              <a:t>Questions and Answers</a:t>
            </a:r>
            <a:endParaRPr kumimoji="0" lang="en-US" sz="4000" b="1" i="0" u="none" strike="noStrike" kern="0" cap="none" spc="0" normalizeH="0" baseline="0" noProof="0">
              <a:ln>
                <a:noFill/>
              </a:ln>
              <a:solidFill>
                <a:srgbClr val="2B5C0D"/>
              </a:solidFill>
              <a:effectLst/>
              <a:uLnTx/>
              <a:uFillTx/>
              <a:latin typeface="Source Sans Pro Black" panose="020B0803030403020204" pitchFamily="34" charset="0"/>
              <a:ea typeface="Source Sans Pro Black" panose="020B0803030403020204" pitchFamily="34" charset="0"/>
              <a:cs typeface="Arial"/>
            </a:endParaRPr>
          </a:p>
        </p:txBody>
      </p:sp>
      <p:pic>
        <p:nvPicPr>
          <p:cNvPr id="10" name="Picture 9" descr="Infinite question marks in 3D rendering">
            <a:extLst>
              <a:ext uri="{FF2B5EF4-FFF2-40B4-BE49-F238E27FC236}">
                <a16:creationId xmlns:a16="http://schemas.microsoft.com/office/drawing/2014/main" id="{C991CC8A-2C73-ECE1-6F2F-98F0F6B77073}"/>
              </a:ext>
            </a:extLst>
          </p:cNvPr>
          <p:cNvPicPr>
            <a:picLocks noChangeAspect="1"/>
          </p:cNvPicPr>
          <p:nvPr/>
        </p:nvPicPr>
        <p:blipFill>
          <a:blip r:embed="rId3">
            <a:extLst>
              <a:ext uri="{28A0092B-C50C-407E-A947-70E740481C1C}">
                <a14:useLocalDpi xmlns:a14="http://schemas.microsoft.com/office/drawing/2010/main" val="0"/>
              </a:ext>
            </a:extLst>
          </a:blip>
          <a:srcRect t="16084" b="1452"/>
          <a:stretch>
            <a:fillRect/>
          </a:stretch>
        </p:blipFill>
        <p:spPr>
          <a:xfrm>
            <a:off x="0" y="1831100"/>
            <a:ext cx="9144000" cy="5026900"/>
          </a:xfrm>
          <a:prstGeom prst="rect">
            <a:avLst/>
          </a:prstGeom>
        </p:spPr>
      </p:pic>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a:spLocks noGrp="1" noChangeArrowheads="1"/>
          </p:cNvSpPr>
          <p:nvPr>
            <p:ph type="title" idx="4294967295"/>
          </p:nvPr>
        </p:nvSpPr>
        <p:spPr>
          <a:xfrm>
            <a:off x="271848" y="1103527"/>
            <a:ext cx="8872151" cy="1231900"/>
          </a:xfrm>
          <a:noFill/>
        </p:spPr>
        <p:txBody>
          <a:bodyPr/>
          <a:lstStyle/>
          <a:p>
            <a:pPr algn="l" eaLnBrk="1" hangingPunct="1">
              <a:spcBef>
                <a:spcPct val="50000"/>
              </a:spcBef>
            </a:pPr>
            <a:r>
              <a:rPr lang="en-US" sz="4000" b="1">
                <a:solidFill>
                  <a:srgbClr val="2B5C0D"/>
                </a:solidFill>
                <a:latin typeface="Source Sans Pro Black" panose="020B0803030403020204" pitchFamily="34" charset="0"/>
                <a:ea typeface="Source Sans Pro Black" panose="020B0803030403020204" pitchFamily="34" charset="0"/>
              </a:rPr>
              <a:t>What is the Regional Food System Partnerships Program?</a:t>
            </a:r>
          </a:p>
        </p:txBody>
      </p:sp>
      <p:sp>
        <p:nvSpPr>
          <p:cNvPr id="13" name="Rectangle 3"/>
          <p:cNvSpPr txBox="1">
            <a:spLocks noChangeArrowheads="1"/>
          </p:cNvSpPr>
          <p:nvPr/>
        </p:nvSpPr>
        <p:spPr bwMode="auto">
          <a:xfrm>
            <a:off x="914399" y="2411970"/>
            <a:ext cx="7315201" cy="4318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Authorized by the 2018 Farm Bill as part of the Local Agriculture Market Program (LAMP)</a:t>
            </a:r>
          </a:p>
          <a:p>
            <a:pPr lvl="1">
              <a:spcBef>
                <a:spcPts val="600"/>
              </a:spcBef>
              <a:spcAft>
                <a:spcPts val="1200"/>
              </a:spcAft>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rPr>
              <a:t>Supports the development, coordination, and expansion of local and regional food systems through public-private partnerships.</a:t>
            </a:r>
          </a:p>
          <a:p>
            <a:pPr lvl="1">
              <a:spcBef>
                <a:spcPts val="600"/>
              </a:spcBef>
              <a:spcAft>
                <a:spcPts val="1200"/>
              </a:spcAft>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rPr>
              <a:t>Supports the development and implementation of plans, studies, and strategies to address needs within the local and regional food system infrastructure.</a:t>
            </a:r>
          </a:p>
          <a:p>
            <a:pPr lvl="1">
              <a:spcBef>
                <a:spcPts val="600"/>
              </a:spcBef>
              <a:spcAft>
                <a:spcPts val="1200"/>
              </a:spcAft>
              <a:buFont typeface="Wingdings" panose="05000000000000000000" pitchFamily="2" charset="2"/>
              <a:buChar char="§"/>
            </a:pPr>
            <a:r>
              <a:rPr lang="en-US" sz="2000">
                <a:solidFill>
                  <a:srgbClr val="2B5C0D"/>
                </a:solidFill>
                <a:latin typeface="Source Sans Pro" panose="020B0503030403020204" pitchFamily="34" charset="0"/>
                <a:ea typeface="Source Sans Pro" panose="020B0503030403020204" pitchFamily="34" charset="0"/>
              </a:rPr>
              <a:t>Strengthens local and regional food system capacity and resilience through community collaboration.</a:t>
            </a:r>
          </a:p>
        </p:txBody>
      </p:sp>
    </p:spTree>
    <p:extLst>
      <p:ext uri="{BB962C8B-B14F-4D97-AF65-F5344CB8AC3E}">
        <p14:creationId xmlns:p14="http://schemas.microsoft.com/office/powerpoint/2010/main" val="307947002"/>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63610" y="1089966"/>
            <a:ext cx="6565558" cy="629018"/>
          </a:xfrm>
          <a:prstGeom prst="rect">
            <a:avLst/>
          </a:prstGeom>
        </p:spPr>
        <p:txBody>
          <a:bodyPr vert="horz" wrap="square" lIns="0" tIns="13335" rIns="0" bIns="0" rtlCol="0">
            <a:spAutoFit/>
          </a:bodyPr>
          <a:lstStyle/>
          <a:p>
            <a:pPr marL="12700">
              <a:lnSpc>
                <a:spcPct val="100000"/>
              </a:lnSpc>
              <a:spcBef>
                <a:spcPts val="105"/>
              </a:spcBef>
            </a:pPr>
            <a:r>
              <a:rPr sz="4000" b="1">
                <a:solidFill>
                  <a:srgbClr val="2B5C0D"/>
                </a:solidFill>
                <a:latin typeface="Source Sans Pro Black" panose="020B0803030403020204" pitchFamily="34" charset="0"/>
                <a:ea typeface="Source Sans Pro Black" panose="020B0803030403020204" pitchFamily="34" charset="0"/>
              </a:rPr>
              <a:t>Contact</a:t>
            </a:r>
            <a:r>
              <a:rPr sz="4000" b="1" spc="-60">
                <a:solidFill>
                  <a:srgbClr val="2B5C0D"/>
                </a:solidFill>
                <a:latin typeface="Source Sans Pro Black" panose="020B0803030403020204" pitchFamily="34" charset="0"/>
                <a:ea typeface="Source Sans Pro Black" panose="020B0803030403020204" pitchFamily="34" charset="0"/>
              </a:rPr>
              <a:t> </a:t>
            </a:r>
            <a:r>
              <a:rPr sz="4000" b="1">
                <a:solidFill>
                  <a:srgbClr val="2B5C0D"/>
                </a:solidFill>
                <a:latin typeface="Source Sans Pro Black" panose="020B0803030403020204" pitchFamily="34" charset="0"/>
                <a:ea typeface="Source Sans Pro Black" panose="020B0803030403020204" pitchFamily="34" charset="0"/>
              </a:rPr>
              <a:t>Information</a:t>
            </a:r>
          </a:p>
        </p:txBody>
      </p:sp>
      <p:sp>
        <p:nvSpPr>
          <p:cNvPr id="3" name="object 3"/>
          <p:cNvSpPr txBox="1"/>
          <p:nvPr/>
        </p:nvSpPr>
        <p:spPr>
          <a:xfrm>
            <a:off x="-15767" y="1905000"/>
            <a:ext cx="9124283" cy="5144998"/>
          </a:xfrm>
          <a:prstGeom prst="rect">
            <a:avLst/>
          </a:prstGeom>
        </p:spPr>
        <p:txBody>
          <a:bodyPr vert="horz" wrap="square" lIns="0" tIns="88900" rIns="0" bIns="0" rtlCol="0">
            <a:spAutoFit/>
          </a:bodyPr>
          <a:lstStyle/>
          <a:p>
            <a:pPr marL="12700" algn="ctr">
              <a:lnSpc>
                <a:spcPct val="100000"/>
              </a:lnSpc>
            </a:pPr>
            <a:r>
              <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ARM Questions:</a:t>
            </a:r>
          </a:p>
          <a:p>
            <a:pPr algn="ctr"/>
            <a:r>
              <a:rPr lang="en-US" sz="2400" u="sng">
                <a:solidFill>
                  <a:srgbClr val="2B5C0D"/>
                </a:solidFill>
                <a:latin typeface="Source Sans Pro" panose="020B0503030403020204" pitchFamily="34" charset="0"/>
                <a:ea typeface="Source Sans Pro" panose="020B0503030403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USDAReview@grantreview.org</a:t>
            </a:r>
            <a:endPar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endPar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r>
              <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Program Questions:</a:t>
            </a:r>
          </a:p>
          <a:p>
            <a:pPr marL="12700" algn="ctr">
              <a:lnSpc>
                <a:spcPct val="100000"/>
              </a:lnSpc>
              <a:spcBef>
                <a:spcPts val="700"/>
              </a:spcBef>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IPPGrants@usda.gov</a:t>
            </a:r>
            <a:endPar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r>
              <a:rPr lang="en-US" sz="2400" b="1">
                <a:solidFill>
                  <a:srgbClr val="2B5C0D"/>
                </a:solidFill>
                <a:latin typeface="Source Sans Pro" panose="020B0503030403020204" pitchFamily="34" charset="0"/>
                <a:ea typeface="Source Sans Pro" panose="020B0503030403020204" pitchFamily="34" charset="0"/>
                <a:cs typeface="Calibri" panose="020F0502020204030204" pitchFamily="34" charset="0"/>
              </a:rPr>
              <a:t>RFSP Review Support Page:</a:t>
            </a:r>
          </a:p>
          <a:p>
            <a:pPr marL="12700" algn="ctr">
              <a:lnSpc>
                <a:spcPct val="100000"/>
              </a:lnSpc>
              <a:spcBef>
                <a:spcPts val="700"/>
              </a:spcBef>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http://new.grantreviewinfo.net/usda1/fy23-usda-agricultural-marketing-service-ams-regional</a:t>
            </a:r>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endPar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gn="ctr">
              <a:lnSpc>
                <a:spcPct val="100000"/>
              </a:lnSpc>
              <a:spcBef>
                <a:spcPts val="700"/>
              </a:spcBef>
            </a:pPr>
            <a:endParaRPr lang="en-US">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12700">
              <a:lnSpc>
                <a:spcPct val="100000"/>
              </a:lnSpc>
              <a:spcBef>
                <a:spcPts val="700"/>
              </a:spcBef>
            </a:pPr>
            <a:endParaRPr sz="1800">
              <a:solidFill>
                <a:srgbClr val="2B5C0D"/>
              </a:solidFill>
              <a:latin typeface="Source Sans Pro" panose="020B0503030403020204" pitchFamily="34" charset="0"/>
              <a:ea typeface="Source Sans Pro" panose="020B0503030403020204" pitchFamily="34" charset="0"/>
              <a:cs typeface="Arial"/>
            </a:endParaRP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0" y="2491346"/>
            <a:ext cx="9144000" cy="1490663"/>
          </a:xfrm>
          <a:prstGeom prst="rect">
            <a:avLst/>
          </a:prstGeom>
          <a:effectLst/>
        </p:spPr>
        <p:txBody>
          <a:bodyPr vert="horz" wrap="square" lIns="0" tIns="12700" rIns="0" bIns="0" rtlCol="0">
            <a:spAutoFit/>
          </a:bodyPr>
          <a:lstStyle/>
          <a:p>
            <a:pPr marL="218440" marR="5080" indent="-206375" algn="ctr">
              <a:lnSpc>
                <a:spcPct val="100000"/>
              </a:lnSpc>
              <a:spcBef>
                <a:spcPts val="100"/>
              </a:spcBef>
            </a:pPr>
            <a:r>
              <a:rPr lang="en-US" sz="4800" b="1">
                <a:ln w="0"/>
                <a:solidFill>
                  <a:srgbClr val="2B5C0D"/>
                </a:solidFill>
                <a:latin typeface="Source Sans Pro Black" panose="020B0803030403020204" pitchFamily="34" charset="0"/>
                <a:ea typeface="Source Sans Pro Black" panose="020B0803030403020204" pitchFamily="34" charset="0"/>
              </a:rPr>
              <a:t>RFSP Panel Chairs Training: Writing a Summary Statement </a:t>
            </a:r>
            <a:endParaRPr sz="4800">
              <a:solidFill>
                <a:srgbClr val="2B5C0D"/>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25944875"/>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0086" y="1090267"/>
            <a:ext cx="8559114" cy="628650"/>
          </a:xfrm>
          <a:prstGeom prst="rect">
            <a:avLst/>
          </a:prstGeom>
        </p:spPr>
        <p:txBody>
          <a:bodyPr vert="horz" wrap="square" lIns="0" tIns="12700" rIns="0" bIns="0" rtlCol="0">
            <a:spAutoFit/>
          </a:bodyPr>
          <a:lstStyle/>
          <a:p>
            <a:pPr marL="12700" algn="l">
              <a:lnSpc>
                <a:spcPct val="100000"/>
              </a:lnSpc>
              <a:spcBef>
                <a:spcPts val="100"/>
              </a:spcBef>
            </a:pPr>
            <a:r>
              <a:rPr lang="en-US" sz="4000" b="1" spc="-5">
                <a:solidFill>
                  <a:srgbClr val="2B5C0D"/>
                </a:solidFill>
                <a:latin typeface="Source Sans Pro Black" panose="020B0803030403020204" pitchFamily="34" charset="0"/>
                <a:ea typeface="Source Sans Pro Black" panose="020B0803030403020204" pitchFamily="34" charset="0"/>
              </a:rPr>
              <a:t>Summary Statement</a:t>
            </a:r>
            <a:endParaRPr lang="en-US" sz="4000">
              <a:solidFill>
                <a:srgbClr val="2B5C0D"/>
              </a:solidFill>
              <a:latin typeface="Source Sans Pro Black" panose="020B0803030403020204" pitchFamily="34" charset="0"/>
              <a:ea typeface="Source Sans Pro Black" panose="020B0803030403020204" pitchFamily="34" charset="0"/>
            </a:endParaRPr>
          </a:p>
        </p:txBody>
      </p:sp>
      <p:sp>
        <p:nvSpPr>
          <p:cNvPr id="3" name="object 3"/>
          <p:cNvSpPr txBox="1"/>
          <p:nvPr/>
        </p:nvSpPr>
        <p:spPr>
          <a:xfrm>
            <a:off x="922637" y="1850618"/>
            <a:ext cx="7628239" cy="4818627"/>
          </a:xfrm>
          <a:prstGeom prst="rect">
            <a:avLst/>
          </a:prstGeom>
        </p:spPr>
        <p:txBody>
          <a:bodyPr vert="horz" wrap="square" lIns="0" tIns="12065" rIns="0" bIns="0" rtlCol="0">
            <a:spAutoFit/>
          </a:bodyPr>
          <a:lstStyle/>
          <a:p>
            <a:pPr marL="475615" indent="-407034">
              <a:lnSpc>
                <a:spcPct val="100000"/>
              </a:lnSpc>
              <a:buFont typeface="Arial" panose="020B0604020202020204" pitchFamily="34" charset="0"/>
              <a:buChar char="•"/>
              <a:tabLst>
                <a:tab pos="476250" algn="l"/>
              </a:tabLst>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This section is </a:t>
            </a:r>
            <a:r>
              <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NEW</a:t>
            </a: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and </a:t>
            </a:r>
            <a:r>
              <a:rPr lang="en-US" sz="24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must be completed </a:t>
            </a: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by the chairperson </a:t>
            </a:r>
          </a:p>
          <a:p>
            <a:pPr marL="475615" indent="-407034">
              <a:lnSpc>
                <a:spcPct val="100000"/>
              </a:lnSpc>
              <a:spcBef>
                <a:spcPts val="1000"/>
              </a:spcBef>
              <a:buFont typeface="Arial" panose="020B0604020202020204" pitchFamily="34" charset="0"/>
              <a:buChar char="•"/>
              <a:tabLst>
                <a:tab pos="476250" algn="l"/>
              </a:tabLst>
            </a:pP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chairperson must provide a well-composed narrative statement (i.e. 2 - 4 paragraphs) summarizing the content of the Panel Summary Report. This summary should include:</a:t>
            </a:r>
          </a:p>
          <a:p>
            <a:pPr marL="932815" lvl="1" indent="-407034">
              <a:buFont typeface="Wingdings" panose="05000000000000000000" pitchFamily="2" charset="2"/>
              <a:buChar char="§"/>
              <a:tabLst>
                <a:tab pos="47625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An overview of the applicant's proposed project;</a:t>
            </a:r>
          </a:p>
          <a:p>
            <a:pPr marL="932815" lvl="1" indent="-407034">
              <a:buFont typeface="Wingdings" panose="05000000000000000000" pitchFamily="2" charset="2"/>
              <a:buChar char="§"/>
              <a:tabLst>
                <a:tab pos="47625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Statements highlighting the project's goals and objectives and how these goals align with the funding announcement; and</a:t>
            </a:r>
          </a:p>
          <a:p>
            <a:pPr marL="932815" lvl="1" indent="-407034">
              <a:buFont typeface="Wingdings" panose="05000000000000000000" pitchFamily="2" charset="2"/>
              <a:buChar char="§"/>
              <a:tabLst>
                <a:tab pos="47625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Statements highlighting the overall merits and deficiencies (i.e. as presented in the report's strength and weakness statements).</a:t>
            </a:r>
          </a:p>
          <a:p>
            <a:pPr marL="932815" lvl="1" indent="-407034">
              <a:buFont typeface="Wingdings" panose="05000000000000000000" pitchFamily="2" charset="2"/>
              <a:buChar char="§"/>
              <a:tabLst>
                <a:tab pos="476250" algn="l"/>
              </a:tabLst>
            </a:pP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summary should be written in </a:t>
            </a:r>
            <a:r>
              <a:rPr lang="en-US" sz="2000" b="1"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"one-voice" </a:t>
            </a:r>
            <a:r>
              <a:rPr lang="en-US" sz="20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and should clearly and concisely support the overall application score.</a:t>
            </a:r>
            <a:endParaRPr sz="20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3140917424"/>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71848" y="1088294"/>
            <a:ext cx="8567351" cy="628650"/>
          </a:xfrm>
          <a:prstGeom prst="rect">
            <a:avLst/>
          </a:prstGeom>
        </p:spPr>
        <p:txBody>
          <a:bodyPr vert="horz" wrap="square" lIns="0" tIns="12700" rIns="0" bIns="0" rtlCol="0">
            <a:spAutoFit/>
          </a:bodyPr>
          <a:lstStyle/>
          <a:p>
            <a:pPr marL="12700" algn="l">
              <a:lnSpc>
                <a:spcPct val="100000"/>
              </a:lnSpc>
              <a:spcBef>
                <a:spcPts val="100"/>
              </a:spcBef>
            </a:pPr>
            <a:r>
              <a:rPr lang="en-US" sz="4000" b="1" spc="-5">
                <a:solidFill>
                  <a:srgbClr val="2B5C0D"/>
                </a:solidFill>
                <a:latin typeface="Source Sans Pro Black" panose="020B0803030403020204" pitchFamily="34" charset="0"/>
                <a:ea typeface="Source Sans Pro Black" panose="020B0803030403020204" pitchFamily="34" charset="0"/>
              </a:rPr>
              <a:t>Summary Statement Criteria in ARM </a:t>
            </a:r>
            <a:endParaRPr sz="4000">
              <a:solidFill>
                <a:srgbClr val="2B5C0D"/>
              </a:solidFill>
              <a:latin typeface="Source Sans Pro Black" panose="020B0803030403020204" pitchFamily="34" charset="0"/>
              <a:ea typeface="Source Sans Pro Black" panose="020B0803030403020204" pitchFamily="34" charset="0"/>
            </a:endParaRPr>
          </a:p>
        </p:txBody>
      </p:sp>
      <p:pic>
        <p:nvPicPr>
          <p:cNvPr id="5" name="Picture 4" descr="Chairperson summary statement - to be completed by the chairperson exclusively.&#10;This section must be completed by the chairperson.&#10;Chairperson, please provide a well-composed narrative statement (i.e. 2-4 paragraphs) summarizing the content of the Panel Summary Report. This summary should include:&#10;An overview of the applicant's proposed project;&#10;Statements highlighting the project's goals and objectives and how these goals align with the funding announcement; and&#10;Statements highlighting the overall merits and deficiencies (i.e. as presented in the report's strength and weakness statements).&#10;The summary should be written in &quot;one-voice&quot; and should clearly and concisely support the overall application score.">
            <a:extLst>
              <a:ext uri="{FF2B5EF4-FFF2-40B4-BE49-F238E27FC236}">
                <a16:creationId xmlns:a16="http://schemas.microsoft.com/office/drawing/2014/main" id="{4B4FFDB8-9EAB-9A5F-30B7-9C9B8E386676}"/>
              </a:ext>
            </a:extLst>
          </p:cNvPr>
          <p:cNvPicPr>
            <a:picLocks noChangeAspect="1"/>
          </p:cNvPicPr>
          <p:nvPr/>
        </p:nvPicPr>
        <p:blipFill>
          <a:blip r:embed="rId3"/>
          <a:stretch>
            <a:fillRect/>
          </a:stretch>
        </p:blipFill>
        <p:spPr>
          <a:xfrm>
            <a:off x="102973" y="1936269"/>
            <a:ext cx="8938054" cy="3204788"/>
          </a:xfrm>
          <a:prstGeom prst="rect">
            <a:avLst/>
          </a:prstGeom>
        </p:spPr>
      </p:pic>
    </p:spTree>
    <p:extLst>
      <p:ext uri="{BB962C8B-B14F-4D97-AF65-F5344CB8AC3E}">
        <p14:creationId xmlns:p14="http://schemas.microsoft.com/office/powerpoint/2010/main" val="563010527"/>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76C0F2-8948-CC5D-90BA-E822D9190D5F}"/>
              </a:ext>
            </a:extLst>
          </p:cNvPr>
          <p:cNvSpPr>
            <a:spLocks noGrp="1"/>
          </p:cNvSpPr>
          <p:nvPr>
            <p:ph type="title" idx="4294967295"/>
          </p:nvPr>
        </p:nvSpPr>
        <p:spPr>
          <a:xfrm>
            <a:off x="220068" y="-553998"/>
            <a:ext cx="8703862" cy="553998"/>
          </a:xfrm>
        </p:spPr>
        <p:txBody>
          <a:bodyPr wrap="square" lIns="0" tIns="0" rIns="0" bIns="0" anchor="b">
            <a:spAutoFit/>
          </a:bodyPr>
          <a:lstStyle/>
          <a:p>
            <a:r>
              <a:rPr lang="en-US" sz="3600">
                <a:latin typeface="Source Sans Pro" panose="020B0503030403020204" pitchFamily="34" charset="0"/>
                <a:ea typeface="Source Sans Pro" panose="020B0503030403020204" pitchFamily="34" charset="0"/>
              </a:rPr>
              <a:t>Chairperson summary consensus report</a:t>
            </a:r>
          </a:p>
        </p:txBody>
      </p:sp>
      <p:pic>
        <p:nvPicPr>
          <p:cNvPr id="9" name="Picture 8">
            <a:extLst>
              <a:ext uri="{FF2B5EF4-FFF2-40B4-BE49-F238E27FC236}">
                <a16:creationId xmlns:a16="http://schemas.microsoft.com/office/drawing/2014/main" id="{7AB58E6D-0970-D743-68C1-716C4AB603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79768" y="5881816"/>
            <a:ext cx="5524075" cy="474646"/>
          </a:xfrm>
          <a:prstGeom prst="rect">
            <a:avLst/>
          </a:prstGeom>
        </p:spPr>
      </p:pic>
      <p:pic>
        <p:nvPicPr>
          <p:cNvPr id="7" name="Picture 6" descr="Criterion 8: Chairperson Summary of Consensus Report - to be completed by Chairperson exclusively&#10;General: [redacted] is launching a project to construct a state of the art meat processing facility in the area, in response to processing bottlenecks exposed by the pandemic. This facility will feature innovative USDA-inspected mobile slaughter and modular processing units, aimed at improving the region's processing capacity and distribution. Objectives include the creation of local employment opportunities, training partnerships with educational institutions, and the expansion of market access for producers, thereby strengthening the supply chain from farm to consumer.&#10;Strength: The application aims to innovate the local meat processing industry by introducing a USDA-certified program that will alleviate current bottlenecks due to certification constraints and lack of facilities, thereby increasing processing volume for small producers. The project's design to incorporate workforce development with a college program and forge connections to wholesale and retail markets also illustrates a commitment to community resilience and economic growth. The application provides detailed narrative that justifies the need for the facility, its alignment with program objectives, and a robust plan to process a considerable number of animals, enhancing meat production significantly in the region. The application also demonstrates financial foresight with a competitive service fee structure, clear operational budgeting, profitability projections, and a thorough risk assessment with mitigation strategies, indicating a well-conceived and viable project.&#10;Weakness: The application fails to clarify whether the plant will source animals from a broader geographical area or how it will benefit underserved communities. The projected processing total are modest given the facility's scope, and the goal to engage the proposed producers may be overambitious, potentially necessitating a more detailed business plan. There are budget omissions concerning consultant fees and a lack of plan for wastewater treatment.">
            <a:extLst>
              <a:ext uri="{FF2B5EF4-FFF2-40B4-BE49-F238E27FC236}">
                <a16:creationId xmlns:a16="http://schemas.microsoft.com/office/drawing/2014/main" id="{3AC6FADF-9216-E618-900B-702B25667475}"/>
              </a:ext>
            </a:extLst>
          </p:cNvPr>
          <p:cNvPicPr>
            <a:picLocks noChangeAspect="1"/>
          </p:cNvPicPr>
          <p:nvPr/>
        </p:nvPicPr>
        <p:blipFill>
          <a:blip r:embed="rId4"/>
          <a:stretch>
            <a:fillRect/>
          </a:stretch>
        </p:blipFill>
        <p:spPr>
          <a:xfrm>
            <a:off x="1664044" y="1058728"/>
            <a:ext cx="5626442" cy="4966197"/>
          </a:xfrm>
          <a:prstGeom prst="rect">
            <a:avLst/>
          </a:prstGeom>
        </p:spPr>
      </p:pic>
    </p:spTree>
    <p:extLst>
      <p:ext uri="{BB962C8B-B14F-4D97-AF65-F5344CB8AC3E}">
        <p14:creationId xmlns:p14="http://schemas.microsoft.com/office/powerpoint/2010/main" val="2835225809"/>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a:spLocks noGrp="1" noChangeArrowheads="1"/>
          </p:cNvSpPr>
          <p:nvPr>
            <p:ph type="title" idx="4294967295"/>
          </p:nvPr>
        </p:nvSpPr>
        <p:spPr>
          <a:xfrm>
            <a:off x="263610" y="1117770"/>
            <a:ext cx="8880389" cy="615950"/>
          </a:xfrm>
          <a:noFill/>
        </p:spPr>
        <p:txBody>
          <a:bodyPr/>
          <a:lstStyle/>
          <a:p>
            <a:pPr algn="l" eaLnBrk="1" hangingPunct="1">
              <a:spcBef>
                <a:spcPct val="50000"/>
              </a:spcBef>
            </a:pPr>
            <a:r>
              <a:rPr lang="en-US" sz="4000" b="1">
                <a:solidFill>
                  <a:srgbClr val="2B5C0D"/>
                </a:solidFill>
                <a:latin typeface="Source Sans Pro Black" panose="020B0803030403020204" pitchFamily="34" charset="0"/>
                <a:ea typeface="Source Sans Pro Black" panose="020B0803030403020204" pitchFamily="34" charset="0"/>
              </a:rPr>
              <a:t>Unique Qualities of RFSP</a:t>
            </a:r>
          </a:p>
        </p:txBody>
      </p:sp>
      <p:sp>
        <p:nvSpPr>
          <p:cNvPr id="13" name="Rectangle 3"/>
          <p:cNvSpPr txBox="1">
            <a:spLocks noChangeArrowheads="1"/>
          </p:cNvSpPr>
          <p:nvPr/>
        </p:nvSpPr>
        <p:spPr bwMode="auto">
          <a:xfrm>
            <a:off x="906161" y="1869989"/>
            <a:ext cx="7323439" cy="48026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PARTNERSHIP grants, not focused on a single entity simply ‘collaborating’ with others.</a:t>
            </a:r>
          </a:p>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Role of the lead applicant is to administer the award.</a:t>
            </a:r>
          </a:p>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Partnership proposes a definition of ‘region’ as part of the application process, including defining geographic parameters.</a:t>
            </a:r>
          </a:p>
          <a:p>
            <a:pPr>
              <a:spcBef>
                <a:spcPts val="600"/>
              </a:spcBef>
              <a:spcAft>
                <a:spcPts val="1200"/>
              </a:spcAft>
              <a:buFont typeface="Arial" panose="020B0604020202020204" pitchFamily="34" charset="0"/>
              <a:buChar char="•"/>
            </a:pPr>
            <a:r>
              <a:rPr lang="en-US" sz="2400">
                <a:solidFill>
                  <a:srgbClr val="2B5C0D"/>
                </a:solidFill>
                <a:latin typeface="Source Sans Pro" panose="020B0503030403020204" pitchFamily="34" charset="0"/>
                <a:ea typeface="Source Sans Pro" panose="020B0503030403020204" pitchFamily="34" charset="0"/>
              </a:rPr>
              <a:t>Funding is intended to support partnership-level activities devoted to a shared vision or set of goals (including efforts to identify and assist in accessing additional resources on behalf of eligible partnership members).</a:t>
            </a:r>
          </a:p>
        </p:txBody>
      </p:sp>
    </p:spTree>
    <p:extLst>
      <p:ext uri="{BB962C8B-B14F-4D97-AF65-F5344CB8AC3E}">
        <p14:creationId xmlns:p14="http://schemas.microsoft.com/office/powerpoint/2010/main" val="1195189480"/>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F220158-4484-B48A-FD68-7126BFEE4D5B}"/>
              </a:ext>
            </a:extLst>
          </p:cNvPr>
          <p:cNvSpPr txBox="1">
            <a:spLocks noGrp="1"/>
          </p:cNvSpPr>
          <p:nvPr>
            <p:ph type="title" idx="4294967295"/>
          </p:nvPr>
        </p:nvSpPr>
        <p:spPr>
          <a:xfrm>
            <a:off x="243016" y="1071603"/>
            <a:ext cx="574589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4400" b="0" i="0">
                <a:solidFill>
                  <a:schemeClr val="tx1"/>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B5C0D"/>
                </a:solidFill>
                <a:effectLst/>
                <a:uLnTx/>
                <a:uFillTx/>
                <a:latin typeface="Source Sans Pro Black" panose="020B0803030403020204" pitchFamily="34" charset="0"/>
                <a:ea typeface="Source Sans Pro Black" panose="020B0803030403020204" pitchFamily="34" charset="0"/>
                <a:cs typeface="+mn-cs"/>
              </a:rPr>
              <a:t>RFSP Project Types</a:t>
            </a:r>
            <a:endParaRPr kumimoji="0" lang="en-US" sz="40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3">
            <a:extLst>
              <a:ext uri="{FF2B5EF4-FFF2-40B4-BE49-F238E27FC236}">
                <a16:creationId xmlns:a16="http://schemas.microsoft.com/office/drawing/2014/main" id="{14EA2994-CD35-475B-90EF-C2194CA4866B}"/>
              </a:ext>
            </a:extLst>
          </p:cNvPr>
          <p:cNvGraphicFramePr>
            <a:graphicFrameLocks noGrp="1"/>
          </p:cNvGraphicFramePr>
          <p:nvPr>
            <p:extLst>
              <p:ext uri="{D42A27DB-BD31-4B8C-83A1-F6EECF244321}">
                <p14:modId xmlns:p14="http://schemas.microsoft.com/office/powerpoint/2010/main" val="479980613"/>
              </p:ext>
            </p:extLst>
          </p:nvPr>
        </p:nvGraphicFramePr>
        <p:xfrm>
          <a:off x="354227" y="1798868"/>
          <a:ext cx="8435547" cy="4560742"/>
        </p:xfrm>
        <a:graphic>
          <a:graphicData uri="http://schemas.openxmlformats.org/drawingml/2006/table">
            <a:tbl>
              <a:tblPr firstRow="1" firstCol="1" bandRow="1"/>
              <a:tblGrid>
                <a:gridCol w="1762897">
                  <a:extLst>
                    <a:ext uri="{9D8B030D-6E8A-4147-A177-3AD203B41FA5}">
                      <a16:colId xmlns:a16="http://schemas.microsoft.com/office/drawing/2014/main" val="3153838696"/>
                    </a:ext>
                  </a:extLst>
                </a:gridCol>
                <a:gridCol w="1334530">
                  <a:extLst>
                    <a:ext uri="{9D8B030D-6E8A-4147-A177-3AD203B41FA5}">
                      <a16:colId xmlns:a16="http://schemas.microsoft.com/office/drawing/2014/main" val="3871171781"/>
                    </a:ext>
                  </a:extLst>
                </a:gridCol>
                <a:gridCol w="1178011">
                  <a:extLst>
                    <a:ext uri="{9D8B030D-6E8A-4147-A177-3AD203B41FA5}">
                      <a16:colId xmlns:a16="http://schemas.microsoft.com/office/drawing/2014/main" val="15304050"/>
                    </a:ext>
                  </a:extLst>
                </a:gridCol>
                <a:gridCol w="4160109">
                  <a:extLst>
                    <a:ext uri="{9D8B030D-6E8A-4147-A177-3AD203B41FA5}">
                      <a16:colId xmlns:a16="http://schemas.microsoft.com/office/drawing/2014/main" val="1369038608"/>
                    </a:ext>
                  </a:extLst>
                </a:gridCol>
              </a:tblGrid>
              <a:tr h="340240">
                <a:tc>
                  <a:txBody>
                    <a:bodyPr/>
                    <a:lstStyle/>
                    <a:p>
                      <a:pPr marL="0" marR="1905" indent="0" algn="ctr">
                        <a:lnSpc>
                          <a:spcPct val="107000"/>
                        </a:lnSpc>
                        <a:spcBef>
                          <a:spcPts val="0"/>
                        </a:spcBef>
                        <a:spcAft>
                          <a:spcPts val="0"/>
                        </a:spcAft>
                      </a:pPr>
                      <a:r>
                        <a:rPr lang="en-US" sz="1600" b="1">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rPr>
                        <a:t>Project Type </a:t>
                      </a:r>
                      <a:endParaRPr lang="en-US" sz="1600">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0" marR="3175" indent="0" algn="ctr">
                        <a:lnSpc>
                          <a:spcPct val="107000"/>
                        </a:lnSpc>
                        <a:spcBef>
                          <a:spcPts val="0"/>
                        </a:spcBef>
                        <a:spcAft>
                          <a:spcPts val="0"/>
                        </a:spcAft>
                      </a:pPr>
                      <a:r>
                        <a:rPr lang="en-US" sz="1600" b="1">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rPr>
                        <a:t>Amount </a:t>
                      </a:r>
                      <a:endParaRPr lang="en-US" sz="1600">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0" marR="1905" indent="0" algn="ctr">
                        <a:lnSpc>
                          <a:spcPct val="107000"/>
                        </a:lnSpc>
                        <a:spcBef>
                          <a:spcPts val="0"/>
                        </a:spcBef>
                        <a:spcAft>
                          <a:spcPts val="0"/>
                        </a:spcAft>
                      </a:pPr>
                      <a:r>
                        <a:rPr lang="en-US" sz="1600" b="1">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rPr>
                        <a:t>Duration </a:t>
                      </a:r>
                      <a:endParaRPr lang="en-US" sz="1600">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tc>
                  <a:txBody>
                    <a:bodyPr/>
                    <a:lstStyle/>
                    <a:p>
                      <a:pPr marL="0" marR="1905" indent="0" algn="ctr">
                        <a:lnSpc>
                          <a:spcPct val="107000"/>
                        </a:lnSpc>
                        <a:spcBef>
                          <a:spcPts val="0"/>
                        </a:spcBef>
                        <a:spcAft>
                          <a:spcPts val="0"/>
                        </a:spcAft>
                      </a:pPr>
                      <a:r>
                        <a:rPr lang="en-US" sz="1600" b="1">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rPr>
                        <a:t>Activity Examples</a:t>
                      </a:r>
                      <a:endParaRPr lang="en-US" sz="1600">
                        <a:solidFill>
                          <a:schemeClr val="bg1"/>
                        </a:solidFill>
                        <a:effectLst/>
                        <a:latin typeface="Source Sans Pro Black" panose="020B0803030403020204" pitchFamily="34" charset="0"/>
                        <a:ea typeface="Source Sans Pro Black" panose="020B0803030403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5C0D"/>
                    </a:solidFill>
                  </a:tcPr>
                </a:tc>
                <a:extLst>
                  <a:ext uri="{0D108BD9-81ED-4DB2-BD59-A6C34878D82A}">
                    <a16:rowId xmlns:a16="http://schemas.microsoft.com/office/drawing/2014/main" val="3591780942"/>
                  </a:ext>
                </a:extLst>
              </a:tr>
              <a:tr h="2106563">
                <a:tc>
                  <a:txBody>
                    <a:bodyPr/>
                    <a:lstStyle/>
                    <a:p>
                      <a:pPr marL="131445" marR="1270" indent="0" algn="ctr">
                        <a:lnSpc>
                          <a:spcPct val="107000"/>
                        </a:lnSpc>
                        <a:spcBef>
                          <a:spcPts val="0"/>
                        </a:spcBef>
                        <a:spcAft>
                          <a:spcPts val="0"/>
                        </a:spcAft>
                      </a:pPr>
                      <a:r>
                        <a:rPr lang="en-US" sz="1600" b="1">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Planning &amp; Design </a:t>
                      </a:r>
                      <a:endPar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905" indent="0" algn="ctr">
                        <a:lnSpc>
                          <a:spcPct val="107000"/>
                        </a:lnSpc>
                        <a:spcBef>
                          <a:spcPts val="0"/>
                        </a:spcBef>
                        <a:spcAft>
                          <a:spcPts val="0"/>
                        </a:spcAft>
                      </a:pP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$100,000-$250,000 </a:t>
                      </a: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270" indent="0" algn="ctr">
                        <a:lnSpc>
                          <a:spcPct val="107000"/>
                        </a:lnSpc>
                        <a:spcBef>
                          <a:spcPts val="0"/>
                        </a:spcBef>
                        <a:spcAft>
                          <a:spcPts val="0"/>
                        </a:spcAft>
                      </a:pP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24 Months (2 Years) </a:t>
                      </a: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Convening established and new partners to define the regional food system scope and structure.</a:t>
                      </a:r>
                    </a:p>
                    <a:p>
                      <a:pPr marL="285750" lvl="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Creating and conducting feasibility studies.</a:t>
                      </a:r>
                    </a:p>
                    <a:p>
                      <a:pPr marL="285750" lvl="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Connecting value chain entities with partners and funders to strengthen the regional food system</a:t>
                      </a: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a:t>
                      </a:r>
                      <a:endParaRPr lang="en-US" sz="1600">
                        <a:solidFill>
                          <a:srgbClr val="2B5C0D"/>
                        </a:solidFill>
                        <a:effectLst/>
                        <a:latin typeface="Source Sans Pro" panose="020B0503030403020204" pitchFamily="34" charset="0"/>
                        <a:ea typeface="Source Sans Pro" panose="020B0503030403020204" pitchFamily="34" charset="0"/>
                        <a:cs typeface="+mn-cs"/>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366804"/>
                  </a:ext>
                </a:extLst>
              </a:tr>
              <a:tr h="2113939">
                <a:tc>
                  <a:txBody>
                    <a:bodyPr/>
                    <a:lstStyle/>
                    <a:p>
                      <a:pPr marL="0" marR="2540" indent="0" algn="ctr">
                        <a:lnSpc>
                          <a:spcPct val="107000"/>
                        </a:lnSpc>
                        <a:spcBef>
                          <a:spcPts val="0"/>
                        </a:spcBef>
                        <a:spcAft>
                          <a:spcPts val="0"/>
                        </a:spcAft>
                      </a:pPr>
                      <a:r>
                        <a:rPr lang="en-US" sz="1600" b="1">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Implementation &amp; Expansion</a:t>
                      </a:r>
                      <a:endPar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35" indent="0" algn="ctr">
                        <a:lnSpc>
                          <a:spcPct val="107000"/>
                        </a:lnSpc>
                        <a:spcBef>
                          <a:spcPts val="0"/>
                        </a:spcBef>
                        <a:spcAft>
                          <a:spcPts val="0"/>
                        </a:spcAft>
                      </a:pP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$250,000- $1,000,000 </a:t>
                      </a: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270" indent="0" algn="ctr">
                        <a:lnSpc>
                          <a:spcPct val="107000"/>
                        </a:lnSpc>
                        <a:spcBef>
                          <a:spcPts val="0"/>
                        </a:spcBef>
                        <a:spcAft>
                          <a:spcPts val="0"/>
                        </a:spcAft>
                      </a:pPr>
                      <a:r>
                        <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rPr>
                        <a:t>36 Months (3 Years) </a:t>
                      </a: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Prioritizing strategies to fill food systems gaps.</a:t>
                      </a:r>
                    </a:p>
                    <a:p>
                      <a:pPr marL="28575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Institutionalizing processes for ongoing community and business engagement.</a:t>
                      </a:r>
                    </a:p>
                    <a:p>
                      <a:pPr marL="285750" indent="-285750">
                        <a:buFont typeface="Arial" panose="020B0604020202020204" pitchFamily="34" charset="0"/>
                        <a:buChar char="•"/>
                      </a:pPr>
                      <a:r>
                        <a:rPr lang="en-US" sz="1600">
                          <a:solidFill>
                            <a:srgbClr val="2B5C0D"/>
                          </a:solidFill>
                          <a:effectLst/>
                          <a:latin typeface="Source Sans Pro" panose="020B0503030403020204" pitchFamily="34" charset="0"/>
                          <a:ea typeface="Source Sans Pro" panose="020B0503030403020204" pitchFamily="34" charset="0"/>
                          <a:cs typeface="+mn-cs"/>
                        </a:rPr>
                        <a:t>Identifying resources, providing technical assistance, and applying for programs and resources.</a:t>
                      </a:r>
                      <a:endParaRPr lang="en-US" sz="1600">
                        <a:solidFill>
                          <a:srgbClr val="2B5C0D"/>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701672"/>
                  </a:ext>
                </a:extLst>
              </a:tr>
            </a:tbl>
          </a:graphicData>
        </a:graphic>
      </p:graphicFrame>
    </p:spTree>
    <p:extLst>
      <p:ext uri="{BB962C8B-B14F-4D97-AF65-F5344CB8AC3E}">
        <p14:creationId xmlns:p14="http://schemas.microsoft.com/office/powerpoint/2010/main" val="2682723952"/>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descr="Table showing type, amount, and duration of Capacity  Building and Community Development, Training, and Technical Assistance projects.">
            <a:extLst>
              <a:ext uri="{FF2B5EF4-FFF2-40B4-BE49-F238E27FC236}">
                <a16:creationId xmlns:a16="http://schemas.microsoft.com/office/drawing/2014/main" id="{BDFA5F28-F4CD-434D-A446-1F236F3A5BA0}"/>
              </a:ext>
            </a:extLst>
          </p:cNvPr>
          <p:cNvSpPr>
            <a:spLocks noGrp="1" noChangeArrowheads="1"/>
          </p:cNvSpPr>
          <p:nvPr>
            <p:ph type="title" idx="4294967295"/>
          </p:nvPr>
        </p:nvSpPr>
        <p:spPr>
          <a:xfrm>
            <a:off x="220663" y="-677863"/>
            <a:ext cx="8702675" cy="615553"/>
          </a:xfrm>
          <a:noFill/>
        </p:spPr>
        <p:txBody>
          <a:bodyPr/>
          <a:lstStyle/>
          <a:p>
            <a:pPr algn="l" eaLnBrk="1" hangingPunct="1">
              <a:spcBef>
                <a:spcPct val="50000"/>
              </a:spcBef>
            </a:pPr>
            <a:r>
              <a:rPr lang="en-US" sz="4000">
                <a:latin typeface="Source Sans Pro" panose="020B0503030403020204" pitchFamily="34" charset="0"/>
                <a:ea typeface="Source Sans Pro" panose="020B0503030403020204" pitchFamily="34" charset="0"/>
              </a:rPr>
              <a:t>RFSP Project Types Continued</a:t>
            </a:r>
          </a:p>
        </p:txBody>
      </p:sp>
      <p:sp>
        <p:nvSpPr>
          <p:cNvPr id="3" name="Title 2">
            <a:extLst>
              <a:ext uri="{FF2B5EF4-FFF2-40B4-BE49-F238E27FC236}">
                <a16:creationId xmlns:a16="http://schemas.microsoft.com/office/drawing/2014/main" id="{FBB945E9-6ABF-0EE1-21A9-322D20BA346C}"/>
              </a:ext>
              <a:ext uri="{C183D7F6-B498-43B3-948B-1728B52AA6E4}">
                <adec:decorative xmlns:adec="http://schemas.microsoft.com/office/drawing/2017/decorative" val="0"/>
              </a:ext>
            </a:extLst>
          </p:cNvPr>
          <p:cNvSpPr txBox="1">
            <a:spLocks/>
          </p:cNvSpPr>
          <p:nvPr/>
        </p:nvSpPr>
        <p:spPr>
          <a:xfrm>
            <a:off x="243016" y="1071603"/>
            <a:ext cx="574589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4400" b="0" i="0">
                <a:solidFill>
                  <a:schemeClr val="tx1"/>
                </a:solidFill>
                <a:latin typeface="Arial"/>
                <a:ea typeface="+mj-ea"/>
                <a:cs typeface="Arial"/>
              </a:defRPr>
            </a:lvl1pPr>
          </a:lstStyle>
          <a:p>
            <a:pPr algn="l" rtl="0">
              <a:defRPr/>
            </a:pPr>
            <a:r>
              <a:rPr lang="en-US" sz="4000" b="1" kern="1200">
                <a:solidFill>
                  <a:srgbClr val="2B5C0D"/>
                </a:solidFill>
                <a:latin typeface="Source Sans Pro Black" panose="020B0803030403020204" pitchFamily="34" charset="0"/>
                <a:ea typeface="Source Sans Pro Black" panose="020B0803030403020204" pitchFamily="34" charset="0"/>
                <a:cs typeface="+mn-cs"/>
              </a:rPr>
              <a:t>RFSP Project Types</a:t>
            </a:r>
            <a:endParaRPr lang="en-US" sz="4000" kern="1200">
              <a:latin typeface="+mn-lt"/>
              <a:ea typeface="+mn-ea"/>
              <a:cs typeface="+mn-cs"/>
            </a:endParaRPr>
          </a:p>
        </p:txBody>
      </p:sp>
      <p:sp>
        <p:nvSpPr>
          <p:cNvPr id="2" name="TextBox 1">
            <a:extLst>
              <a:ext uri="{FF2B5EF4-FFF2-40B4-BE49-F238E27FC236}">
                <a16:creationId xmlns:a16="http://schemas.microsoft.com/office/drawing/2014/main" id="{03FECAC1-FAC4-4246-BADC-B3741B498520}"/>
              </a:ext>
            </a:extLst>
          </p:cNvPr>
          <p:cNvSpPr txBox="1"/>
          <p:nvPr/>
        </p:nvSpPr>
        <p:spPr>
          <a:xfrm>
            <a:off x="197706" y="1746420"/>
            <a:ext cx="8279028" cy="830997"/>
          </a:xfrm>
          <a:prstGeom prst="rect">
            <a:avLst/>
          </a:prstGeom>
          <a:noFill/>
        </p:spPr>
        <p:txBody>
          <a:bodyPr wrap="square" rtlCol="0">
            <a:spAutoFit/>
          </a:bodyPr>
          <a:lstStyle/>
          <a:p>
            <a:r>
              <a:rPr lang="en-US" sz="2400">
                <a:solidFill>
                  <a:srgbClr val="2B5C0D"/>
                </a:solidFill>
                <a:latin typeface="Source Sans Pro" panose="020B0503030403020204" pitchFamily="34" charset="0"/>
                <a:ea typeface="Source Sans Pro" panose="020B0503030403020204" pitchFamily="34" charset="0"/>
              </a:rPr>
              <a:t>More information and examples for RFSP Project Types can be found in the </a:t>
            </a:r>
            <a:r>
              <a:rPr lang="en-US" sz="2400">
                <a:solidFill>
                  <a:srgbClr val="2B5C0D"/>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RFSP RFA </a:t>
            </a:r>
            <a:r>
              <a:rPr lang="en-US" sz="2400">
                <a:solidFill>
                  <a:srgbClr val="2B5C0D"/>
                </a:solidFill>
                <a:latin typeface="Source Sans Pro" panose="020B0503030403020204" pitchFamily="34" charset="0"/>
                <a:ea typeface="Source Sans Pro" panose="020B0503030403020204" pitchFamily="34" charset="0"/>
              </a:rPr>
              <a:t>and on the </a:t>
            </a:r>
            <a:r>
              <a:rPr lang="en-US" sz="2400">
                <a:solidFill>
                  <a:srgbClr val="2B5C0D"/>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RFSP Program Website </a:t>
            </a:r>
            <a:endParaRPr lang="en-US" sz="2400">
              <a:solidFill>
                <a:srgbClr val="2B5C0D"/>
              </a:solidFill>
              <a:latin typeface="Source Sans Pro" panose="020B0503030403020204" pitchFamily="34" charset="0"/>
              <a:ea typeface="Source Sans Pro" panose="020B0503030403020204" pitchFamily="34" charset="0"/>
            </a:endParaRPr>
          </a:p>
        </p:txBody>
      </p:sp>
      <p:pic>
        <p:nvPicPr>
          <p:cNvPr id="6" name="Picture 5" descr="Screenshot of the USDA/Agricultural Marketing Service website for the Regional Food System Partnership page for FY24's Request for Applications">
            <a:extLst>
              <a:ext uri="{FF2B5EF4-FFF2-40B4-BE49-F238E27FC236}">
                <a16:creationId xmlns:a16="http://schemas.microsoft.com/office/drawing/2014/main" id="{2ABBF3D0-78FE-5BC0-12E9-2F96CEC7A0DD}"/>
              </a:ext>
            </a:extLst>
          </p:cNvPr>
          <p:cNvPicPr>
            <a:picLocks noChangeAspect="1"/>
          </p:cNvPicPr>
          <p:nvPr/>
        </p:nvPicPr>
        <p:blipFill>
          <a:blip r:embed="rId5"/>
          <a:stretch>
            <a:fillRect/>
          </a:stretch>
        </p:blipFill>
        <p:spPr>
          <a:xfrm>
            <a:off x="1443932" y="2720799"/>
            <a:ext cx="6256135" cy="3958473"/>
          </a:xfrm>
          <a:prstGeom prst="rect">
            <a:avLst/>
          </a:prstGeom>
        </p:spPr>
      </p:pic>
    </p:spTree>
    <p:extLst>
      <p:ext uri="{BB962C8B-B14F-4D97-AF65-F5344CB8AC3E}">
        <p14:creationId xmlns:p14="http://schemas.microsoft.com/office/powerpoint/2010/main" val="3142266428"/>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277368" y="1072667"/>
            <a:ext cx="6586537" cy="628377"/>
          </a:xfrm>
          <a:prstGeom prst="rect">
            <a:avLst/>
          </a:prstGeom>
        </p:spPr>
        <p:txBody>
          <a:bodyPr vert="horz" wrap="square" lIns="0" tIns="12700" rIns="0" bIns="0" rtlCol="0">
            <a:spAutoFit/>
          </a:bodyPr>
          <a:lstStyle/>
          <a:p>
            <a:pPr marL="12700">
              <a:lnSpc>
                <a:spcPct val="100000"/>
              </a:lnSpc>
              <a:spcBef>
                <a:spcPts val="100"/>
              </a:spcBef>
            </a:pPr>
            <a:r>
              <a:rPr sz="4000" b="1" spc="-5">
                <a:solidFill>
                  <a:srgbClr val="2B5C0D"/>
                </a:solidFill>
                <a:latin typeface="Source Sans Pro Black" panose="020B0803030403020204" pitchFamily="34" charset="0"/>
                <a:ea typeface="Source Sans Pro Black" panose="020B0803030403020204" pitchFamily="34" charset="0"/>
              </a:rPr>
              <a:t>Review Process</a:t>
            </a:r>
            <a:r>
              <a:rPr sz="4000" b="1" spc="-45">
                <a:solidFill>
                  <a:srgbClr val="2B5C0D"/>
                </a:solidFill>
                <a:latin typeface="Source Sans Pro Black" panose="020B0803030403020204" pitchFamily="34" charset="0"/>
                <a:ea typeface="Source Sans Pro Black" panose="020B0803030403020204" pitchFamily="34" charset="0"/>
              </a:rPr>
              <a:t> </a:t>
            </a:r>
            <a:r>
              <a:rPr sz="4000" b="1" spc="-5">
                <a:solidFill>
                  <a:srgbClr val="2B5C0D"/>
                </a:solidFill>
                <a:latin typeface="Source Sans Pro Black" panose="020B0803030403020204" pitchFamily="34" charset="0"/>
                <a:ea typeface="Source Sans Pro Black" panose="020B0803030403020204" pitchFamily="34" charset="0"/>
              </a:rPr>
              <a:t>Overview</a:t>
            </a:r>
            <a:endParaRPr sz="4000">
              <a:solidFill>
                <a:srgbClr val="2B5C0D"/>
              </a:solidFill>
              <a:latin typeface="Source Sans Pro Black" panose="020B0803030403020204" pitchFamily="34" charset="0"/>
              <a:ea typeface="Source Sans Pro Black" panose="020B0803030403020204" pitchFamily="34" charset="0"/>
            </a:endParaRPr>
          </a:p>
        </p:txBody>
      </p:sp>
      <p:sp>
        <p:nvSpPr>
          <p:cNvPr id="23" name="object 23"/>
          <p:cNvSpPr txBox="1"/>
          <p:nvPr/>
        </p:nvSpPr>
        <p:spPr>
          <a:xfrm>
            <a:off x="440809" y="2804722"/>
            <a:ext cx="1535430" cy="299720"/>
          </a:xfrm>
          <a:prstGeom prst="rect">
            <a:avLst/>
          </a:prstGeom>
        </p:spPr>
        <p:txBody>
          <a:bodyPr vert="horz" wrap="square" lIns="0" tIns="12700" rIns="0" bIns="0" rtlCol="0">
            <a:spAutoFit/>
          </a:bodyPr>
          <a:lstStyle/>
          <a:p>
            <a:pPr marL="12700" algn="ctr">
              <a:lnSpc>
                <a:spcPct val="100000"/>
              </a:lnSpc>
              <a:spcBef>
                <a:spcPts val="100"/>
              </a:spcBef>
            </a:pPr>
            <a:r>
              <a:rPr sz="1800" spc="-45">
                <a:solidFill>
                  <a:srgbClr val="2B5C0D"/>
                </a:solidFill>
                <a:latin typeface="Source Sans Pro" panose="020B0503030403020204" pitchFamily="34" charset="0"/>
                <a:ea typeface="Source Sans Pro" panose="020B0503030403020204" pitchFamily="34" charset="0"/>
                <a:cs typeface="Arial"/>
              </a:rPr>
              <a:t>Teams </a:t>
            </a:r>
            <a:r>
              <a:rPr sz="1800" spc="-5">
                <a:solidFill>
                  <a:srgbClr val="2B5C0D"/>
                </a:solidFill>
                <a:latin typeface="Source Sans Pro" panose="020B0503030403020204" pitchFamily="34" charset="0"/>
                <a:ea typeface="Source Sans Pro" panose="020B0503030403020204" pitchFamily="34" charset="0"/>
                <a:cs typeface="Arial"/>
              </a:rPr>
              <a:t>of</a:t>
            </a:r>
            <a:r>
              <a:rPr sz="1800" spc="-20">
                <a:solidFill>
                  <a:srgbClr val="2B5C0D"/>
                </a:solidFill>
                <a:latin typeface="Source Sans Pro" panose="020B0503030403020204" pitchFamily="34" charset="0"/>
                <a:ea typeface="Source Sans Pro" panose="020B0503030403020204" pitchFamily="34" charset="0"/>
                <a:cs typeface="Arial"/>
              </a:rPr>
              <a:t> </a:t>
            </a:r>
            <a:r>
              <a:rPr sz="1800" spc="-10">
                <a:solidFill>
                  <a:srgbClr val="2B5C0D"/>
                </a:solidFill>
                <a:latin typeface="Source Sans Pro" panose="020B0503030403020204" pitchFamily="34" charset="0"/>
                <a:ea typeface="Source Sans Pro" panose="020B0503030403020204" pitchFamily="34" charset="0"/>
                <a:cs typeface="Arial"/>
              </a:rPr>
              <a:t>three</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7" name="object 7"/>
          <p:cNvSpPr txBox="1"/>
          <p:nvPr/>
        </p:nvSpPr>
        <p:spPr>
          <a:xfrm>
            <a:off x="2793635" y="2804722"/>
            <a:ext cx="1341755" cy="843821"/>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Approx. </a:t>
            </a:r>
            <a:r>
              <a:rPr lang="en-US" spc="-15">
                <a:solidFill>
                  <a:srgbClr val="2B5C0D"/>
                </a:solidFill>
                <a:latin typeface="Source Sans Pro" panose="020B0503030403020204" pitchFamily="34" charset="0"/>
                <a:ea typeface="Source Sans Pro" panose="020B0503030403020204" pitchFamily="34" charset="0"/>
                <a:cs typeface="Arial"/>
              </a:rPr>
              <a:t>6-7</a:t>
            </a:r>
            <a:r>
              <a:rPr sz="1800" spc="-15">
                <a:solidFill>
                  <a:srgbClr val="2B5C0D"/>
                </a:solidFill>
                <a:latin typeface="Source Sans Pro" panose="020B0503030403020204" pitchFamily="34" charset="0"/>
                <a:ea typeface="Source Sans Pro" panose="020B0503030403020204" pitchFamily="34" charset="0"/>
                <a:cs typeface="Arial"/>
              </a:rPr>
              <a:t> </a:t>
            </a:r>
            <a:r>
              <a:rPr sz="1800" spc="-10">
                <a:solidFill>
                  <a:srgbClr val="2B5C0D"/>
                </a:solidFill>
                <a:latin typeface="Source Sans Pro" panose="020B0503030403020204" pitchFamily="34" charset="0"/>
                <a:ea typeface="Source Sans Pro" panose="020B0503030403020204" pitchFamily="34" charset="0"/>
                <a:cs typeface="Arial"/>
              </a:rPr>
              <a:t>applications  by grant</a:t>
            </a:r>
            <a:r>
              <a:rPr sz="1800" spc="-40">
                <a:solidFill>
                  <a:srgbClr val="2B5C0D"/>
                </a:solidFill>
                <a:latin typeface="Source Sans Pro" panose="020B0503030403020204" pitchFamily="34" charset="0"/>
                <a:ea typeface="Source Sans Pro" panose="020B0503030403020204" pitchFamily="34" charset="0"/>
                <a:cs typeface="Arial"/>
              </a:rPr>
              <a:t> </a:t>
            </a:r>
            <a:r>
              <a:rPr sz="1800" spc="-15">
                <a:solidFill>
                  <a:srgbClr val="2B5C0D"/>
                </a:solidFill>
                <a:latin typeface="Source Sans Pro" panose="020B0503030403020204" pitchFamily="34" charset="0"/>
                <a:ea typeface="Source Sans Pro" panose="020B0503030403020204" pitchFamily="34" charset="0"/>
                <a:cs typeface="Arial"/>
              </a:rPr>
              <a:t>type</a:t>
            </a:r>
            <a:r>
              <a:rPr lang="en-US" sz="1800" spc="-15">
                <a:solidFill>
                  <a:srgbClr val="2B5C0D"/>
                </a:solidFill>
                <a:latin typeface="Source Sans Pro" panose="020B0503030403020204" pitchFamily="34" charset="0"/>
                <a:ea typeface="Source Sans Pro" panose="020B0503030403020204" pitchFamily="34" charset="0"/>
                <a:cs typeface="Arial"/>
              </a:rPr>
              <a:t> </a:t>
            </a:r>
            <a:endParaRPr lang="en-US" sz="1800">
              <a:solidFill>
                <a:srgbClr val="2B5C0D"/>
              </a:solidFill>
              <a:latin typeface="Source Sans Pro" panose="020B0503030403020204" pitchFamily="34" charset="0"/>
              <a:ea typeface="Source Sans Pro" panose="020B0503030403020204" pitchFamily="34" charset="0"/>
              <a:cs typeface="Arial"/>
            </a:endParaRPr>
          </a:p>
        </p:txBody>
      </p:sp>
      <p:sp>
        <p:nvSpPr>
          <p:cNvPr id="13" name="object 13"/>
          <p:cNvSpPr txBox="1"/>
          <p:nvPr/>
        </p:nvSpPr>
        <p:spPr>
          <a:xfrm>
            <a:off x="5030236" y="2804722"/>
            <a:ext cx="1231513" cy="843821"/>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Individual  </a:t>
            </a:r>
            <a:r>
              <a:rPr sz="1800" spc="-5">
                <a:solidFill>
                  <a:srgbClr val="2B5C0D"/>
                </a:solidFill>
                <a:latin typeface="Source Sans Pro" panose="020B0503030403020204" pitchFamily="34" charset="0"/>
                <a:ea typeface="Source Sans Pro" panose="020B0503030403020204" pitchFamily="34" charset="0"/>
                <a:cs typeface="Arial"/>
              </a:rPr>
              <a:t>score</a:t>
            </a:r>
            <a:r>
              <a:rPr lang="en-US" spc="-5">
                <a:solidFill>
                  <a:srgbClr val="2B5C0D"/>
                </a:solidFill>
                <a:latin typeface="Source Sans Pro" panose="020B0503030403020204" pitchFamily="34" charset="0"/>
                <a:ea typeface="Source Sans Pro" panose="020B0503030403020204" pitchFamily="34" charset="0"/>
                <a:cs typeface="Arial"/>
              </a:rPr>
              <a:t> </a:t>
            </a:r>
            <a:r>
              <a:rPr sz="1800" spc="-15">
                <a:solidFill>
                  <a:srgbClr val="2B5C0D"/>
                </a:solidFill>
                <a:latin typeface="Source Sans Pro" panose="020B0503030403020204" pitchFamily="34" charset="0"/>
                <a:ea typeface="Source Sans Pro" panose="020B0503030403020204" pitchFamily="34" charset="0"/>
                <a:cs typeface="Arial"/>
              </a:rPr>
              <a:t>and  </a:t>
            </a:r>
            <a:r>
              <a:rPr sz="1800">
                <a:solidFill>
                  <a:srgbClr val="2B5C0D"/>
                </a:solidFill>
                <a:latin typeface="Source Sans Pro" panose="020B0503030403020204" pitchFamily="34" charset="0"/>
                <a:ea typeface="Source Sans Pro" panose="020B0503030403020204" pitchFamily="34" charset="0"/>
                <a:cs typeface="Arial"/>
              </a:rPr>
              <a:t>c</a:t>
            </a:r>
            <a:r>
              <a:rPr sz="1800" spc="-15">
                <a:solidFill>
                  <a:srgbClr val="2B5C0D"/>
                </a:solidFill>
                <a:latin typeface="Source Sans Pro" panose="020B0503030403020204" pitchFamily="34" charset="0"/>
                <a:ea typeface="Source Sans Pro" panose="020B0503030403020204" pitchFamily="34" charset="0"/>
                <a:cs typeface="Arial"/>
              </a:rPr>
              <a:t>o</a:t>
            </a:r>
            <a:r>
              <a:rPr sz="1800" spc="-5">
                <a:solidFill>
                  <a:srgbClr val="2B5C0D"/>
                </a:solidFill>
                <a:latin typeface="Source Sans Pro" panose="020B0503030403020204" pitchFamily="34" charset="0"/>
                <a:ea typeface="Source Sans Pro" panose="020B0503030403020204" pitchFamily="34" charset="0"/>
                <a:cs typeface="Arial"/>
              </a:rPr>
              <a:t>m</a:t>
            </a:r>
            <a:r>
              <a:rPr sz="1800">
                <a:solidFill>
                  <a:srgbClr val="2B5C0D"/>
                </a:solidFill>
                <a:latin typeface="Source Sans Pro" panose="020B0503030403020204" pitchFamily="34" charset="0"/>
                <a:ea typeface="Source Sans Pro" panose="020B0503030403020204" pitchFamily="34" charset="0"/>
                <a:cs typeface="Arial"/>
              </a:rPr>
              <a:t>m</a:t>
            </a:r>
            <a:r>
              <a:rPr sz="1800" spc="-10">
                <a:solidFill>
                  <a:srgbClr val="2B5C0D"/>
                </a:solidFill>
                <a:latin typeface="Source Sans Pro" panose="020B0503030403020204" pitchFamily="34" charset="0"/>
                <a:ea typeface="Source Sans Pro" panose="020B0503030403020204" pitchFamily="34" charset="0"/>
                <a:cs typeface="Arial"/>
              </a:rPr>
              <a:t>en</a:t>
            </a:r>
            <a:r>
              <a:rPr sz="1800">
                <a:solidFill>
                  <a:srgbClr val="2B5C0D"/>
                </a:solidFill>
                <a:latin typeface="Source Sans Pro" panose="020B0503030403020204" pitchFamily="34" charset="0"/>
                <a:ea typeface="Source Sans Pro" panose="020B0503030403020204" pitchFamily="34" charset="0"/>
                <a:cs typeface="Arial"/>
              </a:rPr>
              <a:t>ts</a:t>
            </a:r>
          </a:p>
        </p:txBody>
      </p:sp>
      <p:sp>
        <p:nvSpPr>
          <p:cNvPr id="30" name="object 30"/>
          <p:cNvSpPr txBox="1"/>
          <p:nvPr/>
        </p:nvSpPr>
        <p:spPr>
          <a:xfrm>
            <a:off x="7036898" y="2804722"/>
            <a:ext cx="1671321" cy="843821"/>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Deadline of  </a:t>
            </a:r>
            <a:r>
              <a:rPr lang="en-US" sz="1800" spc="-10">
                <a:solidFill>
                  <a:srgbClr val="2B5C0D"/>
                </a:solidFill>
                <a:latin typeface="Source Sans Pro" panose="020B0503030403020204" pitchFamily="34" charset="0"/>
                <a:ea typeface="Source Sans Pro" panose="020B0503030403020204" pitchFamily="34" charset="0"/>
                <a:cs typeface="Arial"/>
              </a:rPr>
              <a:t>i</a:t>
            </a:r>
            <a:r>
              <a:rPr sz="1800" spc="-10">
                <a:solidFill>
                  <a:srgbClr val="2B5C0D"/>
                </a:solidFill>
                <a:latin typeface="Source Sans Pro" panose="020B0503030403020204" pitchFamily="34" charset="0"/>
                <a:ea typeface="Source Sans Pro" panose="020B0503030403020204" pitchFamily="34" charset="0"/>
                <a:cs typeface="Arial"/>
              </a:rPr>
              <a:t>ndividual</a:t>
            </a:r>
            <a:r>
              <a:rPr sz="1800" spc="-5">
                <a:solidFill>
                  <a:srgbClr val="2B5C0D"/>
                </a:solidFill>
                <a:latin typeface="Source Sans Pro" panose="020B0503030403020204" pitchFamily="34" charset="0"/>
                <a:ea typeface="Source Sans Pro" panose="020B0503030403020204" pitchFamily="34" charset="0"/>
                <a:cs typeface="Arial"/>
              </a:rPr>
              <a:t> </a:t>
            </a:r>
            <a:r>
              <a:rPr lang="en-US" spc="-15">
                <a:solidFill>
                  <a:srgbClr val="2B5C0D"/>
                </a:solidFill>
                <a:latin typeface="Source Sans Pro" panose="020B0503030403020204" pitchFamily="34" charset="0"/>
                <a:ea typeface="Source Sans Pro" panose="020B0503030403020204" pitchFamily="34" charset="0"/>
                <a:cs typeface="Arial"/>
              </a:rPr>
              <a:t>r</a:t>
            </a:r>
            <a:r>
              <a:rPr sz="1800" spc="-15">
                <a:solidFill>
                  <a:srgbClr val="2B5C0D"/>
                </a:solidFill>
                <a:latin typeface="Source Sans Pro" panose="020B0503030403020204" pitchFamily="34" charset="0"/>
                <a:ea typeface="Source Sans Pro" panose="020B0503030403020204" pitchFamily="34" charset="0"/>
                <a:cs typeface="Arial"/>
              </a:rPr>
              <a:t>eviews</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15" name="object 15"/>
          <p:cNvSpPr txBox="1"/>
          <p:nvPr/>
        </p:nvSpPr>
        <p:spPr>
          <a:xfrm>
            <a:off x="434459" y="5801219"/>
            <a:ext cx="1548130" cy="848360"/>
          </a:xfrm>
          <a:prstGeom prst="rect">
            <a:avLst/>
          </a:prstGeom>
        </p:spPr>
        <p:txBody>
          <a:bodyPr vert="horz" wrap="square" lIns="0" tIns="12700" rIns="0" bIns="0" rtlCol="0">
            <a:spAutoFit/>
          </a:bodyPr>
          <a:lstStyle/>
          <a:p>
            <a:pPr marL="12700" marR="5080" algn="ctr">
              <a:lnSpc>
                <a:spcPct val="100000"/>
              </a:lnSpc>
              <a:spcBef>
                <a:spcPts val="100"/>
              </a:spcBef>
            </a:pPr>
            <a:r>
              <a:rPr lang="en-US" sz="1800" spc="-55">
                <a:solidFill>
                  <a:srgbClr val="2B5C0D"/>
                </a:solidFill>
                <a:latin typeface="Source Sans Pro" panose="020B0503030403020204" pitchFamily="34" charset="0"/>
                <a:ea typeface="Source Sans Pro" panose="020B0503030403020204" pitchFamily="34" charset="0"/>
                <a:cs typeface="Arial"/>
              </a:rPr>
              <a:t>Panel chair </a:t>
            </a:r>
            <a:r>
              <a:rPr sz="1800" spc="-15">
                <a:solidFill>
                  <a:srgbClr val="2B5C0D"/>
                </a:solidFill>
                <a:latin typeface="Source Sans Pro" panose="020B0503030403020204" pitchFamily="34" charset="0"/>
                <a:ea typeface="Source Sans Pro" panose="020B0503030403020204" pitchFamily="34" charset="0"/>
                <a:cs typeface="Arial"/>
              </a:rPr>
              <a:t>will  </a:t>
            </a:r>
            <a:r>
              <a:rPr sz="1800" spc="-10">
                <a:solidFill>
                  <a:srgbClr val="2B5C0D"/>
                </a:solidFill>
                <a:latin typeface="Source Sans Pro" panose="020B0503030403020204" pitchFamily="34" charset="0"/>
                <a:ea typeface="Source Sans Pro" panose="020B0503030403020204" pitchFamily="34" charset="0"/>
                <a:cs typeface="Arial"/>
              </a:rPr>
              <a:t>organize team</a:t>
            </a:r>
            <a:r>
              <a:rPr sz="1800" spc="-70">
                <a:solidFill>
                  <a:srgbClr val="2B5C0D"/>
                </a:solidFill>
                <a:latin typeface="Source Sans Pro" panose="020B0503030403020204" pitchFamily="34" charset="0"/>
                <a:ea typeface="Source Sans Pro" panose="020B0503030403020204" pitchFamily="34" charset="0"/>
                <a:cs typeface="Arial"/>
              </a:rPr>
              <a:t> </a:t>
            </a:r>
            <a:r>
              <a:rPr sz="1800" spc="-5">
                <a:solidFill>
                  <a:srgbClr val="2B5C0D"/>
                </a:solidFill>
                <a:latin typeface="Source Sans Pro" panose="020B0503030403020204" pitchFamily="34" charset="0"/>
                <a:ea typeface="Source Sans Pro" panose="020B0503030403020204" pitchFamily="34" charset="0"/>
                <a:cs typeface="Arial"/>
              </a:rPr>
              <a:t>members</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29" name="object 29"/>
          <p:cNvSpPr txBox="1"/>
          <p:nvPr/>
        </p:nvSpPr>
        <p:spPr>
          <a:xfrm>
            <a:off x="2882217" y="5801219"/>
            <a:ext cx="1164590" cy="848360"/>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C</a:t>
            </a:r>
            <a:r>
              <a:rPr sz="1800" spc="-15">
                <a:solidFill>
                  <a:srgbClr val="2B5C0D"/>
                </a:solidFill>
                <a:latin typeface="Source Sans Pro" panose="020B0503030403020204" pitchFamily="34" charset="0"/>
                <a:ea typeface="Source Sans Pro" panose="020B0503030403020204" pitchFamily="34" charset="0"/>
                <a:cs typeface="Arial"/>
              </a:rPr>
              <a:t>on</a:t>
            </a:r>
            <a:r>
              <a:rPr sz="1800" spc="-5">
                <a:solidFill>
                  <a:srgbClr val="2B5C0D"/>
                </a:solidFill>
                <a:latin typeface="Source Sans Pro" panose="020B0503030403020204" pitchFamily="34" charset="0"/>
                <a:ea typeface="Source Sans Pro" panose="020B0503030403020204" pitchFamily="34" charset="0"/>
                <a:cs typeface="Arial"/>
              </a:rPr>
              <a:t>s</a:t>
            </a:r>
            <a:r>
              <a:rPr sz="1800" spc="-15">
                <a:solidFill>
                  <a:srgbClr val="2B5C0D"/>
                </a:solidFill>
                <a:latin typeface="Source Sans Pro" panose="020B0503030403020204" pitchFamily="34" charset="0"/>
                <a:ea typeface="Source Sans Pro" panose="020B0503030403020204" pitchFamily="34" charset="0"/>
                <a:cs typeface="Arial"/>
              </a:rPr>
              <a:t>en</a:t>
            </a:r>
            <a:r>
              <a:rPr sz="1800" spc="-5">
                <a:solidFill>
                  <a:srgbClr val="2B5C0D"/>
                </a:solidFill>
                <a:latin typeface="Source Sans Pro" panose="020B0503030403020204" pitchFamily="34" charset="0"/>
                <a:ea typeface="Source Sans Pro" panose="020B0503030403020204" pitchFamily="34" charset="0"/>
                <a:cs typeface="Arial"/>
              </a:rPr>
              <a:t>s</a:t>
            </a:r>
            <a:r>
              <a:rPr sz="1800" spc="-15">
                <a:solidFill>
                  <a:srgbClr val="2B5C0D"/>
                </a:solidFill>
                <a:latin typeface="Source Sans Pro" panose="020B0503030403020204" pitchFamily="34" charset="0"/>
                <a:ea typeface="Source Sans Pro" panose="020B0503030403020204" pitchFamily="34" charset="0"/>
                <a:cs typeface="Arial"/>
              </a:rPr>
              <a:t>us  </a:t>
            </a:r>
            <a:r>
              <a:rPr lang="en-US" spc="-5">
                <a:solidFill>
                  <a:srgbClr val="2B5C0D"/>
                </a:solidFill>
                <a:latin typeface="Source Sans Pro" panose="020B0503030403020204" pitchFamily="34" charset="0"/>
                <a:ea typeface="Source Sans Pro" panose="020B0503030403020204" pitchFamily="34" charset="0"/>
                <a:cs typeface="Arial"/>
              </a:rPr>
              <a:t>s</a:t>
            </a:r>
            <a:r>
              <a:rPr sz="1800" spc="-5">
                <a:solidFill>
                  <a:srgbClr val="2B5C0D"/>
                </a:solidFill>
                <a:latin typeface="Source Sans Pro" panose="020B0503030403020204" pitchFamily="34" charset="0"/>
                <a:ea typeface="Source Sans Pro" panose="020B0503030403020204" pitchFamily="34" charset="0"/>
                <a:cs typeface="Arial"/>
              </a:rPr>
              <a:t>core </a:t>
            </a:r>
            <a:r>
              <a:rPr sz="1800" spc="-15">
                <a:solidFill>
                  <a:srgbClr val="2B5C0D"/>
                </a:solidFill>
                <a:latin typeface="Source Sans Pro" panose="020B0503030403020204" pitchFamily="34" charset="0"/>
                <a:ea typeface="Source Sans Pro" panose="020B0503030403020204" pitchFamily="34" charset="0"/>
                <a:cs typeface="Arial"/>
              </a:rPr>
              <a:t>and  </a:t>
            </a:r>
            <a:r>
              <a:rPr lang="en-US" spc="-5">
                <a:solidFill>
                  <a:srgbClr val="2B5C0D"/>
                </a:solidFill>
                <a:latin typeface="Source Sans Pro" panose="020B0503030403020204" pitchFamily="34" charset="0"/>
                <a:ea typeface="Source Sans Pro" panose="020B0503030403020204" pitchFamily="34" charset="0"/>
                <a:cs typeface="Arial"/>
              </a:rPr>
              <a:t>c</a:t>
            </a:r>
            <a:r>
              <a:rPr sz="1800" spc="-5">
                <a:solidFill>
                  <a:srgbClr val="2B5C0D"/>
                </a:solidFill>
                <a:latin typeface="Source Sans Pro" panose="020B0503030403020204" pitchFamily="34" charset="0"/>
                <a:ea typeface="Source Sans Pro" panose="020B0503030403020204" pitchFamily="34" charset="0"/>
                <a:cs typeface="Arial"/>
              </a:rPr>
              <a:t>omments</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31" name="object 31"/>
          <p:cNvSpPr txBox="1"/>
          <p:nvPr/>
        </p:nvSpPr>
        <p:spPr>
          <a:xfrm>
            <a:off x="5061755" y="5805758"/>
            <a:ext cx="1668597" cy="843821"/>
          </a:xfrm>
          <a:prstGeom prst="rect">
            <a:avLst/>
          </a:prstGeom>
        </p:spPr>
        <p:txBody>
          <a:bodyPr vert="horz" wrap="square" lIns="0" tIns="12700" rIns="0" bIns="0" rtlCol="0">
            <a:spAutoFit/>
          </a:bodyPr>
          <a:lstStyle/>
          <a:p>
            <a:pPr marL="12700" marR="5080" algn="ctr">
              <a:lnSpc>
                <a:spcPct val="100000"/>
              </a:lnSpc>
              <a:spcBef>
                <a:spcPts val="100"/>
              </a:spcBef>
            </a:pPr>
            <a:r>
              <a:rPr sz="1800" spc="-10">
                <a:solidFill>
                  <a:srgbClr val="2B5C0D"/>
                </a:solidFill>
                <a:latin typeface="Source Sans Pro" panose="020B0503030403020204" pitchFamily="34" charset="0"/>
                <a:ea typeface="Source Sans Pro" panose="020B0503030403020204" pitchFamily="34" charset="0"/>
                <a:cs typeface="Arial"/>
              </a:rPr>
              <a:t>Deadline of  </a:t>
            </a:r>
            <a:r>
              <a:rPr lang="en-US" sz="1800" spc="-10">
                <a:solidFill>
                  <a:srgbClr val="2B5C0D"/>
                </a:solidFill>
                <a:latin typeface="Source Sans Pro" panose="020B0503030403020204" pitchFamily="34" charset="0"/>
                <a:ea typeface="Source Sans Pro" panose="020B0503030403020204" pitchFamily="34" charset="0"/>
                <a:cs typeface="Arial"/>
              </a:rPr>
              <a:t>c</a:t>
            </a:r>
            <a:r>
              <a:rPr sz="1800" spc="-10">
                <a:solidFill>
                  <a:srgbClr val="2B5C0D"/>
                </a:solidFill>
                <a:latin typeface="Source Sans Pro" panose="020B0503030403020204" pitchFamily="34" charset="0"/>
                <a:ea typeface="Source Sans Pro" panose="020B0503030403020204" pitchFamily="34" charset="0"/>
                <a:cs typeface="Arial"/>
              </a:rPr>
              <a:t>onsensus</a:t>
            </a:r>
            <a:r>
              <a:rPr sz="1800" spc="-20">
                <a:solidFill>
                  <a:srgbClr val="2B5C0D"/>
                </a:solidFill>
                <a:latin typeface="Source Sans Pro" panose="020B0503030403020204" pitchFamily="34" charset="0"/>
                <a:ea typeface="Source Sans Pro" panose="020B0503030403020204" pitchFamily="34" charset="0"/>
                <a:cs typeface="Arial"/>
              </a:rPr>
              <a:t> </a:t>
            </a:r>
            <a:r>
              <a:rPr lang="en-US" spc="-10">
                <a:solidFill>
                  <a:srgbClr val="2B5C0D"/>
                </a:solidFill>
                <a:latin typeface="Source Sans Pro" panose="020B0503030403020204" pitchFamily="34" charset="0"/>
                <a:ea typeface="Source Sans Pro" panose="020B0503030403020204" pitchFamily="34" charset="0"/>
                <a:cs typeface="Arial"/>
              </a:rPr>
              <a:t>r</a:t>
            </a:r>
            <a:r>
              <a:rPr sz="1800" spc="-10">
                <a:solidFill>
                  <a:srgbClr val="2B5C0D"/>
                </a:solidFill>
                <a:latin typeface="Source Sans Pro" panose="020B0503030403020204" pitchFamily="34" charset="0"/>
                <a:ea typeface="Source Sans Pro" panose="020B0503030403020204" pitchFamily="34" charset="0"/>
                <a:cs typeface="Arial"/>
              </a:rPr>
              <a:t>eview</a:t>
            </a:r>
            <a:endParaRPr sz="1800">
              <a:solidFill>
                <a:srgbClr val="2B5C0D"/>
              </a:solidFill>
              <a:latin typeface="Source Sans Pro" panose="020B0503030403020204" pitchFamily="34" charset="0"/>
              <a:ea typeface="Source Sans Pro" panose="020B0503030403020204" pitchFamily="34" charset="0"/>
              <a:cs typeface="Arial"/>
            </a:endParaRPr>
          </a:p>
        </p:txBody>
      </p:sp>
      <p:sp>
        <p:nvSpPr>
          <p:cNvPr id="6" name="object 6">
            <a:extLst>
              <a:ext uri="{C183D7F6-B498-43B3-948B-1728B52AA6E4}">
                <adec:decorative xmlns:adec="http://schemas.microsoft.com/office/drawing/2017/decorative" val="1"/>
              </a:ext>
            </a:extLst>
          </p:cNvPr>
          <p:cNvSpPr/>
          <p:nvPr/>
        </p:nvSpPr>
        <p:spPr>
          <a:xfrm>
            <a:off x="4261725" y="2184946"/>
            <a:ext cx="609600" cy="304800"/>
          </a:xfrm>
          <a:custGeom>
            <a:avLst/>
            <a:gdLst/>
            <a:ahLst/>
            <a:cxnLst/>
            <a:rect l="l" t="t" r="r" b="b"/>
            <a:pathLst>
              <a:path w="609600" h="304800">
                <a:moveTo>
                  <a:pt x="0" y="76200"/>
                </a:moveTo>
                <a:lnTo>
                  <a:pt x="457200" y="76200"/>
                </a:lnTo>
                <a:lnTo>
                  <a:pt x="457200" y="0"/>
                </a:lnTo>
                <a:lnTo>
                  <a:pt x="609600" y="152400"/>
                </a:lnTo>
                <a:lnTo>
                  <a:pt x="457200" y="304800"/>
                </a:lnTo>
                <a:lnTo>
                  <a:pt x="457200" y="228600"/>
                </a:lnTo>
                <a:lnTo>
                  <a:pt x="0" y="228600"/>
                </a:lnTo>
                <a:lnTo>
                  <a:pt x="0" y="76200"/>
                </a:lnTo>
                <a:close/>
              </a:path>
            </a:pathLst>
          </a:custGeom>
          <a:ln w="25908">
            <a:solidFill>
              <a:srgbClr val="2B5C0D"/>
            </a:solidFill>
          </a:ln>
        </p:spPr>
        <p:txBody>
          <a:bodyPr wrap="square" lIns="0" tIns="0" rIns="0" bIns="0" rtlCol="0"/>
          <a:lstStyle/>
          <a:p>
            <a:endParaRPr>
              <a:solidFill>
                <a:srgbClr val="2B5C0D"/>
              </a:solidFill>
            </a:endParaRPr>
          </a:p>
        </p:txBody>
      </p:sp>
      <p:sp>
        <p:nvSpPr>
          <p:cNvPr id="9" name="object 9">
            <a:extLst>
              <a:ext uri="{C183D7F6-B498-43B3-948B-1728B52AA6E4}">
                <adec:decorative xmlns:adec="http://schemas.microsoft.com/office/drawing/2017/decorative" val="1"/>
              </a:ext>
            </a:extLst>
          </p:cNvPr>
          <p:cNvSpPr/>
          <p:nvPr/>
        </p:nvSpPr>
        <p:spPr>
          <a:xfrm>
            <a:off x="2000035" y="2184946"/>
            <a:ext cx="609600" cy="304800"/>
          </a:xfrm>
          <a:custGeom>
            <a:avLst/>
            <a:gdLst/>
            <a:ahLst/>
            <a:cxnLst/>
            <a:rect l="l" t="t" r="r" b="b"/>
            <a:pathLst>
              <a:path w="609600" h="304800">
                <a:moveTo>
                  <a:pt x="0" y="76200"/>
                </a:moveTo>
                <a:lnTo>
                  <a:pt x="457200" y="76200"/>
                </a:lnTo>
                <a:lnTo>
                  <a:pt x="457200" y="0"/>
                </a:lnTo>
                <a:lnTo>
                  <a:pt x="609600" y="152400"/>
                </a:lnTo>
                <a:lnTo>
                  <a:pt x="457200" y="304800"/>
                </a:lnTo>
                <a:lnTo>
                  <a:pt x="457200" y="228600"/>
                </a:lnTo>
                <a:lnTo>
                  <a:pt x="0" y="228600"/>
                </a:lnTo>
                <a:lnTo>
                  <a:pt x="0" y="76200"/>
                </a:lnTo>
                <a:close/>
              </a:path>
            </a:pathLst>
          </a:custGeom>
          <a:ln w="25908">
            <a:solidFill>
              <a:srgbClr val="2B5C0D"/>
            </a:solidFill>
          </a:ln>
        </p:spPr>
        <p:txBody>
          <a:bodyPr wrap="square" lIns="0" tIns="0" rIns="0" bIns="0" rtlCol="0"/>
          <a:lstStyle/>
          <a:p>
            <a:endParaRPr>
              <a:solidFill>
                <a:srgbClr val="2B5C0D"/>
              </a:solidFill>
            </a:endParaRPr>
          </a:p>
        </p:txBody>
      </p:sp>
      <p:sp>
        <p:nvSpPr>
          <p:cNvPr id="12" name="object 12">
            <a:extLst>
              <a:ext uri="{C183D7F6-B498-43B3-948B-1728B52AA6E4}">
                <adec:decorative xmlns:adec="http://schemas.microsoft.com/office/drawing/2017/decorative" val="1"/>
              </a:ext>
            </a:extLst>
          </p:cNvPr>
          <p:cNvSpPr/>
          <p:nvPr/>
        </p:nvSpPr>
        <p:spPr>
          <a:xfrm>
            <a:off x="2000035" y="4916751"/>
            <a:ext cx="609600" cy="304800"/>
          </a:xfrm>
          <a:custGeom>
            <a:avLst/>
            <a:gdLst/>
            <a:ahLst/>
            <a:cxnLst/>
            <a:rect l="l" t="t" r="r" b="b"/>
            <a:pathLst>
              <a:path w="609600" h="304800">
                <a:moveTo>
                  <a:pt x="0" y="76199"/>
                </a:moveTo>
                <a:lnTo>
                  <a:pt x="457200" y="76199"/>
                </a:lnTo>
                <a:lnTo>
                  <a:pt x="457200" y="0"/>
                </a:lnTo>
                <a:lnTo>
                  <a:pt x="609600" y="152399"/>
                </a:lnTo>
                <a:lnTo>
                  <a:pt x="457200" y="304799"/>
                </a:lnTo>
                <a:lnTo>
                  <a:pt x="457200" y="228599"/>
                </a:lnTo>
                <a:lnTo>
                  <a:pt x="0" y="228599"/>
                </a:lnTo>
                <a:lnTo>
                  <a:pt x="0" y="76199"/>
                </a:lnTo>
                <a:close/>
              </a:path>
            </a:pathLst>
          </a:custGeom>
          <a:ln w="25908">
            <a:solidFill>
              <a:srgbClr val="2B5C0D"/>
            </a:solidFill>
          </a:ln>
          <a:effectLst/>
        </p:spPr>
        <p:txBody>
          <a:bodyPr wrap="square" lIns="0" tIns="0" rIns="0" bIns="0" rtlCol="0"/>
          <a:lstStyle/>
          <a:p>
            <a:endParaRPr>
              <a:solidFill>
                <a:srgbClr val="2B5C0D"/>
              </a:solidFill>
            </a:endParaRPr>
          </a:p>
        </p:txBody>
      </p:sp>
      <p:sp>
        <p:nvSpPr>
          <p:cNvPr id="17" name="object 17">
            <a:extLst>
              <a:ext uri="{C183D7F6-B498-43B3-948B-1728B52AA6E4}">
                <adec:decorative xmlns:adec="http://schemas.microsoft.com/office/drawing/2017/decorative" val="1"/>
              </a:ext>
            </a:extLst>
          </p:cNvPr>
          <p:cNvSpPr/>
          <p:nvPr/>
        </p:nvSpPr>
        <p:spPr>
          <a:xfrm>
            <a:off x="6465749" y="2184946"/>
            <a:ext cx="609600" cy="304800"/>
          </a:xfrm>
          <a:custGeom>
            <a:avLst/>
            <a:gdLst/>
            <a:ahLst/>
            <a:cxnLst/>
            <a:rect l="l" t="t" r="r" b="b"/>
            <a:pathLst>
              <a:path w="609600" h="304800">
                <a:moveTo>
                  <a:pt x="0" y="76200"/>
                </a:moveTo>
                <a:lnTo>
                  <a:pt x="457200" y="76200"/>
                </a:lnTo>
                <a:lnTo>
                  <a:pt x="457200" y="0"/>
                </a:lnTo>
                <a:lnTo>
                  <a:pt x="609600" y="152400"/>
                </a:lnTo>
                <a:lnTo>
                  <a:pt x="457200" y="304800"/>
                </a:lnTo>
                <a:lnTo>
                  <a:pt x="457200" y="228600"/>
                </a:lnTo>
                <a:lnTo>
                  <a:pt x="0" y="228600"/>
                </a:lnTo>
                <a:lnTo>
                  <a:pt x="0" y="76200"/>
                </a:lnTo>
                <a:close/>
              </a:path>
            </a:pathLst>
          </a:custGeom>
          <a:ln w="25908">
            <a:solidFill>
              <a:srgbClr val="2B5C0D"/>
            </a:solidFill>
          </a:ln>
          <a:effectLst/>
        </p:spPr>
        <p:txBody>
          <a:bodyPr wrap="square" lIns="0" tIns="0" rIns="0" bIns="0" rtlCol="0"/>
          <a:lstStyle/>
          <a:p>
            <a:endParaRPr>
              <a:solidFill>
                <a:srgbClr val="2B5C0D"/>
              </a:solidFill>
            </a:endParaRPr>
          </a:p>
        </p:txBody>
      </p:sp>
      <p:sp>
        <p:nvSpPr>
          <p:cNvPr id="25" name="object 25">
            <a:extLst>
              <a:ext uri="{C183D7F6-B498-43B3-948B-1728B52AA6E4}">
                <adec:decorative xmlns:adec="http://schemas.microsoft.com/office/drawing/2017/decorative" val="1"/>
              </a:ext>
            </a:extLst>
          </p:cNvPr>
          <p:cNvSpPr/>
          <p:nvPr/>
        </p:nvSpPr>
        <p:spPr>
          <a:xfrm>
            <a:off x="4542203" y="4916751"/>
            <a:ext cx="609600" cy="304800"/>
          </a:xfrm>
          <a:custGeom>
            <a:avLst/>
            <a:gdLst/>
            <a:ahLst/>
            <a:cxnLst/>
            <a:rect l="l" t="t" r="r" b="b"/>
            <a:pathLst>
              <a:path w="609600" h="304800">
                <a:moveTo>
                  <a:pt x="0" y="76199"/>
                </a:moveTo>
                <a:lnTo>
                  <a:pt x="457200" y="76199"/>
                </a:lnTo>
                <a:lnTo>
                  <a:pt x="457200" y="0"/>
                </a:lnTo>
                <a:lnTo>
                  <a:pt x="609600" y="152399"/>
                </a:lnTo>
                <a:lnTo>
                  <a:pt x="457200" y="304799"/>
                </a:lnTo>
                <a:lnTo>
                  <a:pt x="457200" y="228599"/>
                </a:lnTo>
                <a:lnTo>
                  <a:pt x="0" y="228599"/>
                </a:lnTo>
                <a:lnTo>
                  <a:pt x="0" y="76199"/>
                </a:lnTo>
                <a:close/>
              </a:path>
            </a:pathLst>
          </a:custGeom>
          <a:ln w="25908">
            <a:solidFill>
              <a:srgbClr val="2B5C0D"/>
            </a:solidFill>
          </a:ln>
        </p:spPr>
        <p:txBody>
          <a:bodyPr wrap="square" lIns="0" tIns="0" rIns="0" bIns="0" rtlCol="0"/>
          <a:lstStyle/>
          <a:p>
            <a:endParaRPr>
              <a:solidFill>
                <a:srgbClr val="2B5C0D"/>
              </a:solidFill>
            </a:endParaRPr>
          </a:p>
        </p:txBody>
      </p:sp>
      <p:sp>
        <p:nvSpPr>
          <p:cNvPr id="34" name="object 34">
            <a:extLst>
              <a:ext uri="{C183D7F6-B498-43B3-948B-1728B52AA6E4}">
                <adec:decorative xmlns:adec="http://schemas.microsoft.com/office/drawing/2017/decorative" val="1"/>
              </a:ext>
            </a:extLst>
          </p:cNvPr>
          <p:cNvSpPr/>
          <p:nvPr/>
        </p:nvSpPr>
        <p:spPr>
          <a:xfrm>
            <a:off x="6554421" y="4916751"/>
            <a:ext cx="609600" cy="304800"/>
          </a:xfrm>
          <a:custGeom>
            <a:avLst/>
            <a:gdLst/>
            <a:ahLst/>
            <a:cxnLst/>
            <a:rect l="l" t="t" r="r" b="b"/>
            <a:pathLst>
              <a:path w="609600" h="304800">
                <a:moveTo>
                  <a:pt x="0" y="76199"/>
                </a:moveTo>
                <a:lnTo>
                  <a:pt x="457200" y="76199"/>
                </a:lnTo>
                <a:lnTo>
                  <a:pt x="457200" y="0"/>
                </a:lnTo>
                <a:lnTo>
                  <a:pt x="609600" y="152399"/>
                </a:lnTo>
                <a:lnTo>
                  <a:pt x="457200" y="304799"/>
                </a:lnTo>
                <a:lnTo>
                  <a:pt x="457200" y="228599"/>
                </a:lnTo>
                <a:lnTo>
                  <a:pt x="0" y="228599"/>
                </a:lnTo>
                <a:lnTo>
                  <a:pt x="0" y="76199"/>
                </a:lnTo>
                <a:close/>
              </a:path>
            </a:pathLst>
          </a:custGeom>
          <a:ln w="25908">
            <a:solidFill>
              <a:srgbClr val="2B5C0D"/>
            </a:solidFill>
          </a:ln>
          <a:effectLst/>
        </p:spPr>
        <p:txBody>
          <a:bodyPr wrap="square" lIns="0" tIns="0" rIns="0" bIns="0" rtlCol="0"/>
          <a:lstStyle/>
          <a:p>
            <a:endParaRPr>
              <a:solidFill>
                <a:srgbClr val="2B5C0D"/>
              </a:solidFill>
            </a:endParaRPr>
          </a:p>
        </p:txBody>
      </p:sp>
      <p:pic>
        <p:nvPicPr>
          <p:cNvPr id="38" name="Graphic 37">
            <a:extLst>
              <a:ext uri="{FF2B5EF4-FFF2-40B4-BE49-F238E27FC236}">
                <a16:creationId xmlns:a16="http://schemas.microsoft.com/office/drawing/2014/main" id="{E9CACBD7-4EEF-E33C-96EE-A1116A20EA8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5359" y="1880146"/>
            <a:ext cx="914400" cy="914400"/>
          </a:xfrm>
          <a:prstGeom prst="rect">
            <a:avLst/>
          </a:prstGeom>
        </p:spPr>
      </p:pic>
      <p:pic>
        <p:nvPicPr>
          <p:cNvPr id="39" name="Graphic 38">
            <a:extLst>
              <a:ext uri="{FF2B5EF4-FFF2-40B4-BE49-F238E27FC236}">
                <a16:creationId xmlns:a16="http://schemas.microsoft.com/office/drawing/2014/main" id="{24B1D55B-0C97-E5FF-B28F-F6E9083CF57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3404" y="4611951"/>
            <a:ext cx="914400" cy="914400"/>
          </a:xfrm>
          <a:prstGeom prst="rect">
            <a:avLst/>
          </a:prstGeom>
        </p:spPr>
      </p:pic>
      <p:pic>
        <p:nvPicPr>
          <p:cNvPr id="41" name="Graphic 40">
            <a:extLst>
              <a:ext uri="{FF2B5EF4-FFF2-40B4-BE49-F238E27FC236}">
                <a16:creationId xmlns:a16="http://schemas.microsoft.com/office/drawing/2014/main" id="{22E7FAC5-D62D-D1A3-4156-D17C7E36D78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8129" y="4611951"/>
            <a:ext cx="914400" cy="914400"/>
          </a:xfrm>
          <a:prstGeom prst="rect">
            <a:avLst/>
          </a:prstGeom>
        </p:spPr>
      </p:pic>
      <p:pic>
        <p:nvPicPr>
          <p:cNvPr id="43" name="Graphic 42">
            <a:extLst>
              <a:ext uri="{FF2B5EF4-FFF2-40B4-BE49-F238E27FC236}">
                <a16:creationId xmlns:a16="http://schemas.microsoft.com/office/drawing/2014/main" id="{4B86EF08-6D06-7467-F193-DF7E2A867D2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07312" y="1880146"/>
            <a:ext cx="914400" cy="914400"/>
          </a:xfrm>
          <a:prstGeom prst="rect">
            <a:avLst/>
          </a:prstGeom>
        </p:spPr>
      </p:pic>
      <p:pic>
        <p:nvPicPr>
          <p:cNvPr id="45" name="Graphic 44">
            <a:extLst>
              <a:ext uri="{FF2B5EF4-FFF2-40B4-BE49-F238E27FC236}">
                <a16:creationId xmlns:a16="http://schemas.microsoft.com/office/drawing/2014/main" id="{F1A8F377-C42C-31E7-EBED-98AE0EC0092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324" y="1880146"/>
            <a:ext cx="914400" cy="914400"/>
          </a:xfrm>
          <a:prstGeom prst="rect">
            <a:avLst/>
          </a:prstGeom>
        </p:spPr>
      </p:pic>
      <p:pic>
        <p:nvPicPr>
          <p:cNvPr id="49" name="Graphic 48">
            <a:extLst>
              <a:ext uri="{FF2B5EF4-FFF2-40B4-BE49-F238E27FC236}">
                <a16:creationId xmlns:a16="http://schemas.microsoft.com/office/drawing/2014/main" id="{D0CBAA20-7892-4BC2-DFC7-EDB811BBD75A}"/>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1324" y="4611951"/>
            <a:ext cx="914400" cy="914400"/>
          </a:xfrm>
          <a:prstGeom prst="rect">
            <a:avLst/>
          </a:prstGeom>
        </p:spPr>
      </p:pic>
      <p:pic>
        <p:nvPicPr>
          <p:cNvPr id="51" name="Graphic 50">
            <a:extLst>
              <a:ext uri="{FF2B5EF4-FFF2-40B4-BE49-F238E27FC236}">
                <a16:creationId xmlns:a16="http://schemas.microsoft.com/office/drawing/2014/main" id="{8C32A5A6-B3C8-A278-C50F-5BB961CDDD5D}"/>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11337" y="1880146"/>
            <a:ext cx="914400" cy="914400"/>
          </a:xfrm>
          <a:prstGeom prst="rect">
            <a:avLst/>
          </a:prstGeom>
        </p:spPr>
      </p:pic>
      <p:pic>
        <p:nvPicPr>
          <p:cNvPr id="52" name="Graphic 51">
            <a:extLst>
              <a:ext uri="{FF2B5EF4-FFF2-40B4-BE49-F238E27FC236}">
                <a16:creationId xmlns:a16="http://schemas.microsoft.com/office/drawing/2014/main" id="{54D3C0F0-130E-BE4D-AE77-74764C1AE340}"/>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84114" y="4150647"/>
            <a:ext cx="914400" cy="914400"/>
          </a:xfrm>
          <a:prstGeom prst="rect">
            <a:avLst/>
          </a:prstGeom>
        </p:spPr>
      </p:pic>
      <p:pic>
        <p:nvPicPr>
          <p:cNvPr id="53" name="Graphic 52">
            <a:extLst>
              <a:ext uri="{FF2B5EF4-FFF2-40B4-BE49-F238E27FC236}">
                <a16:creationId xmlns:a16="http://schemas.microsoft.com/office/drawing/2014/main" id="{3751FA7E-1655-A343-8AC2-332468B2F84A}"/>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83694" y="4411385"/>
            <a:ext cx="914400" cy="914400"/>
          </a:xfrm>
          <a:prstGeom prst="rect">
            <a:avLst/>
          </a:prstGeom>
        </p:spPr>
      </p:pic>
      <p:pic>
        <p:nvPicPr>
          <p:cNvPr id="54" name="Graphic 53">
            <a:extLst>
              <a:ext uri="{FF2B5EF4-FFF2-40B4-BE49-F238E27FC236}">
                <a16:creationId xmlns:a16="http://schemas.microsoft.com/office/drawing/2014/main" id="{B5F73EA9-1C19-4768-BA1C-9A49D10D5864}"/>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784114" y="4875543"/>
            <a:ext cx="914400" cy="914400"/>
          </a:xfrm>
          <a:prstGeom prst="rect">
            <a:avLst/>
          </a:prstGeom>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8324" y="1101294"/>
            <a:ext cx="8855676" cy="628650"/>
          </a:xfrm>
          <a:prstGeom prst="rect">
            <a:avLst/>
          </a:prstGeom>
        </p:spPr>
        <p:txBody>
          <a:bodyPr vert="horz" wrap="square" lIns="0" tIns="12700" rIns="0" bIns="0" rtlCol="0">
            <a:spAutoFit/>
          </a:bodyPr>
          <a:lstStyle/>
          <a:p>
            <a:pPr marL="12700" algn="l">
              <a:lnSpc>
                <a:spcPct val="100000"/>
              </a:lnSpc>
              <a:spcBef>
                <a:spcPts val="100"/>
              </a:spcBef>
            </a:pPr>
            <a:r>
              <a:rPr sz="4000" b="1" spc="-5">
                <a:solidFill>
                  <a:srgbClr val="2B5C0D"/>
                </a:solidFill>
                <a:latin typeface="Source Sans Pro Black" panose="020B0803030403020204" pitchFamily="34" charset="0"/>
                <a:ea typeface="Source Sans Pro Black" panose="020B0803030403020204" pitchFamily="34" charset="0"/>
              </a:rPr>
              <a:t>Conflict of Interest/Confidentiality</a:t>
            </a:r>
            <a:endParaRPr sz="4000">
              <a:solidFill>
                <a:srgbClr val="2B5C0D"/>
              </a:solidFill>
              <a:latin typeface="Source Sans Pro Black" panose="020B0803030403020204" pitchFamily="34" charset="0"/>
              <a:ea typeface="Source Sans Pro Black" panose="020B0803030403020204" pitchFamily="34" charset="0"/>
            </a:endParaRPr>
          </a:p>
        </p:txBody>
      </p:sp>
      <p:sp>
        <p:nvSpPr>
          <p:cNvPr id="3" name="object 3"/>
          <p:cNvSpPr txBox="1"/>
          <p:nvPr/>
        </p:nvSpPr>
        <p:spPr>
          <a:xfrm>
            <a:off x="906163" y="1916819"/>
            <a:ext cx="7339914" cy="4600618"/>
          </a:xfrm>
          <a:prstGeom prst="rect">
            <a:avLst/>
          </a:prstGeom>
        </p:spPr>
        <p:txBody>
          <a:bodyPr vert="horz" wrap="square" lIns="0" tIns="12065" rIns="0" bIns="0" rtlCol="0">
            <a:spAutoFit/>
          </a:bodyPr>
          <a:lstStyle/>
          <a:p>
            <a:pPr marL="355600" marR="426084" indent="-342900">
              <a:lnSpc>
                <a:spcPct val="100000"/>
              </a:lnSpc>
              <a:spcBef>
                <a:spcPts val="95"/>
              </a:spcBef>
              <a:spcAft>
                <a:spcPts val="1000"/>
              </a:spcAft>
              <a:buChar char="•"/>
              <a:tabLst>
                <a:tab pos="354965" algn="l"/>
                <a:tab pos="355600" algn="l"/>
              </a:tabLst>
            </a:pP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Reviewers are not allowed to review for a program that they are also applying for (as the applicant </a:t>
            </a:r>
            <a:r>
              <a:rPr lang="en-US" sz="2400" u="sng">
                <a:solidFill>
                  <a:srgbClr val="2B5C0D"/>
                </a:solidFill>
                <a:latin typeface="Source Sans Pro" panose="020B0503030403020204" pitchFamily="34" charset="0"/>
                <a:ea typeface="Source Sans Pro" panose="020B0503030403020204" pitchFamily="34" charset="0"/>
                <a:cs typeface="Calibri" panose="020F0502020204030204" pitchFamily="34" charset="0"/>
              </a:rPr>
              <a:t>or</a:t>
            </a:r>
            <a:r>
              <a:rPr lang="en-US"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as a partner).</a:t>
            </a:r>
          </a:p>
          <a:p>
            <a:pPr marL="355600" marR="426084" indent="-342900">
              <a:lnSpc>
                <a:spcPct val="100000"/>
              </a:lnSpc>
              <a:spcBef>
                <a:spcPts val="95"/>
              </a:spcBef>
              <a:spcAft>
                <a:spcPts val="1000"/>
              </a:spcAft>
              <a:buChar char="•"/>
              <a:tabLst>
                <a:tab pos="354965" algn="l"/>
                <a:tab pos="355600" algn="l"/>
              </a:tabLst>
            </a:pP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Let us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know immediately if you discover a conflict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interest.</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55600" marR="5080" indent="-342900">
              <a:lnSpc>
                <a:spcPct val="100000"/>
              </a:lnSpc>
              <a:spcAft>
                <a:spcPts val="1000"/>
              </a:spcAft>
              <a:buChar char="•"/>
              <a:tabLst>
                <a:tab pos="354965" algn="l"/>
                <a:tab pos="35560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Please do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not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discuss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any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details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applications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or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review process outside </a:t>
            </a:r>
            <a:r>
              <a:rPr lang="en-US"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your</a:t>
            </a:r>
            <a:r>
              <a:rPr sz="2400" spc="6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team.</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55600" marR="109855" indent="-342900">
              <a:lnSpc>
                <a:spcPct val="100000"/>
              </a:lnSpc>
              <a:spcAft>
                <a:spcPts val="1000"/>
              </a:spcAft>
              <a:buChar char="•"/>
              <a:tabLst>
                <a:tab pos="354965" algn="l"/>
                <a:tab pos="35560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All printed materials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and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electronic materials must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be shredded or deleted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conclusion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of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review process.</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a:p>
            <a:pPr marL="355600" indent="-342900">
              <a:lnSpc>
                <a:spcPct val="100000"/>
              </a:lnSpc>
              <a:spcAft>
                <a:spcPts val="1000"/>
              </a:spcAft>
              <a:buChar char="•"/>
              <a:tabLst>
                <a:tab pos="354965" algn="l"/>
                <a:tab pos="355600" algn="l"/>
              </a:tabLst>
            </a:pP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You should NOT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contact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the applicant </a:t>
            </a:r>
            <a:r>
              <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rPr>
              <a:t>at any</a:t>
            </a:r>
            <a:r>
              <a:rPr sz="2400" spc="20">
                <a:solidFill>
                  <a:srgbClr val="2B5C0D"/>
                </a:solidFill>
                <a:latin typeface="Source Sans Pro" panose="020B0503030403020204" pitchFamily="34" charset="0"/>
                <a:ea typeface="Source Sans Pro" panose="020B0503030403020204" pitchFamily="34" charset="0"/>
                <a:cs typeface="Calibri" panose="020F0502020204030204" pitchFamily="34" charset="0"/>
              </a:rPr>
              <a:t> </a:t>
            </a:r>
            <a:r>
              <a:rPr sz="2400" spc="-5">
                <a:solidFill>
                  <a:srgbClr val="2B5C0D"/>
                </a:solidFill>
                <a:latin typeface="Source Sans Pro" panose="020B0503030403020204" pitchFamily="34" charset="0"/>
                <a:ea typeface="Source Sans Pro" panose="020B0503030403020204" pitchFamily="34" charset="0"/>
                <a:cs typeface="Calibri" panose="020F0502020204030204" pitchFamily="34" charset="0"/>
              </a:rPr>
              <a:t>time.</a:t>
            </a:r>
            <a:endParaRPr sz="2400">
              <a:solidFill>
                <a:srgbClr val="2B5C0D"/>
              </a:solidFill>
              <a:latin typeface="Source Sans Pro" panose="020B0503030403020204" pitchFamily="34" charset="0"/>
              <a:ea typeface="Source Sans Pro" panose="020B0503030403020204" pitchFamily="34" charset="0"/>
              <a:cs typeface="Calibri" panose="020F0502020204030204" pitchFamily="34" charset="0"/>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0087" y="1102971"/>
            <a:ext cx="3759200" cy="628650"/>
          </a:xfrm>
          <a:prstGeom prst="rect">
            <a:avLst/>
          </a:prstGeom>
        </p:spPr>
        <p:txBody>
          <a:bodyPr vert="horz" wrap="square" lIns="0" tIns="12700" rIns="0" bIns="0" rtlCol="0">
            <a:spAutoFit/>
          </a:bodyPr>
          <a:lstStyle/>
          <a:p>
            <a:pPr marL="12700">
              <a:lnSpc>
                <a:spcPct val="100000"/>
              </a:lnSpc>
              <a:spcBef>
                <a:spcPts val="100"/>
              </a:spcBef>
            </a:pPr>
            <a:r>
              <a:rPr sz="4000" b="1" spc="-5">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rPr>
              <a:t>Review</a:t>
            </a:r>
            <a:r>
              <a:rPr lang="en-US" sz="4000" b="1" spc="-5">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rPr>
              <a:t>er</a:t>
            </a:r>
            <a:r>
              <a:rPr sz="4000" b="1" spc="-80">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rPr>
              <a:t> </a:t>
            </a:r>
            <a:r>
              <a:rPr sz="4000" b="1" spc="-5">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rPr>
              <a:t>Tools</a:t>
            </a:r>
            <a:endParaRPr sz="4000">
              <a:solidFill>
                <a:srgbClr val="2B5C0D"/>
              </a:solidFill>
              <a:latin typeface="Source Sans Pro Black" panose="020B0803030403020204" pitchFamily="34" charset="0"/>
              <a:ea typeface="Source Sans Pro Black" panose="020B0803030403020204" pitchFamily="34" charset="0"/>
              <a:cs typeface="Calibri" panose="020F0502020204030204" pitchFamily="34" charset="0"/>
            </a:endParaRPr>
          </a:p>
        </p:txBody>
      </p:sp>
      <p:sp>
        <p:nvSpPr>
          <p:cNvPr id="5" name="object 5"/>
          <p:cNvSpPr txBox="1"/>
          <p:nvPr/>
        </p:nvSpPr>
        <p:spPr>
          <a:xfrm>
            <a:off x="922637" y="1834981"/>
            <a:ext cx="7306963" cy="2741135"/>
          </a:xfrm>
          <a:prstGeom prst="rect">
            <a:avLst/>
          </a:prstGeom>
        </p:spPr>
        <p:txBody>
          <a:bodyPr vert="horz" wrap="square" lIns="0" tIns="12065" rIns="0" bIns="0" rtlCol="0">
            <a:spAutoFit/>
          </a:bodyPr>
          <a:lstStyle/>
          <a:p>
            <a:pPr marL="355600" indent="-342900">
              <a:spcAft>
                <a:spcPts val="1000"/>
              </a:spcAft>
              <a:buFont typeface="Arial" panose="020B0604020202020204" pitchFamily="34" charset="0"/>
              <a:buChar char="•"/>
              <a:tabLst>
                <a:tab pos="354965" algn="l"/>
                <a:tab pos="355600" algn="l"/>
              </a:tabLst>
            </a:pPr>
            <a:r>
              <a:rPr lang="en-US" sz="2400" spc="-5">
                <a:solidFill>
                  <a:srgbClr val="2B5C0D"/>
                </a:solidFill>
                <a:latin typeface="Source Sans Pro" panose="020B0503030403020204" pitchFamily="34" charset="0"/>
                <a:ea typeface="Source Sans Pro" panose="020B0503030403020204" pitchFamily="34" charset="0"/>
                <a:cs typeface="Arial"/>
              </a:rPr>
              <a:t>ARM System Manual</a:t>
            </a:r>
          </a:p>
          <a:p>
            <a:pPr marL="355600" indent="-342900">
              <a:spcAft>
                <a:spcPts val="1000"/>
              </a:spcAft>
              <a:buFont typeface="Arial" panose="020B0604020202020204" pitchFamily="34" charset="0"/>
              <a:buChar char="•"/>
              <a:tabLst>
                <a:tab pos="354965" algn="l"/>
                <a:tab pos="355600" algn="l"/>
              </a:tabLst>
            </a:pPr>
            <a:r>
              <a:rPr lang="en-US" sz="2400" spc="-5">
                <a:solidFill>
                  <a:srgbClr val="2B5C0D"/>
                </a:solidFill>
                <a:latin typeface="Source Sans Pro" panose="020B0503030403020204" pitchFamily="34" charset="0"/>
                <a:ea typeface="Source Sans Pro" panose="020B0503030403020204" pitchFamily="34" charset="0"/>
                <a:cs typeface="Arial"/>
              </a:rPr>
              <a:t>RFSP </a:t>
            </a:r>
            <a:r>
              <a:rPr sz="2400" spc="-5">
                <a:solidFill>
                  <a:srgbClr val="2B5C0D"/>
                </a:solidFill>
                <a:latin typeface="Source Sans Pro" panose="020B0503030403020204" pitchFamily="34" charset="0"/>
                <a:ea typeface="Source Sans Pro" panose="020B0503030403020204" pitchFamily="34" charset="0"/>
                <a:cs typeface="Arial"/>
              </a:rPr>
              <a:t>Reviewer </a:t>
            </a:r>
            <a:r>
              <a:rPr sz="2400">
                <a:solidFill>
                  <a:srgbClr val="2B5C0D"/>
                </a:solidFill>
                <a:latin typeface="Source Sans Pro" panose="020B0503030403020204" pitchFamily="34" charset="0"/>
                <a:ea typeface="Source Sans Pro" panose="020B0503030403020204" pitchFamily="34" charset="0"/>
                <a:cs typeface="Arial"/>
              </a:rPr>
              <a:t>Manual</a:t>
            </a:r>
            <a:endParaRPr sz="2400">
              <a:solidFill>
                <a:srgbClr val="2B5C0D"/>
              </a:solidFill>
              <a:latin typeface="Source Sans Pro" panose="020B0503030403020204" pitchFamily="34" charset="0"/>
              <a:ea typeface="Source Sans Pro" panose="020B0503030403020204" pitchFamily="34" charset="0"/>
              <a:cs typeface="Times New Roman"/>
            </a:endParaRPr>
          </a:p>
          <a:p>
            <a:pPr marL="355600" indent="-342900">
              <a:spcAft>
                <a:spcPts val="1000"/>
              </a:spcAft>
              <a:buFont typeface="Arial" panose="020B0604020202020204" pitchFamily="34" charset="0"/>
              <a:buChar char="•"/>
              <a:tabLst>
                <a:tab pos="354965" algn="l"/>
                <a:tab pos="355600" algn="l"/>
              </a:tabLst>
            </a:pPr>
            <a:r>
              <a:rPr sz="2400" spc="-5">
                <a:solidFill>
                  <a:srgbClr val="2B5C0D"/>
                </a:solidFill>
                <a:latin typeface="Source Sans Pro" panose="020B0503030403020204" pitchFamily="34" charset="0"/>
                <a:ea typeface="Source Sans Pro" panose="020B0503030403020204" pitchFamily="34" charset="0"/>
                <a:cs typeface="Arial"/>
              </a:rPr>
              <a:t>Request </a:t>
            </a:r>
            <a:r>
              <a:rPr sz="2400">
                <a:solidFill>
                  <a:srgbClr val="2B5C0D"/>
                </a:solidFill>
                <a:latin typeface="Source Sans Pro" panose="020B0503030403020204" pitchFamily="34" charset="0"/>
                <a:ea typeface="Source Sans Pro" panose="020B0503030403020204" pitchFamily="34" charset="0"/>
                <a:cs typeface="Arial"/>
              </a:rPr>
              <a:t>for</a:t>
            </a:r>
            <a:r>
              <a:rPr sz="2400" spc="-10">
                <a:solidFill>
                  <a:srgbClr val="2B5C0D"/>
                </a:solidFill>
                <a:latin typeface="Source Sans Pro" panose="020B0503030403020204" pitchFamily="34" charset="0"/>
                <a:ea typeface="Source Sans Pro" panose="020B0503030403020204" pitchFamily="34" charset="0"/>
                <a:cs typeface="Arial"/>
              </a:rPr>
              <a:t> </a:t>
            </a:r>
            <a:r>
              <a:rPr sz="2400" spc="-5">
                <a:solidFill>
                  <a:srgbClr val="2B5C0D"/>
                </a:solidFill>
                <a:latin typeface="Source Sans Pro" panose="020B0503030403020204" pitchFamily="34" charset="0"/>
                <a:ea typeface="Source Sans Pro" panose="020B0503030403020204" pitchFamily="34" charset="0"/>
                <a:cs typeface="Arial"/>
              </a:rPr>
              <a:t>Applications</a:t>
            </a:r>
            <a:r>
              <a:rPr lang="en-US" sz="2400" spc="-5">
                <a:solidFill>
                  <a:srgbClr val="2B5C0D"/>
                </a:solidFill>
                <a:latin typeface="Source Sans Pro" panose="020B0503030403020204" pitchFamily="34" charset="0"/>
                <a:ea typeface="Source Sans Pro" panose="020B0503030403020204" pitchFamily="34" charset="0"/>
                <a:cs typeface="Arial"/>
              </a:rPr>
              <a:t> (Scoring Criteria in Section 6) and Project Narrative form</a:t>
            </a:r>
            <a:endParaRPr sz="2400">
              <a:solidFill>
                <a:srgbClr val="2B5C0D"/>
              </a:solidFill>
              <a:latin typeface="Source Sans Pro" panose="020B0503030403020204" pitchFamily="34" charset="0"/>
              <a:ea typeface="Source Sans Pro" panose="020B0503030403020204" pitchFamily="34" charset="0"/>
              <a:cs typeface="Times New Roman"/>
            </a:endParaRPr>
          </a:p>
          <a:p>
            <a:pPr marL="355600" indent="-342900">
              <a:spcAft>
                <a:spcPts val="1000"/>
              </a:spcAft>
              <a:buFont typeface="Arial" panose="020B0604020202020204" pitchFamily="34" charset="0"/>
              <a:buChar char="•"/>
              <a:tabLst>
                <a:tab pos="354965" algn="l"/>
                <a:tab pos="355600" algn="l"/>
              </a:tabLst>
            </a:pPr>
            <a:r>
              <a:rPr lang="en-US" sz="2400" spc="-10">
                <a:solidFill>
                  <a:srgbClr val="2B5C0D"/>
                </a:solidFill>
                <a:latin typeface="Source Sans Pro" panose="020B0503030403020204" pitchFamily="34" charset="0"/>
                <a:ea typeface="Source Sans Pro" panose="020B0503030403020204" pitchFamily="34" charset="0"/>
                <a:cs typeface="Arial"/>
              </a:rPr>
              <a:t>Scoring Matrix</a:t>
            </a:r>
          </a:p>
          <a:p>
            <a:pPr marL="355600" indent="-342900">
              <a:spcAft>
                <a:spcPts val="1000"/>
              </a:spcAft>
              <a:buFont typeface="Arial" panose="020B0604020202020204" pitchFamily="34" charset="0"/>
              <a:buChar char="•"/>
              <a:tabLst>
                <a:tab pos="354965" algn="l"/>
                <a:tab pos="355600" algn="l"/>
              </a:tabLst>
            </a:pPr>
            <a:r>
              <a:rPr lang="en-US" sz="2400" spc="-10">
                <a:solidFill>
                  <a:srgbClr val="2B5C0D"/>
                </a:solidFill>
                <a:latin typeface="Source Sans Pro" panose="020B0503030403020204" pitchFamily="34" charset="0"/>
                <a:ea typeface="Source Sans Pro" panose="020B0503030403020204" pitchFamily="34" charset="0"/>
                <a:cs typeface="Arial"/>
              </a:rPr>
              <a:t>AMS Reviewer Webpage</a:t>
            </a: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3d6199-262c-41fa-9e46-af01302505af">
      <Terms xmlns="http://schemas.microsoft.com/office/infopath/2007/PartnerControls"/>
    </lcf76f155ced4ddcb4097134ff3c332f>
    <TaxCatchAll xmlns="73fb875a-8af9-4255-b008-0995492d31cd" xsi:nil="true"/>
    <_dlc_DocId xmlns="aa16a7f6-ad7c-47b6-99e8-107db7961b82">THTAUHCSY2F2-642967640-2436</_dlc_DocId>
    <_dlc_DocIdUrl xmlns="aa16a7f6-ad7c-47b6-99e8-107db7961b82">
      <Url>https://usdagcc.sharepoint.com/sites/ams/AMS-TMIntranet/AMS-GD/_layouts/15/DocIdRedir.aspx?ID=THTAUHCSY2F2-642967640-2436</Url>
      <Description>THTAUHCSY2F2-642967640-2436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A2E46FBA85863488E2547ECFEA639A9" ma:contentTypeVersion="14" ma:contentTypeDescription="Create a new document." ma:contentTypeScope="" ma:versionID="f1812976e12225baf37e65000dd9b88b">
  <xsd:schema xmlns:xsd="http://www.w3.org/2001/XMLSchema" xmlns:xs="http://www.w3.org/2001/XMLSchema" xmlns:p="http://schemas.microsoft.com/office/2006/metadata/properties" xmlns:ns2="aa16a7f6-ad7c-47b6-99e8-107db7961b82" xmlns:ns3="5b3d6199-262c-41fa-9e46-af01302505af" xmlns:ns4="73fb875a-8af9-4255-b008-0995492d31cd" targetNamespace="http://schemas.microsoft.com/office/2006/metadata/properties" ma:root="true" ma:fieldsID="77944ac466d334292d493b5b72c493d5" ns2:_="" ns3:_="" ns4:_="">
    <xsd:import namespace="aa16a7f6-ad7c-47b6-99e8-107db7961b82"/>
    <xsd:import namespace="5b3d6199-262c-41fa-9e46-af01302505af"/>
    <xsd:import namespace="73fb875a-8af9-4255-b008-0995492d31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6a7f6-ad7c-47b6-99e8-107db7961b8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3d6199-262c-41fa-9e46-af01302505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5fee589-dfba-4b49-b994-e239e5a815c7}" ma:internalName="TaxCatchAll" ma:showField="CatchAllData" ma:web="aa16a7f6-ad7c-47b6-99e8-107db7961b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EA4EF9-F514-4CF2-8BFD-DEA4281CD2B6}">
  <ds:schemaRefs>
    <ds:schemaRef ds:uri="http://schemas.microsoft.com/sharepoint/v3/contenttype/forms"/>
  </ds:schemaRefs>
</ds:datastoreItem>
</file>

<file path=customXml/itemProps2.xml><?xml version="1.0" encoding="utf-8"?>
<ds:datastoreItem xmlns:ds="http://schemas.openxmlformats.org/officeDocument/2006/customXml" ds:itemID="{464265F1-BF83-497C-A0CC-16E4ACF3AB5D}">
  <ds:schemaRefs>
    <ds:schemaRef ds:uri="5b3d6199-262c-41fa-9e46-af01302505af"/>
    <ds:schemaRef ds:uri="73fb875a-8af9-4255-b008-0995492d31cd"/>
    <ds:schemaRef ds:uri="aa16a7f6-ad7c-47b6-99e8-107db7961b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B9348B3-37FC-450B-B403-F85361755DE3}">
  <ds:schemaRefs>
    <ds:schemaRef ds:uri="http://schemas.microsoft.com/sharepoint/events"/>
  </ds:schemaRefs>
</ds:datastoreItem>
</file>

<file path=customXml/itemProps4.xml><?xml version="1.0" encoding="utf-8"?>
<ds:datastoreItem xmlns:ds="http://schemas.openxmlformats.org/officeDocument/2006/customXml" ds:itemID="{DBA2172A-2643-4C35-901B-D0D0E693E8DA}">
  <ds:schemaRefs>
    <ds:schemaRef ds:uri="5b3d6199-262c-41fa-9e46-af01302505af"/>
    <ds:schemaRef ds:uri="73fb875a-8af9-4255-b008-0995492d31cd"/>
    <ds:schemaRef ds:uri="aa16a7f6-ad7c-47b6-99e8-107db7961b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34</Slides>
  <Notes>28</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Regional Food System Partnerships Program (RFSP) Reviewer Training August 5, 2025 </vt:lpstr>
      <vt:lpstr>Agenda</vt:lpstr>
      <vt:lpstr>What is the Regional Food System Partnerships Program?</vt:lpstr>
      <vt:lpstr>Unique Qualities of RFSP</vt:lpstr>
      <vt:lpstr>RFSP Project Types</vt:lpstr>
      <vt:lpstr>RFSP Project Types Continued</vt:lpstr>
      <vt:lpstr>Review Process Overview</vt:lpstr>
      <vt:lpstr>Conflict of Interest/Confidentiality</vt:lpstr>
      <vt:lpstr>Reviewer Tools</vt:lpstr>
      <vt:lpstr>Reviewer Responsibilities</vt:lpstr>
      <vt:lpstr>Chair Responsibilities</vt:lpstr>
      <vt:lpstr>Evaluation Criteria</vt:lpstr>
      <vt:lpstr>Scoring Matrix Alignment &amp; Intent - 25 pts</vt:lpstr>
      <vt:lpstr>Alignment and Intent</vt:lpstr>
      <vt:lpstr>Scoring Matrix Technical Merit - 25 pts</vt:lpstr>
      <vt:lpstr>Technical Merit</vt:lpstr>
      <vt:lpstr>Scoring Matrix Achievability - 15 pts</vt:lpstr>
      <vt:lpstr>Achievability</vt:lpstr>
      <vt:lpstr>Scoring Matrix Expertise &amp; Partners - 25 pts</vt:lpstr>
      <vt:lpstr>Expertise and Partners</vt:lpstr>
      <vt:lpstr>Scoring Matrix Fiscal Plan &amp; Resources - 10 pts</vt:lpstr>
      <vt:lpstr>Fiscal Plan and Resources</vt:lpstr>
      <vt:lpstr>Reviewer Comments</vt:lpstr>
      <vt:lpstr>Reviewer Comments Continued</vt:lpstr>
      <vt:lpstr>Weak Comments vs Adequate Comments</vt:lpstr>
      <vt:lpstr>Scoring Reminders</vt:lpstr>
      <vt:lpstr>Tips</vt:lpstr>
      <vt:lpstr>Review Timeline</vt:lpstr>
      <vt:lpstr>Questions and Answers</vt:lpstr>
      <vt:lpstr>Contact Information</vt:lpstr>
      <vt:lpstr>RFSP Panel Chairs Training: Writing a Summary Statement </vt:lpstr>
      <vt:lpstr>Summary Statement</vt:lpstr>
      <vt:lpstr>Summary Statement Criteria in ARM </vt:lpstr>
      <vt:lpstr>Chairperson summary consensus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Food System Partnerships Program (RFSP) Reviewer Training</dc:title>
  <dc:creator>USDA</dc:creator>
  <cp:revision>2</cp:revision>
  <cp:lastPrinted>2019-07-08T19:53:16Z</cp:lastPrinted>
  <dcterms:created xsi:type="dcterms:W3CDTF">2019-06-25T15:17:57Z</dcterms:created>
  <dcterms:modified xsi:type="dcterms:W3CDTF">2025-07-31T13:29:08Z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2017-05-30T00:00:00Z</vt:filetime>
  </property>
  <property fmtid="{D5CDD505-2E9C-101B-9397-08002B2CF9AE}" pid="3" name="Creator">
    <vt:lpwstr>Acrobat PDFMaker 11 for PowerPoint</vt:lpwstr>
  </property>
  <property fmtid="{D5CDD505-2E9C-101B-9397-08002B2CF9AE}" pid="4" name="LastSaved">
    <vt:filetime>2019-06-25T00:00:00Z</vt:filetime>
  </property>
  <property fmtid="{D5CDD505-2E9C-101B-9397-08002B2CF9AE}" pid="5" name="ContentTypeId">
    <vt:lpwstr>0x0101004A2E46FBA85863488E2547ECFEA639A9</vt:lpwstr>
  </property>
  <property fmtid="{D5CDD505-2E9C-101B-9397-08002B2CF9AE}" pid="6" name="_dlc_DocIdItemGuid">
    <vt:lpwstr>e8d719b9-6640-47d0-88e6-6e3090ceda68</vt:lpwstr>
  </property>
  <property fmtid="{D5CDD505-2E9C-101B-9397-08002B2CF9AE}" pid="7" name="MediaServiceImageTags">
    <vt:lpwstr/>
  </property>
</Properties>
</file>