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29"/>
  </p:notesMasterIdLst>
  <p:sldIdLst>
    <p:sldId id="256" r:id="rId2"/>
    <p:sldId id="261" r:id="rId3"/>
    <p:sldId id="258" r:id="rId4"/>
    <p:sldId id="262" r:id="rId5"/>
    <p:sldId id="257" r:id="rId6"/>
    <p:sldId id="304" r:id="rId7"/>
    <p:sldId id="303" r:id="rId8"/>
    <p:sldId id="281" r:id="rId9"/>
    <p:sldId id="263" r:id="rId10"/>
    <p:sldId id="285" r:id="rId11"/>
    <p:sldId id="283" r:id="rId12"/>
    <p:sldId id="259" r:id="rId13"/>
    <p:sldId id="282" r:id="rId14"/>
    <p:sldId id="286" r:id="rId15"/>
    <p:sldId id="287" r:id="rId16"/>
    <p:sldId id="289" r:id="rId17"/>
    <p:sldId id="288" r:id="rId18"/>
    <p:sldId id="295" r:id="rId19"/>
    <p:sldId id="294" r:id="rId20"/>
    <p:sldId id="296" r:id="rId21"/>
    <p:sldId id="297" r:id="rId22"/>
    <p:sldId id="298" r:id="rId23"/>
    <p:sldId id="300" r:id="rId24"/>
    <p:sldId id="299" r:id="rId25"/>
    <p:sldId id="301" r:id="rId26"/>
    <p:sldId id="302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E8D8C"/>
    <a:srgbClr val="5B7146"/>
    <a:srgbClr val="EAF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590" autoAdjust="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63B68-83ED-4808-9A27-8DF6BA25BB1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851BE-AC90-473A-9C08-C48DFA429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0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851BE-AC90-473A-9C08-C48DFA429E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2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851BE-AC90-473A-9C08-C48DFA429E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2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37B3-E5E7-4D19-9C1A-D2B117FC4761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93B8-BAED-474A-BFDD-F24D88858E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agnis/AMSLogos/USDA_Logo_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110434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37B3-E5E7-4D19-9C1A-D2B117FC4761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93B8-BAED-474A-BFDD-F24D88858E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agnis/AMSLogos/USDA_Logo_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29" y="6226336"/>
            <a:ext cx="799548" cy="5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 userDrawn="1"/>
        </p:nvGrpSpPr>
        <p:grpSpPr>
          <a:xfrm>
            <a:off x="8615329" y="6146554"/>
            <a:ext cx="376271" cy="711446"/>
            <a:chOff x="8369177" y="6110961"/>
            <a:chExt cx="376271" cy="711446"/>
          </a:xfrm>
        </p:grpSpPr>
        <p:sp>
          <p:nvSpPr>
            <p:cNvPr id="9" name="Oval 8"/>
            <p:cNvSpPr/>
            <p:nvPr userDrawn="1"/>
          </p:nvSpPr>
          <p:spPr>
            <a:xfrm>
              <a:off x="8369177" y="6134513"/>
              <a:ext cx="376271" cy="652781"/>
            </a:xfrm>
            <a:prstGeom prst="ellipse">
              <a:avLst/>
            </a:prstGeom>
            <a:noFill/>
            <a:ln w="12700">
              <a:solidFill>
                <a:srgbClr val="5B71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 userDrawn="1"/>
          </p:nvGrpSpPr>
          <p:grpSpPr>
            <a:xfrm>
              <a:off x="8458200" y="6110961"/>
              <a:ext cx="207472" cy="711446"/>
              <a:chOff x="3830002" y="671513"/>
              <a:chExt cx="1483995" cy="5514975"/>
            </a:xfrm>
          </p:grpSpPr>
          <p:sp>
            <p:nvSpPr>
              <p:cNvPr id="11" name="Isosceles Triangle 10"/>
              <p:cNvSpPr/>
              <p:nvPr userDrawn="1"/>
            </p:nvSpPr>
            <p:spPr>
              <a:xfrm rot="10800000">
                <a:off x="4420552" y="671513"/>
                <a:ext cx="276225" cy="504825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Isosceles Triangle 11"/>
              <p:cNvSpPr/>
              <p:nvPr userDrawn="1"/>
            </p:nvSpPr>
            <p:spPr>
              <a:xfrm rot="10440000">
                <a:off x="4211002" y="900113"/>
                <a:ext cx="274320" cy="504698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Isosceles Triangle 12"/>
              <p:cNvSpPr/>
              <p:nvPr userDrawn="1"/>
            </p:nvSpPr>
            <p:spPr>
              <a:xfrm rot="11154777">
                <a:off x="4630102" y="890588"/>
                <a:ext cx="276225" cy="504825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 rot="11533592">
                <a:off x="4906327" y="1204913"/>
                <a:ext cx="274320" cy="449834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Isosceles Triangle 14"/>
              <p:cNvSpPr/>
              <p:nvPr userDrawn="1"/>
            </p:nvSpPr>
            <p:spPr>
              <a:xfrm rot="9720000">
                <a:off x="3830002" y="1843088"/>
                <a:ext cx="274320" cy="434340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Isosceles Triangle 15"/>
              <p:cNvSpPr/>
              <p:nvPr userDrawn="1"/>
            </p:nvSpPr>
            <p:spPr>
              <a:xfrm rot="10066408" flipH="1">
                <a:off x="3953827" y="1223963"/>
                <a:ext cx="274320" cy="449834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 rot="11880000">
                <a:off x="5039677" y="1833563"/>
                <a:ext cx="274320" cy="434340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Chord 17"/>
              <p:cNvSpPr/>
              <p:nvPr userDrawn="1"/>
            </p:nvSpPr>
            <p:spPr>
              <a:xfrm rot="6720000">
                <a:off x="3858577" y="4700588"/>
                <a:ext cx="1435100" cy="1435100"/>
              </a:xfrm>
              <a:prstGeom prst="chord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8000">
                    <a:srgbClr val="FFCC00">
                      <a:shade val="67500"/>
                      <a:satMod val="115000"/>
                      <a:lumMod val="82000"/>
                      <a:lumOff val="18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9600000" scaled="0"/>
                <a:tileRect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37B3-E5E7-4D19-9C1A-D2B117FC4761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93B8-BAED-474A-BFDD-F24D88858E3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 rot="5400000">
            <a:off x="3101287" y="5814113"/>
            <a:ext cx="1214471" cy="711446"/>
            <a:chOff x="7467600" y="6146554"/>
            <a:chExt cx="1214471" cy="711446"/>
          </a:xfrm>
        </p:grpSpPr>
        <p:pic>
          <p:nvPicPr>
            <p:cNvPr id="8" name="Picture 2" descr="http://agnis/AMSLogos/USDA_Logo_SVG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6226336"/>
              <a:ext cx="799548" cy="551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 userDrawn="1"/>
          </p:nvGrpSpPr>
          <p:grpSpPr>
            <a:xfrm>
              <a:off x="8305800" y="6146554"/>
              <a:ext cx="376271" cy="711446"/>
              <a:chOff x="8369177" y="6110961"/>
              <a:chExt cx="376271" cy="711446"/>
            </a:xfrm>
          </p:grpSpPr>
          <p:sp>
            <p:nvSpPr>
              <p:cNvPr id="10" name="Oval 9"/>
              <p:cNvSpPr/>
              <p:nvPr userDrawn="1"/>
            </p:nvSpPr>
            <p:spPr>
              <a:xfrm>
                <a:off x="8369177" y="6134513"/>
                <a:ext cx="376271" cy="652781"/>
              </a:xfrm>
              <a:prstGeom prst="ellipse">
                <a:avLst/>
              </a:prstGeom>
              <a:noFill/>
              <a:ln w="12700">
                <a:solidFill>
                  <a:srgbClr val="5B71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 userDrawn="1"/>
            </p:nvGrpSpPr>
            <p:grpSpPr>
              <a:xfrm>
                <a:off x="8458200" y="6110961"/>
                <a:ext cx="207472" cy="711446"/>
                <a:chOff x="3830002" y="671513"/>
                <a:chExt cx="1483995" cy="5514975"/>
              </a:xfrm>
            </p:grpSpPr>
            <p:sp>
              <p:nvSpPr>
                <p:cNvPr id="12" name="Isosceles Triangle 11"/>
                <p:cNvSpPr/>
                <p:nvPr userDrawn="1"/>
              </p:nvSpPr>
              <p:spPr>
                <a:xfrm rot="10800000">
                  <a:off x="4420552" y="671513"/>
                  <a:ext cx="276225" cy="5048250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rgbClr val="FFCC00">
                        <a:shade val="30000"/>
                        <a:satMod val="115000"/>
                      </a:srgbClr>
                    </a:gs>
                    <a:gs pos="50000">
                      <a:srgbClr val="FFCC00">
                        <a:shade val="67500"/>
                        <a:satMod val="115000"/>
                      </a:srgbClr>
                    </a:gs>
                    <a:gs pos="100000">
                      <a:srgbClr val="FFCC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Isosceles Triangle 12"/>
                <p:cNvSpPr/>
                <p:nvPr userDrawn="1"/>
              </p:nvSpPr>
              <p:spPr>
                <a:xfrm rot="10440000">
                  <a:off x="4211002" y="900113"/>
                  <a:ext cx="274320" cy="5046980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rgbClr val="FFCC00">
                        <a:shade val="30000"/>
                        <a:satMod val="115000"/>
                      </a:srgbClr>
                    </a:gs>
                    <a:gs pos="50000">
                      <a:srgbClr val="FFCC00">
                        <a:shade val="67500"/>
                        <a:satMod val="115000"/>
                      </a:srgbClr>
                    </a:gs>
                    <a:gs pos="100000">
                      <a:srgbClr val="FFCC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Isosceles Triangle 13"/>
                <p:cNvSpPr/>
                <p:nvPr userDrawn="1"/>
              </p:nvSpPr>
              <p:spPr>
                <a:xfrm rot="11154777">
                  <a:off x="4630102" y="890588"/>
                  <a:ext cx="276225" cy="5048250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rgbClr val="FFCC00">
                        <a:shade val="30000"/>
                        <a:satMod val="115000"/>
                      </a:srgbClr>
                    </a:gs>
                    <a:gs pos="50000">
                      <a:srgbClr val="FFCC00">
                        <a:shade val="67500"/>
                        <a:satMod val="115000"/>
                      </a:srgbClr>
                    </a:gs>
                    <a:gs pos="100000">
                      <a:srgbClr val="FFCC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Isosceles Triangle 14"/>
                <p:cNvSpPr/>
                <p:nvPr userDrawn="1"/>
              </p:nvSpPr>
              <p:spPr>
                <a:xfrm rot="11533592">
                  <a:off x="4906327" y="1204913"/>
                  <a:ext cx="274320" cy="4498340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rgbClr val="FFCC00">
                        <a:shade val="30000"/>
                        <a:satMod val="115000"/>
                      </a:srgbClr>
                    </a:gs>
                    <a:gs pos="50000">
                      <a:srgbClr val="FFCC00">
                        <a:shade val="67500"/>
                        <a:satMod val="115000"/>
                      </a:srgbClr>
                    </a:gs>
                    <a:gs pos="100000">
                      <a:srgbClr val="FFCC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Isosceles Triangle 15"/>
                <p:cNvSpPr/>
                <p:nvPr userDrawn="1"/>
              </p:nvSpPr>
              <p:spPr>
                <a:xfrm rot="9720000">
                  <a:off x="3830002" y="1843088"/>
                  <a:ext cx="274320" cy="4343400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rgbClr val="FFCC00">
                        <a:shade val="30000"/>
                        <a:satMod val="115000"/>
                      </a:srgbClr>
                    </a:gs>
                    <a:gs pos="50000">
                      <a:srgbClr val="FFCC00">
                        <a:shade val="67500"/>
                        <a:satMod val="115000"/>
                      </a:srgbClr>
                    </a:gs>
                    <a:gs pos="100000">
                      <a:srgbClr val="FFCC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Isosceles Triangle 16"/>
                <p:cNvSpPr/>
                <p:nvPr userDrawn="1"/>
              </p:nvSpPr>
              <p:spPr>
                <a:xfrm rot="10066408" flipH="1">
                  <a:off x="3953827" y="1223963"/>
                  <a:ext cx="274320" cy="4498340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rgbClr val="FFCC00">
                        <a:shade val="30000"/>
                        <a:satMod val="115000"/>
                      </a:srgbClr>
                    </a:gs>
                    <a:gs pos="50000">
                      <a:srgbClr val="FFCC00">
                        <a:shade val="67500"/>
                        <a:satMod val="115000"/>
                      </a:srgbClr>
                    </a:gs>
                    <a:gs pos="100000">
                      <a:srgbClr val="FFCC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Isosceles Triangle 17"/>
                <p:cNvSpPr/>
                <p:nvPr userDrawn="1"/>
              </p:nvSpPr>
              <p:spPr>
                <a:xfrm rot="11880000">
                  <a:off x="5039677" y="1833563"/>
                  <a:ext cx="274320" cy="4343400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rgbClr val="FFCC00">
                        <a:shade val="30000"/>
                        <a:satMod val="115000"/>
                      </a:srgbClr>
                    </a:gs>
                    <a:gs pos="50000">
                      <a:srgbClr val="FFCC00">
                        <a:shade val="67500"/>
                        <a:satMod val="115000"/>
                      </a:srgbClr>
                    </a:gs>
                    <a:gs pos="100000">
                      <a:srgbClr val="FFCC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Chord 18"/>
                <p:cNvSpPr/>
                <p:nvPr userDrawn="1"/>
              </p:nvSpPr>
              <p:spPr>
                <a:xfrm rot="6720000">
                  <a:off x="3858577" y="4700588"/>
                  <a:ext cx="1435100" cy="1435100"/>
                </a:xfrm>
                <a:prstGeom prst="chord">
                  <a:avLst/>
                </a:prstGeom>
                <a:gradFill flip="none" rotWithShape="1">
                  <a:gsLst>
                    <a:gs pos="0">
                      <a:srgbClr val="FFCC00">
                        <a:shade val="30000"/>
                        <a:satMod val="115000"/>
                      </a:srgbClr>
                    </a:gs>
                    <a:gs pos="58000">
                      <a:srgbClr val="FFCC00">
                        <a:shade val="67500"/>
                        <a:satMod val="115000"/>
                        <a:lumMod val="82000"/>
                        <a:lumOff val="18000"/>
                      </a:srgbClr>
                    </a:gs>
                    <a:gs pos="100000">
                      <a:srgbClr val="FFCC00">
                        <a:shade val="100000"/>
                        <a:satMod val="115000"/>
                      </a:srgbClr>
                    </a:gs>
                  </a:gsLst>
                  <a:lin ang="9600000" scaled="0"/>
                  <a:tileRect/>
                </a:gra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37B3-E5E7-4D19-9C1A-D2B117FC4761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93B8-BAED-474A-BFDD-F24D88858E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486400"/>
            <a:ext cx="499543" cy="685800"/>
          </a:xfrm>
          <a:prstGeom prst="rect">
            <a:avLst/>
          </a:prstGeom>
        </p:spPr>
      </p:pic>
      <p:pic>
        <p:nvPicPr>
          <p:cNvPr id="9" name="Picture 2" descr="http://agnis/AMSLogos/USDA_Logo_SV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6286500"/>
            <a:ext cx="607391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37B3-E5E7-4D19-9C1A-D2B117FC4761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93B8-BAED-474A-BFDD-F24D88858E33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486400"/>
            <a:ext cx="499543" cy="685800"/>
          </a:xfrm>
          <a:prstGeom prst="rect">
            <a:avLst/>
          </a:prstGeom>
        </p:spPr>
      </p:pic>
      <p:pic>
        <p:nvPicPr>
          <p:cNvPr id="20" name="Picture 2" descr="http://agnis/AMSLogos/USDA_Logo_SV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6286500"/>
            <a:ext cx="607391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37B3-E5E7-4D19-9C1A-D2B117FC4761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93B8-BAED-474A-BFDD-F24D88858E33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486400"/>
            <a:ext cx="499543" cy="685800"/>
          </a:xfrm>
          <a:prstGeom prst="rect">
            <a:avLst/>
          </a:prstGeom>
        </p:spPr>
      </p:pic>
      <p:pic>
        <p:nvPicPr>
          <p:cNvPr id="21" name="Picture 2" descr="http://agnis/AMSLogos/USDA_Logo_SV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6286500"/>
            <a:ext cx="607391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37B3-E5E7-4D19-9C1A-D2B117FC4761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93B8-BAED-474A-BFDD-F24D88858E33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486400"/>
            <a:ext cx="499543" cy="685800"/>
          </a:xfrm>
          <a:prstGeom prst="rect">
            <a:avLst/>
          </a:prstGeom>
        </p:spPr>
      </p:pic>
      <p:pic>
        <p:nvPicPr>
          <p:cNvPr id="23" name="Picture 2" descr="http://agnis/AMSLogos/USDA_Logo_SV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6286500"/>
            <a:ext cx="607391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37B3-E5E7-4D19-9C1A-D2B117FC4761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93B8-BAED-474A-BFDD-F24D88858E3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http://agnis/AMSLogos/USDA_Logo_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29" y="6226336"/>
            <a:ext cx="799548" cy="5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 userDrawn="1"/>
        </p:nvGrpSpPr>
        <p:grpSpPr>
          <a:xfrm>
            <a:off x="8691529" y="6146554"/>
            <a:ext cx="376271" cy="711446"/>
            <a:chOff x="8369177" y="6110961"/>
            <a:chExt cx="376271" cy="711446"/>
          </a:xfrm>
        </p:grpSpPr>
        <p:sp>
          <p:nvSpPr>
            <p:cNvPr id="8" name="Oval 7"/>
            <p:cNvSpPr/>
            <p:nvPr userDrawn="1"/>
          </p:nvSpPr>
          <p:spPr>
            <a:xfrm>
              <a:off x="8369177" y="6134513"/>
              <a:ext cx="376271" cy="652781"/>
            </a:xfrm>
            <a:prstGeom prst="ellipse">
              <a:avLst/>
            </a:prstGeom>
            <a:noFill/>
            <a:ln w="12700">
              <a:solidFill>
                <a:srgbClr val="5B71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8458200" y="6110961"/>
              <a:ext cx="207472" cy="711446"/>
              <a:chOff x="3830002" y="671513"/>
              <a:chExt cx="1483995" cy="5514975"/>
            </a:xfrm>
          </p:grpSpPr>
          <p:sp>
            <p:nvSpPr>
              <p:cNvPr id="10" name="Isosceles Triangle 9"/>
              <p:cNvSpPr/>
              <p:nvPr userDrawn="1"/>
            </p:nvSpPr>
            <p:spPr>
              <a:xfrm rot="10800000">
                <a:off x="4420552" y="671513"/>
                <a:ext cx="276225" cy="504825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Isosceles Triangle 10"/>
              <p:cNvSpPr/>
              <p:nvPr userDrawn="1"/>
            </p:nvSpPr>
            <p:spPr>
              <a:xfrm rot="10440000">
                <a:off x="4211002" y="900113"/>
                <a:ext cx="274320" cy="504698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Isosceles Triangle 11"/>
              <p:cNvSpPr/>
              <p:nvPr userDrawn="1"/>
            </p:nvSpPr>
            <p:spPr>
              <a:xfrm rot="11154777">
                <a:off x="4630102" y="890588"/>
                <a:ext cx="276225" cy="504825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Isosceles Triangle 12"/>
              <p:cNvSpPr/>
              <p:nvPr userDrawn="1"/>
            </p:nvSpPr>
            <p:spPr>
              <a:xfrm rot="11533592">
                <a:off x="4906327" y="1204913"/>
                <a:ext cx="274320" cy="449834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 rot="9720000">
                <a:off x="3830002" y="1843088"/>
                <a:ext cx="274320" cy="434340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Isosceles Triangle 14"/>
              <p:cNvSpPr/>
              <p:nvPr userDrawn="1"/>
            </p:nvSpPr>
            <p:spPr>
              <a:xfrm rot="10066408" flipH="1">
                <a:off x="3953827" y="1223963"/>
                <a:ext cx="274320" cy="449834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Isosceles Triangle 15"/>
              <p:cNvSpPr/>
              <p:nvPr userDrawn="1"/>
            </p:nvSpPr>
            <p:spPr>
              <a:xfrm rot="11880000">
                <a:off x="5039677" y="1833563"/>
                <a:ext cx="274320" cy="434340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Chord 16"/>
              <p:cNvSpPr/>
              <p:nvPr userDrawn="1"/>
            </p:nvSpPr>
            <p:spPr>
              <a:xfrm rot="6720000">
                <a:off x="3858577" y="4700588"/>
                <a:ext cx="1435100" cy="1435100"/>
              </a:xfrm>
              <a:prstGeom prst="chord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8000">
                    <a:srgbClr val="FFCC00">
                      <a:shade val="67500"/>
                      <a:satMod val="115000"/>
                      <a:lumMod val="82000"/>
                      <a:lumOff val="18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9600000" scaled="0"/>
                <a:tileRect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37B3-E5E7-4D19-9C1A-D2B117FC4761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93B8-BAED-474A-BFDD-F24D88858E3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http://agnis/AMSLogos/USDA_Logo_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226336"/>
            <a:ext cx="799548" cy="5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 userDrawn="1"/>
        </p:nvGrpSpPr>
        <p:grpSpPr>
          <a:xfrm>
            <a:off x="8610600" y="6146554"/>
            <a:ext cx="376271" cy="711446"/>
            <a:chOff x="8369177" y="6110961"/>
            <a:chExt cx="376271" cy="711446"/>
          </a:xfrm>
        </p:grpSpPr>
        <p:sp>
          <p:nvSpPr>
            <p:cNvPr id="7" name="Oval 6"/>
            <p:cNvSpPr/>
            <p:nvPr userDrawn="1"/>
          </p:nvSpPr>
          <p:spPr>
            <a:xfrm>
              <a:off x="8369177" y="6134513"/>
              <a:ext cx="376271" cy="652781"/>
            </a:xfrm>
            <a:prstGeom prst="ellipse">
              <a:avLst/>
            </a:prstGeom>
            <a:noFill/>
            <a:ln w="12700">
              <a:solidFill>
                <a:srgbClr val="5B71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 userDrawn="1"/>
          </p:nvGrpSpPr>
          <p:grpSpPr>
            <a:xfrm>
              <a:off x="8458200" y="6110961"/>
              <a:ext cx="207472" cy="711446"/>
              <a:chOff x="3830002" y="671513"/>
              <a:chExt cx="1483995" cy="5514975"/>
            </a:xfrm>
          </p:grpSpPr>
          <p:sp>
            <p:nvSpPr>
              <p:cNvPr id="9" name="Isosceles Triangle 8"/>
              <p:cNvSpPr/>
              <p:nvPr userDrawn="1"/>
            </p:nvSpPr>
            <p:spPr>
              <a:xfrm rot="10800000">
                <a:off x="4420552" y="671513"/>
                <a:ext cx="276225" cy="504825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" name="Isosceles Triangle 9"/>
              <p:cNvSpPr/>
              <p:nvPr userDrawn="1"/>
            </p:nvSpPr>
            <p:spPr>
              <a:xfrm rot="10440000">
                <a:off x="4211002" y="900113"/>
                <a:ext cx="274320" cy="504698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Isosceles Triangle 10"/>
              <p:cNvSpPr/>
              <p:nvPr userDrawn="1"/>
            </p:nvSpPr>
            <p:spPr>
              <a:xfrm rot="11154777">
                <a:off x="4630102" y="890588"/>
                <a:ext cx="276225" cy="504825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Isosceles Triangle 11"/>
              <p:cNvSpPr/>
              <p:nvPr userDrawn="1"/>
            </p:nvSpPr>
            <p:spPr>
              <a:xfrm rot="11533592">
                <a:off x="4906327" y="1204913"/>
                <a:ext cx="274320" cy="449834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Isosceles Triangle 12"/>
              <p:cNvSpPr/>
              <p:nvPr userDrawn="1"/>
            </p:nvSpPr>
            <p:spPr>
              <a:xfrm rot="9720000">
                <a:off x="3830002" y="1843088"/>
                <a:ext cx="274320" cy="434340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 rot="10066408" flipH="1">
                <a:off x="3953827" y="1223963"/>
                <a:ext cx="274320" cy="449834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Isosceles Triangle 14"/>
              <p:cNvSpPr/>
              <p:nvPr userDrawn="1"/>
            </p:nvSpPr>
            <p:spPr>
              <a:xfrm rot="11880000">
                <a:off x="5039677" y="1833563"/>
                <a:ext cx="274320" cy="434340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Chord 15"/>
              <p:cNvSpPr/>
              <p:nvPr userDrawn="1"/>
            </p:nvSpPr>
            <p:spPr>
              <a:xfrm rot="6720000">
                <a:off x="3858577" y="4700588"/>
                <a:ext cx="1435100" cy="1435100"/>
              </a:xfrm>
              <a:prstGeom prst="chord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8000">
                    <a:srgbClr val="FFCC00">
                      <a:shade val="67500"/>
                      <a:satMod val="115000"/>
                      <a:lumMod val="82000"/>
                      <a:lumOff val="18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9600000" scaled="0"/>
                <a:tileRect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37B3-E5E7-4D19-9C1A-D2B117FC4761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93B8-BAED-474A-BFDD-F24D88858E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2" descr="http://agnis/AMSLogos/USDA_Logo_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29" y="6226336"/>
            <a:ext cx="799548" cy="5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8615329" y="6146554"/>
            <a:ext cx="376271" cy="711446"/>
            <a:chOff x="8369177" y="6110961"/>
            <a:chExt cx="376271" cy="711446"/>
          </a:xfrm>
        </p:grpSpPr>
        <p:sp>
          <p:nvSpPr>
            <p:cNvPr id="11" name="Oval 10"/>
            <p:cNvSpPr/>
            <p:nvPr userDrawn="1"/>
          </p:nvSpPr>
          <p:spPr>
            <a:xfrm>
              <a:off x="8369177" y="6134513"/>
              <a:ext cx="376271" cy="652781"/>
            </a:xfrm>
            <a:prstGeom prst="ellipse">
              <a:avLst/>
            </a:prstGeom>
            <a:noFill/>
            <a:ln w="12700">
              <a:solidFill>
                <a:srgbClr val="5B71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8458200" y="6110961"/>
              <a:ext cx="207472" cy="711446"/>
              <a:chOff x="3830002" y="671513"/>
              <a:chExt cx="1483995" cy="5514975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 rot="10800000">
                <a:off x="4420552" y="671513"/>
                <a:ext cx="276225" cy="504825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 rot="10440000">
                <a:off x="4211002" y="900113"/>
                <a:ext cx="274320" cy="504698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Isosceles Triangle 14"/>
              <p:cNvSpPr/>
              <p:nvPr userDrawn="1"/>
            </p:nvSpPr>
            <p:spPr>
              <a:xfrm rot="11154777">
                <a:off x="4630102" y="890588"/>
                <a:ext cx="276225" cy="504825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Isosceles Triangle 15"/>
              <p:cNvSpPr/>
              <p:nvPr userDrawn="1"/>
            </p:nvSpPr>
            <p:spPr>
              <a:xfrm rot="11533592">
                <a:off x="4906327" y="1204913"/>
                <a:ext cx="274320" cy="449834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 rot="9720000">
                <a:off x="3830002" y="1843088"/>
                <a:ext cx="274320" cy="434340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Isosceles Triangle 17"/>
              <p:cNvSpPr/>
              <p:nvPr userDrawn="1"/>
            </p:nvSpPr>
            <p:spPr>
              <a:xfrm rot="10066408" flipH="1">
                <a:off x="3953827" y="1223963"/>
                <a:ext cx="274320" cy="449834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Isosceles Triangle 18"/>
              <p:cNvSpPr/>
              <p:nvPr userDrawn="1"/>
            </p:nvSpPr>
            <p:spPr>
              <a:xfrm rot="11880000">
                <a:off x="5039677" y="1833563"/>
                <a:ext cx="274320" cy="434340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Chord 19"/>
              <p:cNvSpPr/>
              <p:nvPr userDrawn="1"/>
            </p:nvSpPr>
            <p:spPr>
              <a:xfrm rot="6720000">
                <a:off x="3858577" y="4700588"/>
                <a:ext cx="1435100" cy="1435100"/>
              </a:xfrm>
              <a:prstGeom prst="chord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8000">
                    <a:srgbClr val="FFCC00">
                      <a:shade val="67500"/>
                      <a:satMod val="115000"/>
                      <a:lumMod val="82000"/>
                      <a:lumOff val="18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9600000" scaled="0"/>
                <a:tileRect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37B3-E5E7-4D19-9C1A-D2B117FC4761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593B8-BAED-474A-BFDD-F24D88858E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http://agnis/AMSLogos/USDA_Logo_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26336"/>
            <a:ext cx="799548" cy="5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 userDrawn="1"/>
        </p:nvGrpSpPr>
        <p:grpSpPr>
          <a:xfrm>
            <a:off x="8382000" y="6194468"/>
            <a:ext cx="355794" cy="605116"/>
            <a:chOff x="2308860" y="915035"/>
            <a:chExt cx="2943225" cy="5516880"/>
          </a:xfrm>
        </p:grpSpPr>
        <p:sp>
          <p:nvSpPr>
            <p:cNvPr id="13" name="Isosceles Triangle 12"/>
            <p:cNvSpPr/>
            <p:nvPr/>
          </p:nvSpPr>
          <p:spPr>
            <a:xfrm rot="9720000">
              <a:off x="3041650" y="2088515"/>
              <a:ext cx="274320" cy="4343400"/>
            </a:xfrm>
            <a:prstGeom prst="triangle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308860" y="915035"/>
              <a:ext cx="2943225" cy="5274310"/>
              <a:chOff x="2308860" y="915035"/>
              <a:chExt cx="2943225" cy="527431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2308860" y="1116965"/>
                <a:ext cx="2943225" cy="5048250"/>
              </a:xfrm>
              <a:prstGeom prst="ellipse">
                <a:avLst/>
              </a:prstGeom>
              <a:noFill/>
              <a:ln w="76200">
                <a:solidFill>
                  <a:srgbClr val="5B71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rot="10800000">
                <a:off x="3632200" y="915035"/>
                <a:ext cx="276225" cy="504825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 rot="10440000">
                <a:off x="3415030" y="1142365"/>
                <a:ext cx="274320" cy="504698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 rot="11154777">
                <a:off x="3842385" y="1129030"/>
                <a:ext cx="276225" cy="504825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 rot="11533592">
                <a:off x="4112260" y="1452245"/>
                <a:ext cx="274320" cy="449834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0066408" flipH="1">
                <a:off x="3166110" y="1471295"/>
                <a:ext cx="274320" cy="4498340"/>
              </a:xfrm>
              <a:prstGeom prst="triangle">
                <a:avLst/>
              </a:prstGeom>
              <a:gradFill flip="none" rotWithShape="1">
                <a:gsLst>
                  <a:gs pos="0">
                    <a:srgbClr val="FFCC00">
                      <a:shade val="30000"/>
                      <a:satMod val="115000"/>
                    </a:srgbClr>
                  </a:gs>
                  <a:gs pos="50000">
                    <a:srgbClr val="FFCC00">
                      <a:shade val="67500"/>
                      <a:satMod val="115000"/>
                    </a:srgbClr>
                  </a:gs>
                  <a:gs pos="100000">
                    <a:srgbClr val="FFCC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Isosceles Triangle 14"/>
            <p:cNvSpPr/>
            <p:nvPr/>
          </p:nvSpPr>
          <p:spPr>
            <a:xfrm rot="11880000">
              <a:off x="4250690" y="2078355"/>
              <a:ext cx="274320" cy="4343400"/>
            </a:xfrm>
            <a:prstGeom prst="triangle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Chord 15"/>
            <p:cNvSpPr/>
            <p:nvPr/>
          </p:nvSpPr>
          <p:spPr>
            <a:xfrm rot="6720000">
              <a:off x="3068320" y="4943475"/>
              <a:ext cx="1435100" cy="1435100"/>
            </a:xfrm>
            <a:prstGeom prst="chord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8000">
                  <a:srgbClr val="FFCC00">
                    <a:shade val="67500"/>
                    <a:satMod val="115000"/>
                    <a:lumMod val="82000"/>
                    <a:lumOff val="18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9600000" scaled="0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C8593B8-BAED-474A-BFDD-F24D88858E3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E0237B3-E5E7-4D19-9C1A-D2B117FC4761}" type="datetimeFigureOut">
              <a:rPr lang="en-US" smtClean="0"/>
              <a:t>10/13/2015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8" y="5029200"/>
            <a:ext cx="1216152" cy="1216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8077200" cy="19272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Agricultural 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Analytics</a:t>
            </a:r>
            <a:endParaRPr lang="en-US" dirty="0">
              <a:solidFill>
                <a:schemeClr val="bg2">
                  <a:lumMod val="5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953001"/>
            <a:ext cx="6400800" cy="127388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US Department of Agriculture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Agricultural Marketing Service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Livestock, Poultry, and Seed Program</a:t>
            </a:r>
            <a:endParaRPr lang="en-US" sz="2400" dirty="0">
              <a:solidFill>
                <a:schemeClr val="accent1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96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219200"/>
            <a:ext cx="8077200" cy="201691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Directed Evaluations –</a:t>
            </a:r>
          </a:p>
          <a:p>
            <a:pPr marL="457200"/>
            <a:r>
              <a:rPr lang="en-US" sz="1900" dirty="0" smtClean="0"/>
              <a:t>On occasion, AAD economists are called upon to conduct evaluations of certain topical market situations or issues</a:t>
            </a:r>
          </a:p>
          <a:p>
            <a:pPr marL="457200"/>
            <a:r>
              <a:rPr lang="en-US" sz="1900" dirty="0" smtClean="0"/>
              <a:t>Past examples include an analysis of the U.S. market for spiny dogfish on behalf of USDA in response to a Congressional inquiry and an overview of the impact of the Government shutdown on livestock and poultry markets  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219200" cy="1219200"/>
          </a:xfrm>
          <a:prstGeom prst="rect">
            <a:avLst/>
          </a:prstGeom>
        </p:spPr>
      </p:pic>
      <p:sp>
        <p:nvSpPr>
          <p:cNvPr id="13" name="Title 15"/>
          <p:cNvSpPr txBox="1">
            <a:spLocks/>
          </p:cNvSpPr>
          <p:nvPr/>
        </p:nvSpPr>
        <p:spPr>
          <a:xfrm>
            <a:off x="368300" y="274638"/>
            <a:ext cx="5943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none" spc="-100" baseline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Economics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836319"/>
            <a:ext cx="2876557" cy="190976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3200400"/>
            <a:ext cx="8077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Regulatory Impact Analyses –</a:t>
            </a:r>
          </a:p>
          <a:p>
            <a:pPr marL="457200"/>
            <a:r>
              <a:rPr lang="en-US" sz="1900" dirty="0" smtClean="0"/>
              <a:t>AAD economists evaluate the economic impact of proposed rulemaking on affected industry sectors</a:t>
            </a:r>
          </a:p>
          <a:p>
            <a:pPr marL="457200"/>
            <a:r>
              <a:rPr lang="en-US" sz="1900" dirty="0" smtClean="0"/>
              <a:t>This activity provides internal rulemakers with expert and efficient in-house economic expertise in a cost-effective manner</a:t>
            </a:r>
          </a:p>
        </p:txBody>
      </p:sp>
    </p:spTree>
    <p:extLst>
      <p:ext uri="{BB962C8B-B14F-4D97-AF65-F5344CB8AC3E}">
        <p14:creationId xmlns:p14="http://schemas.microsoft.com/office/powerpoint/2010/main" val="14680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066800"/>
            <a:ext cx="8077200" cy="1371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Subject Matter Expertise –</a:t>
            </a:r>
          </a:p>
          <a:p>
            <a:pPr marL="457200"/>
            <a:r>
              <a:rPr lang="en-US" sz="1900" dirty="0" smtClean="0"/>
              <a:t>AAD economists participate in the monthly commodity forecasting activities of the Office of the </a:t>
            </a:r>
            <a:r>
              <a:rPr lang="en-US" sz="1900" dirty="0"/>
              <a:t>Chief </a:t>
            </a:r>
            <a:r>
              <a:rPr lang="en-US" sz="1900" dirty="0" smtClean="0"/>
              <a:t>Economist’s </a:t>
            </a:r>
            <a:r>
              <a:rPr lang="en-US" sz="1900" dirty="0"/>
              <a:t>Interagency Commodity Estimates </a:t>
            </a:r>
            <a:r>
              <a:rPr lang="en-US" sz="1900" dirty="0" smtClean="0"/>
              <a:t>Committee as experts in the area of animal proteins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219200" cy="1219200"/>
          </a:xfrm>
          <a:prstGeom prst="rect">
            <a:avLst/>
          </a:prstGeom>
        </p:spPr>
      </p:pic>
      <p:sp>
        <p:nvSpPr>
          <p:cNvPr id="13" name="Title 15"/>
          <p:cNvSpPr txBox="1">
            <a:spLocks/>
          </p:cNvSpPr>
          <p:nvPr/>
        </p:nvSpPr>
        <p:spPr>
          <a:xfrm>
            <a:off x="368300" y="274638"/>
            <a:ext cx="5943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none" spc="-100" baseline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Economics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836319"/>
            <a:ext cx="2876557" cy="190976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38100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Ag Outlook Forum –</a:t>
            </a:r>
          </a:p>
          <a:p>
            <a:pPr marL="457200"/>
            <a:r>
              <a:rPr lang="en-US" sz="1900" dirty="0" smtClean="0"/>
              <a:t>AAD economists participate in the development of this annual USDA program in conjunction with the Office of the Chief Economist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68300" y="2476500"/>
            <a:ext cx="8077200" cy="1333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Peer Reviews –</a:t>
            </a:r>
          </a:p>
          <a:p>
            <a:pPr marL="457200"/>
            <a:r>
              <a:rPr lang="en-US" sz="1900" dirty="0" smtClean="0"/>
              <a:t>AAD economists provide expert peer review services to USDA agencies including the Economic Research Service’s monthly Livestock, Dairy, and Poultry Outlook reports</a:t>
            </a:r>
          </a:p>
        </p:txBody>
      </p:sp>
    </p:spTree>
    <p:extLst>
      <p:ext uri="{BB962C8B-B14F-4D97-AF65-F5344CB8AC3E}">
        <p14:creationId xmlns:p14="http://schemas.microsoft.com/office/powerpoint/2010/main" val="29630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391454"/>
            <a:ext cx="2020824" cy="1561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176" y="2590800"/>
            <a:ext cx="1563624" cy="2023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0576" y="2396086"/>
            <a:ext cx="1563624" cy="2023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638800"/>
            <a:ext cx="7848600" cy="965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162"/>
            <a:ext cx="7620000" cy="884238"/>
          </a:xfrm>
        </p:spPr>
        <p:txBody>
          <a:bodyPr/>
          <a:lstStyle/>
          <a:p>
            <a:r>
              <a:rPr lang="en-US" dirty="0" smtClean="0"/>
              <a:t>The Economic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3848100" cy="2819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monthly </a:t>
            </a:r>
            <a:r>
              <a:rPr lang="en-US" sz="2400" dirty="0"/>
              <a:t>overview </a:t>
            </a:r>
            <a:r>
              <a:rPr lang="en-US" sz="2400" dirty="0" smtClean="0"/>
              <a:t>of </a:t>
            </a:r>
            <a:r>
              <a:rPr lang="en-US" sz="2400" dirty="0"/>
              <a:t>key production, price, and trade </a:t>
            </a:r>
            <a:r>
              <a:rPr lang="en-US" sz="2400" dirty="0" smtClean="0"/>
              <a:t>factors.  </a:t>
            </a:r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400" dirty="0" smtClean="0"/>
              <a:t>Informs </a:t>
            </a:r>
            <a:r>
              <a:rPr lang="en-US" sz="2400" dirty="0"/>
              <a:t>both internal and external decision-makers.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926" y="2209800"/>
            <a:ext cx="1562100" cy="2020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638800"/>
            <a:ext cx="7848600" cy="965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65376"/>
            <a:ext cx="3848100" cy="24384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400" dirty="0" smtClean="0"/>
              <a:t>Featuring monthly Infographics highlighting the relevance of agricultural commodities to everyday life in an informative and entertaining </a:t>
            </a:r>
            <a:r>
              <a:rPr lang="en-US" dirty="0" smtClean="0"/>
              <a:t>manner.  </a:t>
            </a:r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65376"/>
            <a:ext cx="2863686" cy="2212848"/>
          </a:xfrm>
          <a:prstGeom prst="rect">
            <a:avLst/>
          </a:prstGeom>
          <a:effectLst>
            <a:outerShdw blurRad="292100" dist="139700" dir="2700000" algn="ctr" rotWithShape="0">
              <a:prstClr val="black">
                <a:alpha val="65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59" y="2971800"/>
            <a:ext cx="2859741" cy="2209800"/>
          </a:xfrm>
          <a:prstGeom prst="rect">
            <a:avLst/>
          </a:prstGeom>
          <a:effectLst>
            <a:outerShdw blurRad="292100" dist="139700" dir="2700000" algn="ctr" rotWithShape="0">
              <a:prstClr val="black">
                <a:alpha val="65000"/>
              </a:prst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84162"/>
            <a:ext cx="7620000" cy="884238"/>
          </a:xfrm>
        </p:spPr>
        <p:txBody>
          <a:bodyPr/>
          <a:lstStyle/>
          <a:p>
            <a:r>
              <a:rPr lang="en-US" dirty="0" smtClean="0"/>
              <a:t>The Economic Landscape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68300" y="274638"/>
            <a:ext cx="5943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Mathematical Statistics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234950" y="1143000"/>
            <a:ext cx="8223250" cy="4038600"/>
          </a:xfrm>
        </p:spPr>
        <p:txBody>
          <a:bodyPr numCol="1"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AAD statistical </a:t>
            </a:r>
            <a:r>
              <a:rPr lang="en-US" dirty="0"/>
              <a:t>expertise </a:t>
            </a:r>
            <a:r>
              <a:rPr lang="en-US" dirty="0" smtClean="0"/>
              <a:t>supports Agency services </a:t>
            </a:r>
            <a:br>
              <a:rPr lang="en-US" dirty="0" smtClean="0"/>
            </a:br>
            <a:r>
              <a:rPr lang="en-US" dirty="0" smtClean="0"/>
              <a:t>and external stakeholder activities in…</a:t>
            </a:r>
            <a:br>
              <a:rPr lang="en-US" dirty="0" smtClean="0"/>
            </a:br>
            <a:endParaRPr lang="en-US" sz="1000" dirty="0" smtClean="0"/>
          </a:p>
          <a:p>
            <a:pPr marL="457200"/>
            <a:r>
              <a:rPr lang="en-US" sz="2100" dirty="0" smtClean="0"/>
              <a:t>the design and use of data collection and sampling procedures</a:t>
            </a:r>
            <a:endParaRPr lang="en-US" sz="2100" dirty="0"/>
          </a:p>
          <a:p>
            <a:pPr marL="457200"/>
            <a:r>
              <a:rPr lang="en-US" sz="2100" dirty="0" smtClean="0"/>
              <a:t>the summarization and analysis of data</a:t>
            </a:r>
          </a:p>
          <a:p>
            <a:pPr marL="457200"/>
            <a:r>
              <a:rPr lang="en-US" sz="2100" dirty="0" smtClean="0"/>
              <a:t>assessing and optimizing internal processes</a:t>
            </a:r>
            <a:endParaRPr lang="en-US" sz="2100" dirty="0"/>
          </a:p>
          <a:p>
            <a:pPr marL="457200"/>
            <a:r>
              <a:rPr lang="en-US" sz="2100" dirty="0" smtClean="0"/>
              <a:t>estimating </a:t>
            </a:r>
            <a:r>
              <a:rPr lang="en-US" sz="2100" dirty="0"/>
              <a:t>the properties of a population based on sample data from the </a:t>
            </a:r>
            <a:r>
              <a:rPr lang="en-US" sz="2100" dirty="0" smtClean="0"/>
              <a:t>population</a:t>
            </a:r>
          </a:p>
          <a:p>
            <a:pPr marL="457200"/>
            <a:r>
              <a:rPr lang="en-US" sz="2100" dirty="0"/>
              <a:t>p</a:t>
            </a:r>
            <a:r>
              <a:rPr lang="en-US" sz="2100" dirty="0" smtClean="0"/>
              <a:t>redictive analytics to forecast likely future trends based </a:t>
            </a:r>
            <a:r>
              <a:rPr lang="en-US" sz="2100" dirty="0"/>
              <a:t>on the analysis of historical </a:t>
            </a:r>
            <a:r>
              <a:rPr lang="en-US" sz="2100" dirty="0" smtClean="0"/>
              <a:t>data</a:t>
            </a:r>
            <a:endParaRPr lang="en-US" sz="2100" dirty="0"/>
          </a:p>
          <a:p>
            <a:pPr marL="457200"/>
            <a:r>
              <a:rPr lang="en-US" sz="2100" dirty="0" smtClean="0"/>
              <a:t>applying statistical software (e.g., SAS, </a:t>
            </a:r>
            <a:r>
              <a:rPr lang="en-US" sz="2100" dirty="0" err="1" smtClean="0"/>
              <a:t>Spotfire</a:t>
            </a:r>
            <a:r>
              <a:rPr lang="en-US" sz="2100" dirty="0" smtClean="0"/>
              <a:t>, R, and Microsoft Excel)</a:t>
            </a:r>
            <a:endParaRPr lang="en-US" sz="2100" dirty="0"/>
          </a:p>
          <a:p>
            <a:pPr marL="457200"/>
            <a:endParaRPr lang="en-US" sz="2100" dirty="0" smtClean="0"/>
          </a:p>
        </p:txBody>
      </p:sp>
      <p:sp>
        <p:nvSpPr>
          <p:cNvPr id="22" name="AutoShape 12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4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215900" y="1587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16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368300" y="16827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219200" cy="1219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116408"/>
            <a:ext cx="2876557" cy="134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143000"/>
            <a:ext cx="8077200" cy="18288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Designing Sampling Schemes –</a:t>
            </a:r>
          </a:p>
          <a:p>
            <a:pPr marL="457200"/>
            <a:r>
              <a:rPr lang="en-US" sz="1900" dirty="0" smtClean="0"/>
              <a:t>AAD statistical expertise ensures that sampling methodology is appropriate and sufficient to the task</a:t>
            </a:r>
          </a:p>
          <a:p>
            <a:pPr marL="457200"/>
            <a:r>
              <a:rPr lang="en-US" sz="1900" dirty="0" smtClean="0"/>
              <a:t>protects the integrity of and the confidence in services by ensuring they are based on sound </a:t>
            </a:r>
            <a:r>
              <a:rPr lang="en-US" sz="1900" dirty="0"/>
              <a:t>scientific </a:t>
            </a:r>
            <a:r>
              <a:rPr lang="en-US" sz="1900" dirty="0" smtClean="0"/>
              <a:t>principles and methodology</a:t>
            </a:r>
          </a:p>
        </p:txBody>
      </p:sp>
      <p:sp>
        <p:nvSpPr>
          <p:cNvPr id="8" name="Title 15"/>
          <p:cNvSpPr>
            <a:spLocks noGrp="1"/>
          </p:cNvSpPr>
          <p:nvPr>
            <p:ph type="title"/>
          </p:nvPr>
        </p:nvSpPr>
        <p:spPr>
          <a:xfrm>
            <a:off x="368300" y="274638"/>
            <a:ext cx="5943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Mathematical Statistics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116408"/>
            <a:ext cx="2876557" cy="1349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219200" cy="121920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81000" y="3124200"/>
            <a:ext cx="80772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Estimating Sample Properties –</a:t>
            </a:r>
          </a:p>
          <a:p>
            <a:pPr marL="457200"/>
            <a:r>
              <a:rPr lang="en-US" sz="1900" dirty="0" smtClean="0"/>
              <a:t>ensure that sampling is sufficient to detect or identify characteristics </a:t>
            </a:r>
            <a:br>
              <a:rPr lang="en-US" sz="1900" dirty="0" smtClean="0"/>
            </a:br>
            <a:r>
              <a:rPr lang="en-US" sz="1900" dirty="0" smtClean="0"/>
              <a:t>of the larger population </a:t>
            </a:r>
            <a:r>
              <a:rPr lang="en-US" sz="1900" dirty="0"/>
              <a:t>to the desired confidence </a:t>
            </a:r>
            <a:r>
              <a:rPr lang="en-US" sz="1900" dirty="0" smtClean="0"/>
              <a:t>level</a:t>
            </a:r>
          </a:p>
          <a:p>
            <a:pPr marL="457200"/>
            <a:r>
              <a:rPr lang="en-US" sz="1900" dirty="0" smtClean="0"/>
              <a:t>useful in determining if a population acceptably meets a desired standard</a:t>
            </a:r>
          </a:p>
        </p:txBody>
      </p:sp>
    </p:spTree>
    <p:extLst>
      <p:ext uri="{BB962C8B-B14F-4D97-AF65-F5344CB8AC3E}">
        <p14:creationId xmlns:p14="http://schemas.microsoft.com/office/powerpoint/2010/main" val="36162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295400"/>
            <a:ext cx="8077200" cy="15240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Process Assessment–</a:t>
            </a:r>
          </a:p>
          <a:p>
            <a:pPr marL="457200"/>
            <a:r>
              <a:rPr lang="en-US" sz="1900" dirty="0"/>
              <a:t>identify strengths, </a:t>
            </a:r>
            <a:r>
              <a:rPr lang="en-US" sz="1900" dirty="0" smtClean="0"/>
              <a:t>weaknesses, </a:t>
            </a:r>
            <a:r>
              <a:rPr lang="en-US" sz="1900" dirty="0"/>
              <a:t>and the risks associated </a:t>
            </a:r>
            <a:r>
              <a:rPr lang="en-US" sz="1900" dirty="0" smtClean="0"/>
              <a:t>with current practices to </a:t>
            </a:r>
            <a:r>
              <a:rPr lang="en-US" sz="1900" dirty="0"/>
              <a:t>determine to what extent </a:t>
            </a:r>
            <a:r>
              <a:rPr lang="en-US" sz="1900" dirty="0" smtClean="0"/>
              <a:t>they are </a:t>
            </a:r>
            <a:r>
              <a:rPr lang="en-US" sz="1900" dirty="0"/>
              <a:t>effective in achieving </a:t>
            </a:r>
            <a:r>
              <a:rPr lang="en-US" sz="1900" dirty="0" smtClean="0"/>
              <a:t>goals.</a:t>
            </a:r>
          </a:p>
          <a:p>
            <a:pPr marL="457200"/>
            <a:r>
              <a:rPr lang="en-US" sz="1900" dirty="0" smtClean="0"/>
              <a:t>provide a benchmark against which to measure progress</a:t>
            </a:r>
          </a:p>
        </p:txBody>
      </p:sp>
      <p:sp>
        <p:nvSpPr>
          <p:cNvPr id="8" name="Title 15"/>
          <p:cNvSpPr>
            <a:spLocks noGrp="1"/>
          </p:cNvSpPr>
          <p:nvPr>
            <p:ph type="title"/>
          </p:nvPr>
        </p:nvSpPr>
        <p:spPr>
          <a:xfrm>
            <a:off x="368300" y="274638"/>
            <a:ext cx="5943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Mathematical Statistics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116408"/>
            <a:ext cx="2876557" cy="1349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219200" cy="12192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2819400"/>
            <a:ext cx="80772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Data Analysis–</a:t>
            </a:r>
          </a:p>
          <a:p>
            <a:pPr marL="457200"/>
            <a:r>
              <a:rPr lang="en-US" sz="1900" dirty="0" smtClean="0"/>
              <a:t>different </a:t>
            </a:r>
            <a:r>
              <a:rPr lang="en-US" sz="1900" dirty="0"/>
              <a:t>types of data are analyzed in different ways, and a statistician can </a:t>
            </a:r>
            <a:r>
              <a:rPr lang="en-US" sz="1900" dirty="0" smtClean="0"/>
              <a:t>determine </a:t>
            </a:r>
            <a:r>
              <a:rPr lang="en-US" sz="1900" dirty="0"/>
              <a:t>appropriate methods of analysis for each </a:t>
            </a:r>
            <a:r>
              <a:rPr lang="en-US" sz="1900" dirty="0" smtClean="0"/>
              <a:t>type</a:t>
            </a:r>
          </a:p>
          <a:p>
            <a:pPr marL="457200"/>
            <a:r>
              <a:rPr lang="en-US" sz="1900" dirty="0"/>
              <a:t>i</a:t>
            </a:r>
            <a:r>
              <a:rPr lang="en-US" sz="1900" dirty="0" smtClean="0"/>
              <a:t>dentify trends and relationships in data useful for planning and decision-making (e.g., survey feedback, testing results, etc.)</a:t>
            </a:r>
          </a:p>
          <a:p>
            <a:pPr marL="457200"/>
            <a:r>
              <a:rPr lang="en-US" sz="1900" dirty="0" smtClean="0"/>
              <a:t>predictive analytics to determine patterns and predict future outcomes and trends</a:t>
            </a:r>
          </a:p>
          <a:p>
            <a:pPr marL="457200"/>
            <a:endParaRPr lang="en-US" sz="1900" dirty="0" smtClean="0"/>
          </a:p>
          <a:p>
            <a:pPr marL="457200"/>
            <a:endParaRPr lang="en-US" sz="1900" dirty="0" smtClean="0"/>
          </a:p>
          <a:p>
            <a:pPr marL="457200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033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295400"/>
            <a:ext cx="8077200" cy="3657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Statistical Software and Analytic Tools –</a:t>
            </a:r>
          </a:p>
          <a:p>
            <a:pPr marL="457200"/>
            <a:r>
              <a:rPr lang="en-US" sz="2000" dirty="0" smtClean="0"/>
              <a:t>AAD </a:t>
            </a:r>
            <a:r>
              <a:rPr lang="en-US" sz="2000" dirty="0"/>
              <a:t>statisticians can help with a variety of statistical </a:t>
            </a:r>
            <a:r>
              <a:rPr lang="en-US" sz="2000" dirty="0" smtClean="0"/>
              <a:t>software </a:t>
            </a:r>
            <a:r>
              <a:rPr lang="en-US" sz="2000" dirty="0"/>
              <a:t>applications and analytic </a:t>
            </a:r>
            <a:r>
              <a:rPr lang="en-US" sz="2000" dirty="0" smtClean="0"/>
              <a:t>tools including…</a:t>
            </a:r>
          </a:p>
          <a:p>
            <a:pPr marL="228600" indent="0">
              <a:buNone/>
            </a:pPr>
            <a:endParaRPr lang="en-US" sz="1800" dirty="0" smtClean="0"/>
          </a:p>
          <a:p>
            <a:pPr marL="868680" lvl="1" indent="-342900">
              <a:lnSpc>
                <a:spcPct val="110000"/>
              </a:lnSpc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800" dirty="0" smtClean="0"/>
              <a:t>SAS - high </a:t>
            </a:r>
            <a:r>
              <a:rPr lang="en-US" sz="1800" dirty="0"/>
              <a:t>performance business analytics and data </a:t>
            </a:r>
            <a:r>
              <a:rPr lang="en-US" sz="1800" dirty="0" smtClean="0"/>
              <a:t>management,</a:t>
            </a:r>
          </a:p>
          <a:p>
            <a:pPr marL="868680" lvl="1" indent="-342900">
              <a:lnSpc>
                <a:spcPct val="110000"/>
              </a:lnSpc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800" dirty="0" smtClean="0"/>
              <a:t>R - a </a:t>
            </a:r>
            <a:r>
              <a:rPr lang="en-US" sz="1800" dirty="0"/>
              <a:t>language and environment for statistical computing and </a:t>
            </a:r>
            <a:r>
              <a:rPr lang="en-US" sz="1800" dirty="0" smtClean="0"/>
              <a:t>graphics,</a:t>
            </a:r>
          </a:p>
          <a:p>
            <a:pPr marL="868680" lvl="1" indent="-342900">
              <a:lnSpc>
                <a:spcPct val="110000"/>
              </a:lnSpc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800" dirty="0" err="1" smtClean="0"/>
              <a:t>Spotfire</a:t>
            </a:r>
            <a:r>
              <a:rPr lang="en-US" sz="1800" dirty="0" smtClean="0"/>
              <a:t> – data discovery and visualization, and </a:t>
            </a:r>
          </a:p>
          <a:p>
            <a:pPr marL="868680" lvl="1" indent="-342900">
              <a:lnSpc>
                <a:spcPct val="110000"/>
              </a:lnSpc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800" dirty="0" smtClean="0"/>
              <a:t>Microsoft Excel – powerful data analysis tools at your fingertips. </a:t>
            </a:r>
            <a:endParaRPr lang="en-US" sz="1800" dirty="0"/>
          </a:p>
          <a:p>
            <a:pPr marL="457200"/>
            <a:endParaRPr lang="en-US" sz="1900" dirty="0" smtClean="0"/>
          </a:p>
        </p:txBody>
      </p:sp>
      <p:sp>
        <p:nvSpPr>
          <p:cNvPr id="8" name="Title 15"/>
          <p:cNvSpPr>
            <a:spLocks noGrp="1"/>
          </p:cNvSpPr>
          <p:nvPr>
            <p:ph type="title"/>
          </p:nvPr>
        </p:nvSpPr>
        <p:spPr>
          <a:xfrm>
            <a:off x="368300" y="274638"/>
            <a:ext cx="5943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Mathematical Statistics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116408"/>
            <a:ext cx="2876557" cy="1349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68300" y="274638"/>
            <a:ext cx="5943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Chemistry/Life Sciences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234950" y="1143000"/>
            <a:ext cx="8223250" cy="4038600"/>
          </a:xfrm>
        </p:spPr>
        <p:txBody>
          <a:bodyPr numCol="1"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AAD science </a:t>
            </a:r>
            <a:r>
              <a:rPr lang="en-US" dirty="0"/>
              <a:t>expertise </a:t>
            </a:r>
            <a:r>
              <a:rPr lang="en-US" dirty="0" smtClean="0"/>
              <a:t>supports Agency services </a:t>
            </a:r>
            <a:br>
              <a:rPr lang="en-US" dirty="0" smtClean="0"/>
            </a:br>
            <a:r>
              <a:rPr lang="en-US" dirty="0" smtClean="0"/>
              <a:t>and external stakeholder activities in…</a:t>
            </a:r>
            <a:br>
              <a:rPr lang="en-US" dirty="0" smtClean="0"/>
            </a:br>
            <a:endParaRPr lang="en-US" sz="1000" dirty="0" smtClean="0"/>
          </a:p>
          <a:p>
            <a:pPr marL="457200"/>
            <a:r>
              <a:rPr lang="en-US" sz="2100" dirty="0" smtClean="0"/>
              <a:t>science-based decision-making and policy formulation</a:t>
            </a:r>
            <a:endParaRPr lang="en-US" sz="2100" dirty="0"/>
          </a:p>
          <a:p>
            <a:pPr marL="457200"/>
            <a:r>
              <a:rPr lang="en-US" sz="2100" dirty="0"/>
              <a:t>evaluation of the properties of substances used in agricultural </a:t>
            </a:r>
            <a:r>
              <a:rPr lang="en-US" sz="2100" dirty="0" smtClean="0"/>
              <a:t>systems</a:t>
            </a:r>
            <a:endParaRPr lang="en-US" sz="2100" dirty="0"/>
          </a:p>
          <a:p>
            <a:pPr marL="457200"/>
            <a:r>
              <a:rPr lang="en-US" sz="2100" dirty="0" smtClean="0"/>
              <a:t>Agency </a:t>
            </a:r>
            <a:r>
              <a:rPr lang="en-US" sz="2100" dirty="0"/>
              <a:t>representation </a:t>
            </a:r>
            <a:r>
              <a:rPr lang="en-US" sz="2100" dirty="0" smtClean="0"/>
              <a:t>in internal and external organizations</a:t>
            </a:r>
          </a:p>
          <a:p>
            <a:pPr marL="457200"/>
            <a:r>
              <a:rPr lang="en-US" sz="2100" dirty="0" smtClean="0"/>
              <a:t>ensuring adherence to scientific integrity principles</a:t>
            </a:r>
          </a:p>
          <a:p>
            <a:pPr marL="457200"/>
            <a:r>
              <a:rPr lang="en-US" sz="2100" dirty="0" smtClean="0"/>
              <a:t>research and preparation of technical reports as directed</a:t>
            </a:r>
          </a:p>
          <a:p>
            <a:pPr marL="457200"/>
            <a:r>
              <a:rPr lang="en-US" sz="2100" dirty="0"/>
              <a:t>biological risk </a:t>
            </a:r>
            <a:r>
              <a:rPr lang="en-US" sz="2100" dirty="0" smtClean="0"/>
              <a:t>assessment</a:t>
            </a:r>
          </a:p>
          <a:p>
            <a:pPr marL="457200"/>
            <a:r>
              <a:rPr lang="en-US" sz="2100" dirty="0" smtClean="0"/>
              <a:t>peer review of scientific work products</a:t>
            </a:r>
            <a:endParaRPr lang="en-US" sz="2100" dirty="0"/>
          </a:p>
          <a:p>
            <a:pPr marL="457200"/>
            <a:endParaRPr lang="en-US" sz="2100" dirty="0" smtClean="0"/>
          </a:p>
        </p:txBody>
      </p:sp>
      <p:sp>
        <p:nvSpPr>
          <p:cNvPr id="23" name="AutoShape 14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215900" y="1587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16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368300" y="16827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219200" cy="1219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116408"/>
            <a:ext cx="2876557" cy="134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68300" y="274638"/>
            <a:ext cx="5943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Chemistry/Life Sciences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AutoShape 14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215900" y="1587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16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368300" y="16827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116408"/>
            <a:ext cx="2876557" cy="134958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5600" y="1586131"/>
            <a:ext cx="8077200" cy="3657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Properties of Substances –</a:t>
            </a:r>
          </a:p>
          <a:p>
            <a:pPr marL="457200"/>
            <a:r>
              <a:rPr lang="en-US" sz="1900" dirty="0" smtClean="0"/>
              <a:t>AAD scientists support the National Organic Standards Board  (NOSB) in maintaining the National List of allowed and prohibited substances in organic agriculture</a:t>
            </a:r>
          </a:p>
          <a:p>
            <a:pPr marL="457200"/>
            <a:r>
              <a:rPr lang="en-US" sz="1900" dirty="0" smtClean="0"/>
              <a:t>AAD scientists research substances petitioned to be either added or removed from the National List and provide NOSB, through the National Organic Program, with technical reports to guide the decision-making process</a:t>
            </a:r>
          </a:p>
          <a:p>
            <a:pPr marL="457200"/>
            <a:r>
              <a:rPr lang="en-US" sz="1900" dirty="0" smtClean="0"/>
              <a:t>these </a:t>
            </a:r>
            <a:r>
              <a:rPr lang="en-US" sz="1900" dirty="0"/>
              <a:t>technical reports provide a major source of scientific and technical information concerning the </a:t>
            </a:r>
            <a:r>
              <a:rPr lang="en-US" sz="1900" dirty="0" smtClean="0"/>
              <a:t>National </a:t>
            </a:r>
            <a:r>
              <a:rPr lang="en-US" sz="1900" dirty="0"/>
              <a:t>L</a:t>
            </a:r>
            <a:r>
              <a:rPr lang="en-US" sz="1900" dirty="0" smtClean="0"/>
              <a:t>ist </a:t>
            </a:r>
            <a:r>
              <a:rPr lang="en-US" sz="1900" dirty="0"/>
              <a:t>substances for both the NOSB and organic </a:t>
            </a:r>
            <a:r>
              <a:rPr lang="en-US" sz="1900" dirty="0" smtClean="0"/>
              <a:t>stakeholders</a:t>
            </a:r>
            <a:endParaRPr lang="en-US" sz="1900" dirty="0"/>
          </a:p>
          <a:p>
            <a:pPr marL="457200"/>
            <a:endParaRPr lang="en-US" sz="19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3058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Agricultural Analytics Division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457200" y="1447800"/>
            <a:ext cx="7391400" cy="3200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</a:t>
            </a:r>
            <a:r>
              <a:rPr lang="en-US" dirty="0" smtClean="0"/>
              <a:t>stablished October 2012</a:t>
            </a:r>
          </a:p>
          <a:p>
            <a:pPr>
              <a:lnSpc>
                <a:spcPct val="110000"/>
              </a:lnSpc>
            </a:pPr>
            <a:r>
              <a:rPr lang="en-US" dirty="0"/>
              <a:t>f</a:t>
            </a:r>
            <a:r>
              <a:rPr lang="en-US" dirty="0" smtClean="0"/>
              <a:t>ormed to leverage economic, statistical, analytic, and scientific assets of the </a:t>
            </a:r>
            <a:r>
              <a:rPr lang="en-US" dirty="0"/>
              <a:t>Agency more </a:t>
            </a:r>
            <a:r>
              <a:rPr lang="en-US" dirty="0" smtClean="0"/>
              <a:t>efficiently</a:t>
            </a:r>
          </a:p>
          <a:p>
            <a:pPr>
              <a:lnSpc>
                <a:spcPct val="110000"/>
              </a:lnSpc>
            </a:pPr>
            <a:r>
              <a:rPr lang="en-US" dirty="0"/>
              <a:t>p</a:t>
            </a:r>
            <a:r>
              <a:rPr lang="en-US" dirty="0" smtClean="0"/>
              <a:t>ossesses expertise in economics, statistical mathematics, chemistry, life sciences, and market analysis</a:t>
            </a:r>
          </a:p>
          <a:p>
            <a:pPr>
              <a:lnSpc>
                <a:spcPct val="110000"/>
              </a:lnSpc>
            </a:pPr>
            <a:r>
              <a:rPr lang="en-US" dirty="0"/>
              <a:t>p</a:t>
            </a:r>
            <a:r>
              <a:rPr lang="en-US" dirty="0" smtClean="0"/>
              <a:t>rovides market insight, economic analysis, statistical consulting, and scientific research</a:t>
            </a:r>
          </a:p>
          <a:p>
            <a:pPr>
              <a:lnSpc>
                <a:spcPct val="110000"/>
              </a:lnSpc>
            </a:pPr>
            <a:r>
              <a:rPr lang="en-US" dirty="0"/>
              <a:t>p</a:t>
            </a:r>
            <a:r>
              <a:rPr lang="en-US" dirty="0" smtClean="0"/>
              <a:t>roducts are appropriate, accurate, timely, inexpensive, and </a:t>
            </a:r>
            <a:br>
              <a:rPr lang="en-US" dirty="0" smtClean="0"/>
            </a:br>
            <a:r>
              <a:rPr lang="en-US" dirty="0" smtClean="0"/>
              <a:t>easily understood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0200" y="5260538"/>
            <a:ext cx="4521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+mj-lt"/>
              </a:rPr>
              <a:t>“Using agricultural analytics to strengthen the decision making process</a:t>
            </a:r>
            <a:r>
              <a:rPr lang="en-US" sz="2000" i="1" dirty="0" smtClean="0">
                <a:latin typeface="+mj-lt"/>
              </a:rPr>
              <a:t>.“</a:t>
            </a:r>
            <a:endParaRPr lang="en-US" sz="2000" i="1" dirty="0"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68300" y="274638"/>
            <a:ext cx="5943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Chemistry/Life Sciences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AutoShape 12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4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215900" y="1587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116408"/>
            <a:ext cx="2876557" cy="134958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68300" y="990600"/>
            <a:ext cx="8077200" cy="46482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Representation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 –</a:t>
            </a:r>
            <a:b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1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USDA Science Council:</a:t>
            </a:r>
          </a:p>
          <a:p>
            <a:pPr marL="457200"/>
            <a:r>
              <a:rPr lang="en-US" sz="1900" dirty="0" smtClean="0"/>
              <a:t>AAD scientists participate in the USDA </a:t>
            </a:r>
            <a:r>
              <a:rPr lang="en-US" sz="1900" dirty="0"/>
              <a:t>Science </a:t>
            </a:r>
            <a:r>
              <a:rPr lang="en-US" sz="1900" dirty="0" smtClean="0"/>
              <a:t>Council, a cross-departmental body to facilitate scientific </a:t>
            </a:r>
            <a:r>
              <a:rPr lang="en-US" sz="1900" dirty="0"/>
              <a:t>coordination and </a:t>
            </a:r>
            <a:r>
              <a:rPr lang="en-US" sz="1900" dirty="0" smtClean="0"/>
              <a:t>collaboration</a:t>
            </a:r>
          </a:p>
          <a:p>
            <a:pPr marL="114300" indent="0">
              <a:buNone/>
            </a:pP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ISO TC 34/SC 16:</a:t>
            </a:r>
          </a:p>
          <a:p>
            <a:pPr marL="457200"/>
            <a:r>
              <a:rPr lang="en-US" sz="1900" dirty="0" smtClean="0"/>
              <a:t>AAD represents USDA and AMS on </a:t>
            </a:r>
            <a:r>
              <a:rPr lang="en-US" sz="1900" dirty="0"/>
              <a:t>the International Organization for </a:t>
            </a:r>
            <a:r>
              <a:rPr lang="en-US" sz="1900" dirty="0" smtClean="0"/>
              <a:t>Standardization’s </a:t>
            </a:r>
            <a:r>
              <a:rPr lang="en-US" sz="1900" dirty="0"/>
              <a:t>(ISO) Technical Committee </a:t>
            </a:r>
            <a:r>
              <a:rPr lang="en-US" sz="1900" dirty="0" smtClean="0"/>
              <a:t>34 - Food </a:t>
            </a:r>
            <a:r>
              <a:rPr lang="en-US" sz="1900" dirty="0"/>
              <a:t>Products</a:t>
            </a:r>
            <a:r>
              <a:rPr lang="en-US" sz="1900" dirty="0" smtClean="0"/>
              <a:t>/ Subcommittee 16 - “</a:t>
            </a:r>
            <a:r>
              <a:rPr lang="en-US" sz="1900" dirty="0"/>
              <a:t>Horizontal methods for Molecular Biomarker </a:t>
            </a:r>
            <a:r>
              <a:rPr lang="en-US" sz="1900" dirty="0" smtClean="0"/>
              <a:t>Analysis”</a:t>
            </a:r>
          </a:p>
          <a:p>
            <a:pPr marL="457200"/>
            <a:r>
              <a:rPr lang="en-US" sz="1900" dirty="0"/>
              <a:t>ISO TC 34 SC 16 oversees the development of ISO standards on biomarker testing methods in connection with foods, animal feeds, seeds, and other related </a:t>
            </a:r>
            <a:r>
              <a:rPr lang="en-US" sz="1900" dirty="0" smtClean="0"/>
              <a:t>goods</a:t>
            </a:r>
            <a:endParaRPr lang="en-US" sz="1900" dirty="0"/>
          </a:p>
          <a:p>
            <a:pPr marL="457200"/>
            <a:r>
              <a:rPr lang="en-US" sz="1900" dirty="0" smtClean="0"/>
              <a:t>An </a:t>
            </a:r>
            <a:r>
              <a:rPr lang="en-US" sz="1900" dirty="0"/>
              <a:t>AAD scientist </a:t>
            </a:r>
            <a:r>
              <a:rPr lang="en-US" sz="1900" dirty="0" smtClean="0"/>
              <a:t>serves as the international </a:t>
            </a:r>
            <a:r>
              <a:rPr lang="en-US" sz="1900" dirty="0"/>
              <a:t>Chair of SC </a:t>
            </a:r>
            <a:r>
              <a:rPr lang="en-US" sz="1900" dirty="0" smtClean="0"/>
              <a:t>16 </a:t>
            </a:r>
            <a:r>
              <a:rPr lang="en-US" sz="1900" dirty="0"/>
              <a:t>and participates </a:t>
            </a:r>
            <a:r>
              <a:rPr lang="en-US" sz="1900" dirty="0" smtClean="0"/>
              <a:t>on ISO </a:t>
            </a:r>
            <a:r>
              <a:rPr lang="en-US" sz="1900" dirty="0"/>
              <a:t>Technical Committee 276 “Biotechnology</a:t>
            </a:r>
            <a:r>
              <a:rPr lang="en-US" sz="1900" dirty="0" smtClean="0"/>
              <a:t>”, which develops 			standards  for biotechnology processes</a:t>
            </a:r>
          </a:p>
          <a:p>
            <a:pPr marL="457200"/>
            <a:endParaRPr lang="en-US" sz="1900" dirty="0" smtClean="0"/>
          </a:p>
          <a:p>
            <a:pPr marL="457200"/>
            <a:endParaRPr lang="en-US" sz="1900" dirty="0" smtClean="0"/>
          </a:p>
          <a:p>
            <a:pPr marL="457200"/>
            <a:endParaRPr lang="en-US" sz="19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102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68300" y="274638"/>
            <a:ext cx="5943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Chemistry/Life Sciences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AutoShape 14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215900" y="1587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16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368300" y="16827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116408"/>
            <a:ext cx="2876557" cy="134958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68300" y="1524000"/>
            <a:ext cx="8077200" cy="35814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Scientific Integrity - </a:t>
            </a:r>
            <a:endParaRPr lang="en-US" sz="19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/>
            <a:r>
              <a:rPr lang="en-US" sz="1900" dirty="0" smtClean="0"/>
              <a:t>The USDA </a:t>
            </a:r>
            <a:r>
              <a:rPr lang="en-US" sz="1900" dirty="0"/>
              <a:t>Scientific Integrity Policy </a:t>
            </a:r>
            <a:r>
              <a:rPr lang="en-US" sz="1900" dirty="0" smtClean="0"/>
              <a:t>seeks to ensure </a:t>
            </a:r>
            <a:r>
              <a:rPr lang="en-US" sz="1900" dirty="0"/>
              <a:t>the highest level of integrity in all aspects of </a:t>
            </a:r>
            <a:r>
              <a:rPr lang="en-US" sz="1900" dirty="0" smtClean="0"/>
              <a:t>USDA’s involvement </a:t>
            </a:r>
            <a:r>
              <a:rPr lang="en-US" sz="1900" dirty="0"/>
              <a:t>with scientific and technological processes and </a:t>
            </a:r>
            <a:r>
              <a:rPr lang="en-US" sz="1900" dirty="0" smtClean="0"/>
              <a:t>analyses</a:t>
            </a:r>
          </a:p>
          <a:p>
            <a:pPr marL="457200"/>
            <a:r>
              <a:rPr lang="en-US" sz="1900" dirty="0" smtClean="0"/>
              <a:t>The policy requires that </a:t>
            </a:r>
            <a:r>
              <a:rPr lang="en-US" sz="1900" dirty="0"/>
              <a:t>each Agency </a:t>
            </a:r>
            <a:r>
              <a:rPr lang="en-US" sz="1900" dirty="0" smtClean="0"/>
              <a:t>have a scientific </a:t>
            </a:r>
            <a:r>
              <a:rPr lang="en-US" sz="1900" dirty="0"/>
              <a:t>integrity officer responsible for overseeing </a:t>
            </a:r>
            <a:r>
              <a:rPr lang="en-US" sz="1900" dirty="0" smtClean="0"/>
              <a:t>its </a:t>
            </a:r>
            <a:r>
              <a:rPr lang="en-US" sz="1900" dirty="0"/>
              <a:t>responsibilities and activities related to scientific </a:t>
            </a:r>
            <a:r>
              <a:rPr lang="en-US" sz="1900" dirty="0" smtClean="0"/>
              <a:t>integrity</a:t>
            </a:r>
          </a:p>
          <a:p>
            <a:pPr marL="457200"/>
            <a:r>
              <a:rPr lang="en-US" sz="1900" dirty="0" smtClean="0"/>
              <a:t>An AAD scientist serves as the AMS Scientific Integrity Officer and is responsible for developing an Agency directive and staff training as appropriate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68300" y="274638"/>
            <a:ext cx="5943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Chemistry/Life Sciences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AutoShape 16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368300" y="16827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116408"/>
            <a:ext cx="2876557" cy="134958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066800"/>
            <a:ext cx="80772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Peer Reviews –</a:t>
            </a:r>
          </a:p>
          <a:p>
            <a:pPr marL="457200"/>
            <a:r>
              <a:rPr lang="en-US" sz="1900" dirty="0" smtClean="0"/>
              <a:t>AAD scientists provide expert peer review services to internal and external stakeholders</a:t>
            </a:r>
          </a:p>
          <a:p>
            <a:pPr marL="457200"/>
            <a:r>
              <a:rPr lang="en-US" sz="1900" dirty="0"/>
              <a:t>An AAD scientist </a:t>
            </a:r>
            <a:r>
              <a:rPr lang="en-US" sz="1900" dirty="0" smtClean="0"/>
              <a:t>serves on </a:t>
            </a:r>
            <a:r>
              <a:rPr lang="en-US" sz="1900" dirty="0"/>
              <a:t>the editorial review board </a:t>
            </a:r>
            <a:r>
              <a:rPr lang="en-US" sz="1900" dirty="0" smtClean="0"/>
              <a:t>of the </a:t>
            </a:r>
            <a:r>
              <a:rPr lang="en-US" sz="1900" dirty="0"/>
              <a:t>International Seed Testing </a:t>
            </a:r>
            <a:r>
              <a:rPr lang="en-US" sz="1900" dirty="0" smtClean="0"/>
              <a:t>Association </a:t>
            </a:r>
            <a:r>
              <a:rPr lang="en-US" sz="1900" dirty="0"/>
              <a:t>(ISTA</a:t>
            </a:r>
            <a:r>
              <a:rPr lang="en-US" sz="1900" dirty="0" smtClean="0"/>
              <a:t>), Seed </a:t>
            </a:r>
            <a:r>
              <a:rPr lang="en-US" sz="1900" dirty="0"/>
              <a:t>Science and Technology  </a:t>
            </a:r>
            <a:r>
              <a:rPr lang="en-US" sz="1900" dirty="0" smtClean="0"/>
              <a:t>journal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0" y="29718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Technical Reports - </a:t>
            </a:r>
          </a:p>
          <a:p>
            <a:pPr marL="457200"/>
            <a:r>
              <a:rPr lang="en-US" sz="1900" dirty="0" smtClean="0"/>
              <a:t>On occasion,  AAD scientists are called upon to provide technical scientific evaluations of issues with relevance to Agency activities</a:t>
            </a:r>
          </a:p>
          <a:p>
            <a:pPr marL="457200"/>
            <a:r>
              <a:rPr lang="en-US" sz="1900" dirty="0" smtClean="0"/>
              <a:t>These reports inform decision-making and policy formation 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44196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Technology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Transfer 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</a:p>
          <a:p>
            <a:pPr marL="457200"/>
            <a:r>
              <a:rPr lang="en-US" sz="1900" dirty="0"/>
              <a:t>Responsible for updating </a:t>
            </a:r>
            <a:r>
              <a:rPr lang="en-US" sz="1900" dirty="0" smtClean="0"/>
              <a:t>the </a:t>
            </a:r>
            <a:r>
              <a:rPr lang="en-US" sz="1900" dirty="0"/>
              <a:t>AMS chapter for the Secretary’s </a:t>
            </a:r>
            <a:r>
              <a:rPr lang="en-US" sz="1900" dirty="0" smtClean="0"/>
              <a:t>annual report 	    of USDA </a:t>
            </a:r>
            <a:r>
              <a:rPr lang="en-US" sz="1900" dirty="0"/>
              <a:t>Technology Transfer </a:t>
            </a:r>
            <a:r>
              <a:rPr lang="en-US" sz="1900" dirty="0" smtClean="0"/>
              <a:t>Activities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234950" y="1143000"/>
            <a:ext cx="8223250" cy="4038600"/>
          </a:xfrm>
        </p:spPr>
        <p:txBody>
          <a:bodyPr numCol="1"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AAD provides market analytic </a:t>
            </a:r>
            <a:r>
              <a:rPr lang="en-US" dirty="0"/>
              <a:t>expertise to provide actionable insight to </a:t>
            </a:r>
            <a:r>
              <a:rPr lang="en-US" dirty="0" smtClean="0"/>
              <a:t>decision-makers by…</a:t>
            </a:r>
            <a:br>
              <a:rPr lang="en-US" dirty="0" smtClean="0"/>
            </a:br>
            <a:endParaRPr lang="en-US" sz="1000" dirty="0" smtClean="0"/>
          </a:p>
          <a:p>
            <a:pPr marL="457200"/>
            <a:r>
              <a:rPr lang="en-US" sz="2100" dirty="0" smtClean="0"/>
              <a:t>leveraging extensive </a:t>
            </a:r>
            <a:r>
              <a:rPr lang="en-US" sz="2100" dirty="0"/>
              <a:t>experience and knowledge of the agricultural sector and of </a:t>
            </a:r>
            <a:r>
              <a:rPr lang="en-US" sz="2100" dirty="0" smtClean="0"/>
              <a:t>agricultural business processes</a:t>
            </a:r>
          </a:p>
          <a:p>
            <a:pPr marL="457200"/>
            <a:r>
              <a:rPr lang="en-US" sz="2100" dirty="0" smtClean="0"/>
              <a:t>analyzing </a:t>
            </a:r>
            <a:r>
              <a:rPr lang="en-US" sz="2100" dirty="0"/>
              <a:t>vast amounts of market </a:t>
            </a:r>
            <a:r>
              <a:rPr lang="en-US" sz="2100" dirty="0" smtClean="0"/>
              <a:t>data to identify </a:t>
            </a:r>
            <a:r>
              <a:rPr lang="en-US" sz="2100" dirty="0"/>
              <a:t>market </a:t>
            </a:r>
            <a:r>
              <a:rPr lang="en-US" sz="2100" dirty="0" smtClean="0"/>
              <a:t>trends and  relationships as well as the long and short-term effects of non-routine market impacts</a:t>
            </a:r>
          </a:p>
          <a:p>
            <a:pPr marL="457200"/>
            <a:r>
              <a:rPr lang="en-US" sz="2100" dirty="0" smtClean="0"/>
              <a:t>compiling </a:t>
            </a:r>
            <a:r>
              <a:rPr lang="en-US" sz="2100" dirty="0"/>
              <a:t>the results into </a:t>
            </a:r>
            <a:r>
              <a:rPr lang="en-US" sz="2100" dirty="0" smtClean="0"/>
              <a:t>a variety of easily </a:t>
            </a:r>
            <a:r>
              <a:rPr lang="en-US" sz="2100" dirty="0"/>
              <a:t>understood formats that inform decision-making and increase market understanding and </a:t>
            </a:r>
            <a:r>
              <a:rPr lang="en-US" sz="2100" dirty="0" smtClean="0"/>
              <a:t>transparency </a:t>
            </a:r>
            <a:endParaRPr lang="en-US" sz="2100" dirty="0"/>
          </a:p>
          <a:p>
            <a:pPr marL="457200"/>
            <a:endParaRPr lang="en-US" sz="2100" dirty="0" smtClean="0"/>
          </a:p>
        </p:txBody>
      </p:sp>
      <p:sp>
        <p:nvSpPr>
          <p:cNvPr id="23" name="AutoShape 14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215900" y="1587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16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368300" y="16827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27" y="4850251"/>
            <a:ext cx="2905373" cy="1805113"/>
          </a:xfrm>
          <a:prstGeom prst="rect">
            <a:avLst/>
          </a:prstGeom>
        </p:spPr>
      </p:pic>
      <p:sp>
        <p:nvSpPr>
          <p:cNvPr id="9" name="Title 15"/>
          <p:cNvSpPr>
            <a:spLocks noGrp="1"/>
          </p:cNvSpPr>
          <p:nvPr>
            <p:ph type="title"/>
          </p:nvPr>
        </p:nvSpPr>
        <p:spPr>
          <a:xfrm>
            <a:off x="368300" y="274638"/>
            <a:ext cx="5943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Market Analytics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68300" y="274638"/>
            <a:ext cx="5943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Market Analytics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AutoShape 12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4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215900" y="1587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219200"/>
            <a:ext cx="80772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Information Requests –</a:t>
            </a:r>
          </a:p>
          <a:p>
            <a:pPr marL="457200"/>
            <a:r>
              <a:rPr lang="en-US" sz="1900" dirty="0" smtClean="0"/>
              <a:t>AAD market analysts regularly respond to a wide assortment of information requests from both internal and external sources covering a diverse range of topics and needs</a:t>
            </a:r>
          </a:p>
          <a:p>
            <a:pPr marL="457200"/>
            <a:r>
              <a:rPr lang="en-US" sz="1900" dirty="0" smtClean="0"/>
              <a:t>These requests range from the simple provision of data to more complex analytic products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27" y="4850251"/>
            <a:ext cx="2905373" cy="180511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3213100"/>
            <a:ext cx="80772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Periodic Analytics –</a:t>
            </a:r>
          </a:p>
          <a:p>
            <a:pPr marL="457200"/>
            <a:r>
              <a:rPr lang="en-US" sz="1900" dirty="0" smtClean="0"/>
              <a:t>AAD produces a number of periodic analytic products and reports that provide users with insight into important market factors</a:t>
            </a:r>
          </a:p>
          <a:p>
            <a:pPr marL="457200"/>
            <a:r>
              <a:rPr lang="en-US" sz="1900" dirty="0" smtClean="0"/>
              <a:t>AAD provide market data analyses that support the work of internal and external stakeholders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627" y="3886200"/>
            <a:ext cx="212108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15" y="3886200"/>
            <a:ext cx="212108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15" y="3886200"/>
            <a:ext cx="212108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68300" y="274638"/>
            <a:ext cx="5943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Market Analytics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AutoShape 12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4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215900" y="1587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219200"/>
            <a:ext cx="80772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Coverage of Supermarket Featuring Activity at Key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Seasonal Marketing Events–</a:t>
            </a:r>
            <a:endParaRPr lang="en-US" sz="19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/>
            <a:r>
              <a:rPr lang="en-US" sz="1900" dirty="0" smtClean="0"/>
              <a:t>These </a:t>
            </a:r>
            <a:r>
              <a:rPr lang="en-US" sz="1900" dirty="0"/>
              <a:t>reports </a:t>
            </a:r>
            <a:r>
              <a:rPr lang="en-US" sz="1900" dirty="0" smtClean="0"/>
              <a:t>provide </a:t>
            </a:r>
            <a:r>
              <a:rPr lang="en-US" sz="1900" dirty="0"/>
              <a:t>a detailed breakdown of supermarket featuring of popular </a:t>
            </a:r>
            <a:r>
              <a:rPr lang="en-US" sz="1900" dirty="0" smtClean="0"/>
              <a:t>meat, poultry, and egg </a:t>
            </a:r>
            <a:r>
              <a:rPr lang="en-US" sz="1900" dirty="0"/>
              <a:t>products for </a:t>
            </a:r>
            <a:r>
              <a:rPr lang="en-US" sz="1900" dirty="0" smtClean="0"/>
              <a:t>key seasonal marketing periods</a:t>
            </a:r>
          </a:p>
          <a:p>
            <a:pPr marL="457200"/>
            <a:r>
              <a:rPr lang="en-US" sz="1900" dirty="0"/>
              <a:t>Advertised sale prices are shown by region, state, and supermarket banner and include brand names, prices, and any </a:t>
            </a:r>
            <a:r>
              <a:rPr lang="en-US" sz="1900" dirty="0" smtClean="0"/>
              <a:t>special conditions of sale</a:t>
            </a:r>
          </a:p>
          <a:p>
            <a:pPr marL="457200"/>
            <a:r>
              <a:rPr lang="en-US" sz="1900" dirty="0" smtClean="0"/>
              <a:t>Provide insight into retail marketing patterns to consumers</a:t>
            </a:r>
          </a:p>
          <a:p>
            <a:pPr marL="457200"/>
            <a:r>
              <a:rPr lang="en-US" sz="1900" dirty="0" smtClean="0"/>
              <a:t>Associated data sets are available in open data format perfect for uploading to the data analysis tool of your choice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68300" y="274638"/>
            <a:ext cx="5943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Market Analytics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AutoShape 12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4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215900" y="1587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219200"/>
            <a:ext cx="4724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Ranking of Top Meat and Poultry Cuts at Retail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27" y="1600200"/>
            <a:ext cx="3853226" cy="4986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3581400"/>
            <a:ext cx="4038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/>
            <a:r>
              <a:rPr lang="en-US" sz="1900" dirty="0" smtClean="0"/>
              <a:t>Provide insight into changing consumer tastes and retail marketing trends 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19100" y="1600200"/>
            <a:ext cx="3740728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/>
            <a:r>
              <a:rPr lang="en-US" sz="1900" dirty="0" smtClean="0"/>
              <a:t>These reports provide an annual ranking of the most popular consumer cuts of meat and poultry offered on feature by major U.S. supermarkets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1938" y="773073"/>
            <a:ext cx="5064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Questions, Comments, Feedback, Orders, Requests?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41592" y="1408331"/>
            <a:ext cx="127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Contact Us!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91938" y="2044006"/>
            <a:ext cx="49482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Agricultural </a:t>
            </a:r>
            <a:r>
              <a:rPr lang="en-US" dirty="0"/>
              <a:t>Analytics Division</a:t>
            </a:r>
          </a:p>
          <a:p>
            <a:pPr algn="ctr"/>
            <a:r>
              <a:rPr lang="en-US" dirty="0"/>
              <a:t>USDA, AMS, Livestock, Poultry, and Seed Program</a:t>
            </a:r>
          </a:p>
          <a:p>
            <a:pPr algn="ctr"/>
            <a:r>
              <a:rPr lang="en-US" dirty="0"/>
              <a:t>Room 2607 – So. Bldg</a:t>
            </a:r>
            <a:r>
              <a:rPr lang="en-US" dirty="0" smtClean="0"/>
              <a:t>.; STOP 0262</a:t>
            </a:r>
          </a:p>
          <a:p>
            <a:pPr algn="ctr"/>
            <a:r>
              <a:rPr lang="en-US" dirty="0" smtClean="0"/>
              <a:t>1400 Independence Ave., SW</a:t>
            </a:r>
          </a:p>
          <a:p>
            <a:pPr algn="ctr"/>
            <a:r>
              <a:rPr lang="en-US" dirty="0" smtClean="0"/>
              <a:t>Washington, DC  20250</a:t>
            </a:r>
            <a:endParaRPr lang="en-US" dirty="0"/>
          </a:p>
          <a:p>
            <a:pPr algn="ctr"/>
            <a:r>
              <a:rPr lang="en-US" dirty="0"/>
              <a:t>(202) </a:t>
            </a:r>
            <a:r>
              <a:rPr lang="en-US" dirty="0" smtClean="0"/>
              <a:t>690-3145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8762" y="4488765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“The </a:t>
            </a:r>
            <a:r>
              <a:rPr lang="en-US" i="1" dirty="0"/>
              <a:t>price of light is less than the cost of darkness</a:t>
            </a:r>
            <a:r>
              <a:rPr lang="en-US" i="1" dirty="0" smtClean="0"/>
              <a:t>.” 					– </a:t>
            </a:r>
            <a:r>
              <a:rPr lang="en-US" i="1" dirty="0"/>
              <a:t>Arthur  C.  Nielsen</a:t>
            </a:r>
          </a:p>
        </p:txBody>
      </p:sp>
    </p:spTree>
    <p:extLst>
      <p:ext uri="{BB962C8B-B14F-4D97-AF65-F5344CB8AC3E}">
        <p14:creationId xmlns:p14="http://schemas.microsoft.com/office/powerpoint/2010/main" val="37687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8575"/>
            <a:ext cx="4610100" cy="809625"/>
          </a:xfrm>
        </p:spPr>
        <p:txBody>
          <a:bodyPr/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Who are We?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132514"/>
            <a:ext cx="472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We are a group of professionals that bring added value to our stakeholders by combining our experiences and expertise with the knowledge of agricultural markets, business processes, economics, </a:t>
            </a:r>
            <a:r>
              <a:rPr lang="en-US" sz="2400" dirty="0" smtClean="0"/>
              <a:t>statistics, </a:t>
            </a:r>
            <a:r>
              <a:rPr lang="en-US" sz="2400" dirty="0"/>
              <a:t>and science.</a:t>
            </a:r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62200" y="4876800"/>
            <a:ext cx="495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“</a:t>
            </a:r>
            <a:r>
              <a:rPr lang="en-US" sz="2000" i="1" dirty="0"/>
              <a:t>To bring the strength of analytics and science to the decision making process through teamwork, </a:t>
            </a:r>
            <a:r>
              <a:rPr lang="en-US" sz="2000" i="1" dirty="0" smtClean="0"/>
              <a:t>creativity, </a:t>
            </a:r>
            <a:r>
              <a:rPr lang="en-US" sz="2000" i="1" dirty="0"/>
              <a:t>and innovation.” </a:t>
            </a:r>
            <a:endParaRPr lang="en-US" sz="2000" i="1" dirty="0" smtClean="0"/>
          </a:p>
          <a:p>
            <a:pPr algn="r"/>
            <a:r>
              <a:rPr lang="en-US" sz="2000" i="1" dirty="0" smtClean="0"/>
              <a:t>	       </a:t>
            </a:r>
            <a:br>
              <a:rPr lang="en-US" sz="2000" i="1" dirty="0" smtClean="0"/>
            </a:br>
            <a:r>
              <a:rPr lang="en-US" sz="2000" i="1" dirty="0" smtClean="0"/>
              <a:t>- AAD Vision Statement</a:t>
            </a:r>
            <a:endParaRPr lang="en-US" sz="2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5076881"/>
            <a:ext cx="1216152" cy="1216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8600"/>
            <a:ext cx="2871797" cy="141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906" y="2223923"/>
            <a:ext cx="27432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Structure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874532" y="1473496"/>
            <a:ext cx="861774" cy="288604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Fram</a:t>
            </a:r>
            <a:r>
              <a:rPr lang="en-US" sz="4400" kern="20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w  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</a:rPr>
              <a:t>rk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6932" y="3149896"/>
            <a:ext cx="494109" cy="14983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lang="en-US" sz="4800" kern="100" dirty="0" smtClean="0">
                <a:solidFill>
                  <a:schemeClr val="tx2"/>
                </a:solidFill>
              </a:rPr>
              <a:t>organization</a:t>
            </a:r>
            <a:endParaRPr lang="en-US" sz="4800" kern="1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" y="457833"/>
            <a:ext cx="37730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Economics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Purchasing </a:t>
            </a:r>
            <a:r>
              <a:rPr lang="en-US" dirty="0"/>
              <a:t>evaluation and recommendation, regulatory impact </a:t>
            </a:r>
            <a:r>
              <a:rPr lang="en-US" dirty="0" smtClean="0"/>
              <a:t>analysis</a:t>
            </a:r>
            <a:r>
              <a:rPr lang="en-US" dirty="0"/>
              <a:t>, </a:t>
            </a:r>
            <a:r>
              <a:rPr lang="en-US" dirty="0" smtClean="0"/>
              <a:t>econometrics, </a:t>
            </a:r>
            <a:r>
              <a:rPr lang="en-US" dirty="0"/>
              <a:t>subject matter expertise, peer </a:t>
            </a:r>
            <a:r>
              <a:rPr lang="en-US" dirty="0" smtClean="0"/>
              <a:t>review, </a:t>
            </a:r>
            <a:r>
              <a:rPr lang="en-US" dirty="0"/>
              <a:t>and market overview including the monthly </a:t>
            </a:r>
            <a:r>
              <a:rPr lang="en-US" i="1" dirty="0"/>
              <a:t>Economic Landscape</a:t>
            </a:r>
            <a:r>
              <a:rPr lang="en-US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01" y="990600"/>
            <a:ext cx="365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u="sng" dirty="0" smtClean="0">
                <a:solidFill>
                  <a:schemeClr val="accent4"/>
                </a:solidFill>
              </a:rPr>
              <a:t>Mathematical Statistics</a:t>
            </a:r>
            <a:endParaRPr lang="en-US" dirty="0" smtClean="0">
              <a:solidFill>
                <a:schemeClr val="accent4"/>
              </a:solidFill>
            </a:endParaRPr>
          </a:p>
          <a:p>
            <a:pPr algn="r"/>
            <a:r>
              <a:rPr lang="en-US" dirty="0"/>
              <a:t>S</a:t>
            </a:r>
            <a:r>
              <a:rPr lang="en-US" dirty="0" smtClean="0"/>
              <a:t>tatistical expertise supporting service integrity, development, and delivery, including data analysis and presentation, sampling protocols, program assessment, performance metrics, and peer review.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2411" y="3276600"/>
            <a:ext cx="34370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Chemistry and Life 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Sciences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/>
              <a:t>S</a:t>
            </a:r>
            <a:r>
              <a:rPr lang="en-US" dirty="0" smtClean="0"/>
              <a:t>upporting </a:t>
            </a:r>
            <a:r>
              <a:rPr lang="en-US" dirty="0"/>
              <a:t>evaluation of the </a:t>
            </a:r>
            <a:r>
              <a:rPr lang="en-US" dirty="0" smtClean="0"/>
              <a:t>chemical and biological properties </a:t>
            </a:r>
            <a:r>
              <a:rPr lang="en-US" dirty="0"/>
              <a:t>of substances used in </a:t>
            </a:r>
            <a:r>
              <a:rPr lang="en-US" dirty="0" smtClean="0"/>
              <a:t>various farming and agricultural </a:t>
            </a:r>
            <a:r>
              <a:rPr lang="en-US" dirty="0"/>
              <a:t>systems, </a:t>
            </a:r>
            <a:r>
              <a:rPr lang="en-US" dirty="0" smtClean="0"/>
              <a:t>writing </a:t>
            </a:r>
            <a:r>
              <a:rPr lang="en-US" dirty="0"/>
              <a:t>technical reports, </a:t>
            </a:r>
            <a:r>
              <a:rPr lang="en-US" dirty="0" smtClean="0"/>
              <a:t>participating </a:t>
            </a:r>
            <a:r>
              <a:rPr lang="en-US" dirty="0"/>
              <a:t>in international </a:t>
            </a:r>
            <a:r>
              <a:rPr lang="en-US" dirty="0" smtClean="0"/>
              <a:t>standardization, representing </a:t>
            </a:r>
            <a:r>
              <a:rPr lang="en-US" dirty="0"/>
              <a:t>the Agency on science-based </a:t>
            </a:r>
            <a:r>
              <a:rPr lang="en-US" dirty="0" smtClean="0"/>
              <a:t>departmental </a:t>
            </a:r>
            <a:r>
              <a:rPr lang="en-US" dirty="0"/>
              <a:t>initiatives, </a:t>
            </a:r>
            <a:r>
              <a:rPr lang="en-US" smtClean="0"/>
              <a:t>and </a:t>
            </a:r>
            <a:br>
              <a:rPr lang="en-US" smtClean="0"/>
            </a:br>
            <a:r>
              <a:rPr lang="en-US" smtClean="0"/>
              <a:t>peer </a:t>
            </a:r>
            <a:r>
              <a:rPr lang="en-US" dirty="0"/>
              <a:t>review.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0600" y="4038600"/>
            <a:ext cx="365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Market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Analytics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en-US" dirty="0" smtClean="0"/>
              <a:t>Leveraging extensive </a:t>
            </a:r>
            <a:r>
              <a:rPr lang="en-US" dirty="0"/>
              <a:t>experience and knowledge of </a:t>
            </a:r>
            <a:r>
              <a:rPr lang="en-US" dirty="0" smtClean="0"/>
              <a:t>science, the federal agricultural sector, </a:t>
            </a:r>
            <a:r>
              <a:rPr lang="en-US" dirty="0"/>
              <a:t>and </a:t>
            </a:r>
            <a:r>
              <a:rPr lang="en-US" dirty="0" smtClean="0"/>
              <a:t>agribusiness </a:t>
            </a:r>
            <a:r>
              <a:rPr lang="en-US" dirty="0"/>
              <a:t>processes to provide actionable insight to decision-makers. 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00601" y="53020"/>
            <a:ext cx="3009900" cy="809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none" spc="-100" baseline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6200" y="274638"/>
            <a:ext cx="6668296" cy="7921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AAD Customer Service Standards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215900" y="1447800"/>
            <a:ext cx="8223250" cy="2819400"/>
          </a:xfrm>
        </p:spPr>
        <p:txBody>
          <a:bodyPr numCol="1">
            <a:normAutofit/>
          </a:bodyPr>
          <a:lstStyle/>
          <a:p>
            <a:pPr marL="571500"/>
            <a:r>
              <a:rPr lang="en-US" sz="2100" dirty="0" smtClean="0"/>
              <a:t>ensure </a:t>
            </a:r>
            <a:r>
              <a:rPr lang="en-US" sz="2100" dirty="0"/>
              <a:t>the integrity of our analytic and science </a:t>
            </a:r>
            <a:r>
              <a:rPr lang="en-US" sz="2100" dirty="0" smtClean="0"/>
              <a:t>services</a:t>
            </a:r>
            <a:endParaRPr lang="en-US" sz="2100" dirty="0"/>
          </a:p>
          <a:p>
            <a:pPr marL="571500"/>
            <a:r>
              <a:rPr lang="en-US" sz="2100" dirty="0" smtClean="0"/>
              <a:t>deliver </a:t>
            </a:r>
            <a:r>
              <a:rPr lang="en-US" sz="2100" dirty="0"/>
              <a:t>these services in the agreed-upon </a:t>
            </a:r>
            <a:r>
              <a:rPr lang="en-US" sz="2100" dirty="0" smtClean="0"/>
              <a:t>time</a:t>
            </a:r>
            <a:endParaRPr lang="en-US" sz="2100" dirty="0"/>
          </a:p>
          <a:p>
            <a:pPr marL="571500"/>
            <a:r>
              <a:rPr lang="en-US" sz="2100" dirty="0" smtClean="0"/>
              <a:t>provide </a:t>
            </a:r>
            <a:r>
              <a:rPr lang="en-US" sz="2100" dirty="0"/>
              <a:t>up-to-date technical assistance and </a:t>
            </a:r>
            <a:r>
              <a:rPr lang="en-US" sz="2100" dirty="0" smtClean="0"/>
              <a:t>analysis</a:t>
            </a:r>
            <a:endParaRPr lang="en-US" sz="2100" dirty="0"/>
          </a:p>
          <a:p>
            <a:pPr marL="571500"/>
            <a:r>
              <a:rPr lang="en-US" sz="2100" dirty="0" smtClean="0"/>
              <a:t>use </a:t>
            </a:r>
            <a:r>
              <a:rPr lang="en-US" sz="2100" dirty="0"/>
              <a:t>the most cost-effective procedures </a:t>
            </a:r>
            <a:r>
              <a:rPr lang="en-US" sz="2100" dirty="0" smtClean="0"/>
              <a:t>available</a:t>
            </a:r>
            <a:endParaRPr lang="en-US" sz="2100" dirty="0"/>
          </a:p>
          <a:p>
            <a:pPr marL="571500"/>
            <a:r>
              <a:rPr lang="en-US" sz="2100" dirty="0" smtClean="0"/>
              <a:t>be </a:t>
            </a:r>
            <a:r>
              <a:rPr lang="en-US" sz="2100" dirty="0"/>
              <a:t>innovative and deliver customer focused information that supports the decision making </a:t>
            </a:r>
            <a:r>
              <a:rPr lang="en-US" sz="2100" dirty="0" smtClean="0"/>
              <a:t>process</a:t>
            </a:r>
            <a:endParaRPr lang="en-US" sz="2100" dirty="0"/>
          </a:p>
          <a:p>
            <a:pPr marL="571500"/>
            <a:r>
              <a:rPr lang="en-US" sz="2100" dirty="0" smtClean="0"/>
              <a:t>tailor </a:t>
            </a:r>
            <a:r>
              <a:rPr lang="en-US" sz="2100" dirty="0"/>
              <a:t>these services to meet our stakeholder </a:t>
            </a:r>
            <a:r>
              <a:rPr lang="en-US" sz="2100" dirty="0" smtClean="0"/>
              <a:t>needs</a:t>
            </a:r>
          </a:p>
        </p:txBody>
      </p:sp>
      <p:sp>
        <p:nvSpPr>
          <p:cNvPr id="22" name="AutoShape 12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4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215900" y="1587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16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368300" y="16827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219200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98" y="4985004"/>
            <a:ext cx="2871797" cy="141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6200" y="274638"/>
            <a:ext cx="62357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What AAD can do for you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234950" y="1295400"/>
            <a:ext cx="8223250" cy="3429000"/>
          </a:xfrm>
        </p:spPr>
        <p:txBody>
          <a:bodyPr numCol="1"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AAD</a:t>
            </a:r>
            <a:r>
              <a:rPr lang="en-US" dirty="0"/>
              <a:t> works with AMS commodity programs and the agricultural </a:t>
            </a:r>
            <a:r>
              <a:rPr lang="en-US" dirty="0" smtClean="0"/>
              <a:t>community, examining and/or </a:t>
            </a:r>
            <a:r>
              <a:rPr lang="en-US" dirty="0"/>
              <a:t>interpreting stakeholder information that can be used </a:t>
            </a:r>
            <a:r>
              <a:rPr lang="en-US" dirty="0" smtClean="0"/>
              <a:t>to…</a:t>
            </a:r>
          </a:p>
          <a:p>
            <a:pPr marL="114300" indent="0">
              <a:buNone/>
            </a:pPr>
            <a:endParaRPr lang="en-US" sz="1200" dirty="0" smtClean="0"/>
          </a:p>
          <a:p>
            <a:pPr marL="571500"/>
            <a:r>
              <a:rPr lang="en-US" sz="2100" dirty="0" smtClean="0"/>
              <a:t>identify </a:t>
            </a:r>
            <a:r>
              <a:rPr lang="en-US" sz="2100" dirty="0"/>
              <a:t>and drive business </a:t>
            </a:r>
            <a:r>
              <a:rPr lang="en-US" sz="2100" dirty="0" smtClean="0"/>
              <a:t>efficiencies</a:t>
            </a:r>
          </a:p>
          <a:p>
            <a:pPr marL="571500"/>
            <a:r>
              <a:rPr lang="en-US" sz="2100" dirty="0" smtClean="0"/>
              <a:t>make </a:t>
            </a:r>
            <a:r>
              <a:rPr lang="en-US" sz="2100" dirty="0"/>
              <a:t>informed </a:t>
            </a:r>
            <a:r>
              <a:rPr lang="en-US" sz="2100" dirty="0" smtClean="0"/>
              <a:t>policy and marketing decisions</a:t>
            </a:r>
          </a:p>
          <a:p>
            <a:pPr marL="571500"/>
            <a:r>
              <a:rPr lang="en-US" sz="2100" dirty="0" smtClean="0"/>
              <a:t>and </a:t>
            </a:r>
            <a:r>
              <a:rPr lang="en-US" sz="2100" dirty="0"/>
              <a:t>develop innovative solutions to complex marketing </a:t>
            </a:r>
            <a:r>
              <a:rPr lang="en-US" sz="2100" dirty="0" smtClean="0"/>
              <a:t>and production issues</a:t>
            </a:r>
          </a:p>
        </p:txBody>
      </p:sp>
      <p:sp>
        <p:nvSpPr>
          <p:cNvPr id="22" name="AutoShape 12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4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215900" y="1587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16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368300" y="16827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219200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98" y="4985004"/>
            <a:ext cx="2871797" cy="141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6200" y="274638"/>
            <a:ext cx="62357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What AAD can do for you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215900" y="1447800"/>
            <a:ext cx="8223250" cy="2819400"/>
          </a:xfrm>
        </p:spPr>
        <p:txBody>
          <a:bodyPr numCol="1">
            <a:normAutofit/>
          </a:bodyPr>
          <a:lstStyle/>
          <a:p>
            <a:pPr marL="114300" indent="0">
              <a:buNone/>
            </a:pPr>
            <a:r>
              <a:rPr lang="en-US" dirty="0"/>
              <a:t>AAD collects and analyzes data </a:t>
            </a:r>
            <a:r>
              <a:rPr lang="en-US" dirty="0" smtClean="0"/>
              <a:t>to…</a:t>
            </a:r>
          </a:p>
          <a:p>
            <a:pPr marL="114300" indent="0">
              <a:buNone/>
            </a:pPr>
            <a:endParaRPr lang="en-US" sz="1200" dirty="0" smtClean="0"/>
          </a:p>
          <a:p>
            <a:pPr marL="571500"/>
            <a:r>
              <a:rPr lang="en-US" sz="2100" dirty="0"/>
              <a:t>provide a better understanding of the present day commodity market environment, </a:t>
            </a:r>
            <a:endParaRPr lang="en-US" sz="2100" dirty="0" smtClean="0"/>
          </a:p>
          <a:p>
            <a:pPr marL="571500"/>
            <a:r>
              <a:rPr lang="en-US" sz="2100" dirty="0"/>
              <a:t>help stakeholders evaluate new marketing opportunities, </a:t>
            </a:r>
            <a:endParaRPr lang="en-US" sz="2100" dirty="0" smtClean="0"/>
          </a:p>
          <a:p>
            <a:pPr marL="571500"/>
            <a:r>
              <a:rPr lang="en-US" sz="2100" dirty="0"/>
              <a:t>improve logistics and science based </a:t>
            </a:r>
            <a:r>
              <a:rPr lang="en-US" sz="2100" dirty="0" smtClean="0"/>
              <a:t>operations, and</a:t>
            </a:r>
          </a:p>
          <a:p>
            <a:pPr marL="571500"/>
            <a:r>
              <a:rPr lang="en-US" sz="2100" dirty="0" smtClean="0"/>
              <a:t>manage risk </a:t>
            </a:r>
          </a:p>
        </p:txBody>
      </p:sp>
      <p:sp>
        <p:nvSpPr>
          <p:cNvPr id="22" name="AutoShape 12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4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215900" y="1587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16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368300" y="16827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219200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98" y="4985004"/>
            <a:ext cx="2871797" cy="1415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8002" y="5260537"/>
            <a:ext cx="2946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+mj-lt"/>
              </a:rPr>
              <a:t>“Trust but Verify.”</a:t>
            </a:r>
            <a:br>
              <a:rPr lang="en-US" sz="2000" i="1" dirty="0" smtClean="0">
                <a:latin typeface="+mj-lt"/>
              </a:rPr>
            </a:br>
            <a:r>
              <a:rPr lang="en-US" sz="2000" i="1" dirty="0" smtClean="0">
                <a:latin typeface="+mj-lt"/>
              </a:rPr>
              <a:t>        	- Ronald Reagan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68300" y="274638"/>
            <a:ext cx="5943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Economics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234950" y="990600"/>
            <a:ext cx="8223250" cy="4038600"/>
          </a:xfrm>
        </p:spPr>
        <p:txBody>
          <a:bodyPr numCol="1"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AAD provides </a:t>
            </a:r>
            <a:r>
              <a:rPr lang="en-US" dirty="0"/>
              <a:t>economic expertise </a:t>
            </a:r>
            <a:r>
              <a:rPr lang="en-US" dirty="0" smtClean="0"/>
              <a:t>across a </a:t>
            </a:r>
            <a:r>
              <a:rPr lang="en-US" dirty="0"/>
              <a:t>wide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range </a:t>
            </a:r>
            <a:r>
              <a:rPr lang="en-US" dirty="0"/>
              <a:t>of services consisting </a:t>
            </a:r>
            <a:r>
              <a:rPr lang="en-US" dirty="0" smtClean="0"/>
              <a:t>of…</a:t>
            </a:r>
          </a:p>
          <a:p>
            <a:pPr marL="457200"/>
            <a:r>
              <a:rPr lang="en-US" sz="2100" dirty="0" smtClean="0"/>
              <a:t>regular and Section 32 surplus removal commodity purchase evaluations</a:t>
            </a:r>
          </a:p>
          <a:p>
            <a:pPr marL="457200"/>
            <a:r>
              <a:rPr lang="en-US" sz="2100" dirty="0" smtClean="0"/>
              <a:t>regulatory </a:t>
            </a:r>
            <a:r>
              <a:rPr lang="en-US" sz="2100" dirty="0"/>
              <a:t>impact </a:t>
            </a:r>
            <a:r>
              <a:rPr lang="en-US" sz="2100" dirty="0" smtClean="0"/>
              <a:t>analyses</a:t>
            </a:r>
          </a:p>
          <a:p>
            <a:pPr marL="457200"/>
            <a:r>
              <a:rPr lang="en-US" sz="2100" dirty="0" smtClean="0"/>
              <a:t>directed evaluations of topical issues</a:t>
            </a:r>
          </a:p>
          <a:p>
            <a:pPr marL="457200"/>
            <a:r>
              <a:rPr lang="en-US" sz="2100" dirty="0" smtClean="0"/>
              <a:t>subject </a:t>
            </a:r>
            <a:r>
              <a:rPr lang="en-US" sz="2100" dirty="0"/>
              <a:t>matter </a:t>
            </a:r>
            <a:r>
              <a:rPr lang="en-US" sz="2100" dirty="0" smtClean="0"/>
              <a:t>expertise</a:t>
            </a:r>
          </a:p>
          <a:p>
            <a:pPr marL="457200"/>
            <a:r>
              <a:rPr lang="en-US" sz="2100" dirty="0" smtClean="0"/>
              <a:t>peer reviews</a:t>
            </a:r>
          </a:p>
          <a:p>
            <a:pPr marL="457200"/>
            <a:r>
              <a:rPr lang="en-US" sz="2100" dirty="0"/>
              <a:t>development of the annual Agricultural Outlook Forum </a:t>
            </a:r>
            <a:r>
              <a:rPr lang="en-US" sz="2100" dirty="0" smtClean="0"/>
              <a:t>program</a:t>
            </a:r>
          </a:p>
          <a:p>
            <a:pPr marL="457200"/>
            <a:r>
              <a:rPr lang="en-US" sz="2100" dirty="0" smtClean="0"/>
              <a:t>market overviews </a:t>
            </a:r>
            <a:r>
              <a:rPr lang="en-US" sz="2100" dirty="0"/>
              <a:t>including the monthly </a:t>
            </a:r>
            <a:r>
              <a:rPr lang="en-US" sz="2100" i="1" dirty="0"/>
              <a:t>Economic </a:t>
            </a:r>
            <a:r>
              <a:rPr lang="en-US" sz="2100" i="1" dirty="0" smtClean="0"/>
              <a:t>Landscape</a:t>
            </a:r>
            <a:endParaRPr lang="en-US" sz="2100" dirty="0" smtClean="0"/>
          </a:p>
        </p:txBody>
      </p:sp>
      <p:sp>
        <p:nvSpPr>
          <p:cNvPr id="22" name="AutoShape 12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4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215900" y="1587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16" descr="http://7-themes.com/data_images/out/24/6850279-cornfield-wallpaper.jpg"/>
          <p:cNvSpPr>
            <a:spLocks noChangeAspect="1" noChangeArrowheads="1"/>
          </p:cNvSpPr>
          <p:nvPr/>
        </p:nvSpPr>
        <p:spPr bwMode="auto">
          <a:xfrm>
            <a:off x="368300" y="168275"/>
            <a:ext cx="118872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219200" cy="1219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836319"/>
            <a:ext cx="2876557" cy="19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295400"/>
            <a:ext cx="8077200" cy="3657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Commodity Purchasing –</a:t>
            </a:r>
          </a:p>
          <a:p>
            <a:pPr marL="457200"/>
            <a:r>
              <a:rPr lang="en-US" sz="1900" dirty="0" smtClean="0"/>
              <a:t>Bid prices received for animal protein commodities destined for AMS food distribution programs are evaluated prior to acceptance</a:t>
            </a:r>
          </a:p>
          <a:p>
            <a:pPr marL="457200"/>
            <a:r>
              <a:rPr lang="en-US" sz="1900" dirty="0" smtClean="0"/>
              <a:t>Evaluations involve a thorough review of all relevant market data in the context of known past, present, and anticipated market conditions during the established delivery period</a:t>
            </a:r>
          </a:p>
          <a:p>
            <a:pPr marL="457200"/>
            <a:r>
              <a:rPr lang="en-US" sz="1900" dirty="0" smtClean="0"/>
              <a:t>This information is communicated to contractors and internal decision makers in the form of plain text recommendations</a:t>
            </a:r>
          </a:p>
          <a:p>
            <a:pPr marL="457200"/>
            <a:r>
              <a:rPr lang="en-US" sz="1900" dirty="0" smtClean="0"/>
              <a:t>The process ensures the integrity of the commodity purchase process while providing purchasing effectiveness and improving market stabilization outcomes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219200" cy="1219200"/>
          </a:xfrm>
          <a:prstGeom prst="rect">
            <a:avLst/>
          </a:prstGeom>
        </p:spPr>
      </p:pic>
      <p:sp>
        <p:nvSpPr>
          <p:cNvPr id="13" name="Title 15"/>
          <p:cNvSpPr txBox="1">
            <a:spLocks/>
          </p:cNvSpPr>
          <p:nvPr/>
        </p:nvSpPr>
        <p:spPr>
          <a:xfrm>
            <a:off x="368300" y="274638"/>
            <a:ext cx="5943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none" spc="-100" baseline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Economics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836319"/>
            <a:ext cx="2876557" cy="19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1523</Words>
  <Application>Microsoft Office PowerPoint</Application>
  <PresentationFormat>On-screen Show (4:3)</PresentationFormat>
  <Paragraphs>185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Adjacency</vt:lpstr>
      <vt:lpstr>Agricultural  Analytics</vt:lpstr>
      <vt:lpstr>Agricultural Analytics Division</vt:lpstr>
      <vt:lpstr>Who are We?</vt:lpstr>
      <vt:lpstr>Structure</vt:lpstr>
      <vt:lpstr>AAD Customer Service Standards</vt:lpstr>
      <vt:lpstr>What AAD can do for you</vt:lpstr>
      <vt:lpstr>What AAD can do for you</vt:lpstr>
      <vt:lpstr>Economics</vt:lpstr>
      <vt:lpstr>PowerPoint Presentation</vt:lpstr>
      <vt:lpstr>PowerPoint Presentation</vt:lpstr>
      <vt:lpstr>PowerPoint Presentation</vt:lpstr>
      <vt:lpstr>The Economic Landscape</vt:lpstr>
      <vt:lpstr>The Economic Landscape</vt:lpstr>
      <vt:lpstr>Mathematical Statistics</vt:lpstr>
      <vt:lpstr>Mathematical Statistics</vt:lpstr>
      <vt:lpstr>Mathematical Statistics</vt:lpstr>
      <vt:lpstr>Mathematical Statistics</vt:lpstr>
      <vt:lpstr>Chemistry/Life Sciences</vt:lpstr>
      <vt:lpstr>Chemistry/Life Sciences</vt:lpstr>
      <vt:lpstr>Chemistry/Life Sciences</vt:lpstr>
      <vt:lpstr>Chemistry/Life Sciences</vt:lpstr>
      <vt:lpstr>Chemistry/Life Sciences</vt:lpstr>
      <vt:lpstr>Market Analytics</vt:lpstr>
      <vt:lpstr>Market Analytics</vt:lpstr>
      <vt:lpstr>Market Analytics</vt:lpstr>
      <vt:lpstr>Market Analytics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Agricultural Analytics Division</dc:title>
  <dc:creator/>
  <cp:lastModifiedBy/>
  <cp:revision>1</cp:revision>
  <dcterms:created xsi:type="dcterms:W3CDTF">2015-07-09T20:39:18Z</dcterms:created>
  <dcterms:modified xsi:type="dcterms:W3CDTF">2015-10-13T16:45:51Z</dcterms:modified>
</cp:coreProperties>
</file>