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3" r:id="rId2"/>
    <p:sldId id="264" r:id="rId3"/>
    <p:sldId id="258" r:id="rId4"/>
    <p:sldId id="257" r:id="rId5"/>
    <p:sldId id="259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81" d="100"/>
          <a:sy n="81" d="100"/>
        </p:scale>
        <p:origin x="126" y="7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30981-A039-4F1E-9A37-4CF967EB1EE3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4F406-620D-482F-82D5-371999DC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4F406-620D-482F-82D5-371999DC4B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3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75553-71C9-4C5F-A1BD-9051ED067C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89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FC3EB1D-B9FB-4D9A-83D6-61363CB86BE3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05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FC3EB1D-B9FB-4D9A-83D6-61363CB86BE3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4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FC3EB1D-B9FB-4D9A-83D6-61363CB86BE3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173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8FC3EB1D-B9FB-4D9A-83D6-61363CB86BE3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162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7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34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uideli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F50F1-C9F5-7747-A31C-7A75D50AF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B1151-075F-DA45-972B-AAF1E4D75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41" y="1825625"/>
            <a:ext cx="104504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B81893-80BB-FA48-B9F4-766D45350307}"/>
              </a:ext>
            </a:extLst>
          </p:cNvPr>
          <p:cNvSpPr/>
          <p:nvPr userDrawn="1"/>
        </p:nvSpPr>
        <p:spPr>
          <a:xfrm>
            <a:off x="0" y="960671"/>
            <a:ext cx="726141" cy="134470"/>
          </a:xfrm>
          <a:prstGeom prst="rect">
            <a:avLst/>
          </a:prstGeom>
          <a:solidFill>
            <a:srgbClr val="F17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E7CDC8E-B3DC-4F47-B919-BCFE9B362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5859" y="6425800"/>
            <a:ext cx="533183" cy="22964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fld id="{29144624-CF1A-BF49-92E7-BD5DF6DC201D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" name="Graphic 21">
            <a:extLst>
              <a:ext uri="{FF2B5EF4-FFF2-40B4-BE49-F238E27FC236}">
                <a16:creationId xmlns:a16="http://schemas.microsoft.com/office/drawing/2014/main" id="{77D50D84-6927-1C4B-BDDC-6C70E2DA84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941" y="6362616"/>
            <a:ext cx="1072487" cy="2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97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7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8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3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1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0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56902-8D78-4B12-AF06-2C650AE86722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353C-D442-4D19-97DF-973DA13E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4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y Plate Resources">
            <a:extLst>
              <a:ext uri="{FF2B5EF4-FFF2-40B4-BE49-F238E27FC236}">
                <a16:creationId xmlns:a16="http://schemas.microsoft.com/office/drawing/2014/main" id="{6BCCEB1F-8F9C-4419-9F4D-959CFE9B9C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My Plate Resources</a:t>
            </a:r>
          </a:p>
        </p:txBody>
      </p:sp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73331"/>
            <a:ext cx="12192000" cy="6184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8329" y="1327277"/>
            <a:ext cx="6009593" cy="219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ts val="1200"/>
              </a:spcBef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MyPlate Resources:</a:t>
            </a:r>
            <a:br>
              <a:rPr lang="en-US" sz="44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Interactive tools to help Americans make healthy eating choices</a:t>
            </a:r>
            <a:endParaRPr lang="en-US" sz="44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ts val="3800"/>
              </a:lnSpc>
              <a:spcBef>
                <a:spcPts val="1200"/>
              </a:spcBef>
            </a:pPr>
            <a:endParaRPr lang="en-US" sz="3600" dirty="0">
              <a:solidFill>
                <a:srgbClr val="00416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329" y="3522814"/>
            <a:ext cx="5173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USDA Food and Nutrition Service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Center for Nutrition Policy &amp; Promotion</a:t>
            </a:r>
          </a:p>
          <a:p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Office of Nutrition Marketing &amp; Communication</a:t>
            </a:r>
          </a:p>
        </p:txBody>
      </p:sp>
      <p:pic>
        <p:nvPicPr>
          <p:cNvPr id="6" name="Picture 5" descr="Family eating a meal together outsid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35" y="2543695"/>
            <a:ext cx="6197138" cy="41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7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CA64DC-A652-4748-A96C-F59D5AB6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MyPlate Consumer Messaging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C11A42-6DAE-4D77-9E21-B67B81D5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67576" y="857251"/>
            <a:ext cx="911636" cy="994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7B62EA-DC8C-4391-BB39-CA7B04CAA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08" y="1851078"/>
            <a:ext cx="3514791" cy="1063976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16" name="Right Arrow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7576" y="2251603"/>
            <a:ext cx="915814" cy="262926"/>
          </a:xfrm>
          <a:prstGeom prst="rightArrow">
            <a:avLst/>
          </a:prstGeom>
          <a:solidFill>
            <a:srgbClr val="EF78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83" t="32332" r="25765" b="48162"/>
          <a:stretch/>
        </p:blipFill>
        <p:spPr>
          <a:xfrm>
            <a:off x="7025486" y="1770812"/>
            <a:ext cx="4138667" cy="1222261"/>
          </a:xfrm>
          <a:prstGeom prst="rect">
            <a:avLst/>
          </a:prstGeom>
          <a:ln w="19050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16766" y="3378800"/>
            <a:ext cx="50360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2020-2025 DGA call to action (“what”)</a:t>
            </a:r>
          </a:p>
        </p:txBody>
      </p:sp>
      <p:sp>
        <p:nvSpPr>
          <p:cNvPr id="17" name="Right Arrow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7576" y="3468953"/>
            <a:ext cx="915814" cy="262926"/>
          </a:xfrm>
          <a:prstGeom prst="rightArrow">
            <a:avLst/>
          </a:prstGeom>
          <a:solidFill>
            <a:srgbClr val="EF78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28121" y="3384870"/>
            <a:ext cx="3958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/>
              <a:t>MyPlate call to action (“how”)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1981" y="4149654"/>
            <a:ext cx="3863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Make every bite count with the Dietary Guidelines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5630" y="4893779"/>
            <a:ext cx="3761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Encourages people to choose foods, beverages, meals that are full of important nutrients</a:t>
            </a:r>
          </a:p>
        </p:txBody>
      </p:sp>
      <p:sp>
        <p:nvSpPr>
          <p:cNvPr id="18" name="Right Arrow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7576" y="4282104"/>
            <a:ext cx="915814" cy="262926"/>
          </a:xfrm>
          <a:prstGeom prst="rightArrow">
            <a:avLst/>
          </a:prstGeom>
          <a:solidFill>
            <a:srgbClr val="EF785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935571" y="4180332"/>
            <a:ext cx="351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Start Simple with MyPlate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2866" y="4572792"/>
            <a:ext cx="44057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Provides inspiration and simple ideas people can incorporate into their busy lives to help them improve their health and well-being over time</a:t>
            </a:r>
          </a:p>
        </p:txBody>
      </p:sp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68" y="6041198"/>
            <a:ext cx="1323960" cy="6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6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68" y="6041198"/>
            <a:ext cx="1323960" cy="66883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1CA64DC-A652-4748-A96C-F59D5AB6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Start Simple with MyPlate App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3670" y="1867955"/>
            <a:ext cx="802484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Pick Goals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Highly customizable: choose daily food group goals that work for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Samples: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Snack on vegetables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Start your day with dairy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Each goal has 3 corresponding tips with ideas for implementing the goal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See Real-Time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View daily progress on the Goals Dashboard as food group goals are completed</a:t>
            </a:r>
          </a:p>
          <a:p>
            <a:pPr>
              <a:lnSpc>
                <a:spcPts val="1000"/>
              </a:lnSpc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Earn Badges and Celebrate Success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Earn a variety of badges as goals are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 badges on social media</a:t>
            </a:r>
          </a:p>
          <a:p>
            <a:pPr marL="285750" indent="-285750">
              <a:lnSpc>
                <a:spcPts val="1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Take it to the Next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Join challenges to stay motivated and try new goals</a:t>
            </a:r>
          </a:p>
          <a:p>
            <a:pPr>
              <a:lnSpc>
                <a:spcPts val="1000"/>
              </a:lnSpc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  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an e-Auth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Save your favorite food group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Sync MyPlate Quiz results to set goals in the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39571" y="5306011"/>
            <a:ext cx="764054" cy="838200"/>
            <a:chOff x="5127790" y="1766960"/>
            <a:chExt cx="3786578" cy="3400298"/>
          </a:xfrm>
        </p:grpSpPr>
        <p:sp>
          <p:nvSpPr>
            <p:cNvPr id="12" name="Explosion 1 11"/>
            <p:cNvSpPr/>
            <p:nvPr/>
          </p:nvSpPr>
          <p:spPr>
            <a:xfrm rot="1037139">
              <a:off x="5127790" y="1766960"/>
              <a:ext cx="3786578" cy="3400298"/>
            </a:xfrm>
            <a:prstGeom prst="irregularSeal1">
              <a:avLst/>
            </a:prstGeom>
            <a:solidFill>
              <a:srgbClr val="FFE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430A5B-0D57-464F-82E1-0D09CDC7D528}"/>
                </a:ext>
              </a:extLst>
            </p:cNvPr>
            <p:cNvSpPr txBox="1"/>
            <p:nvPr/>
          </p:nvSpPr>
          <p:spPr>
            <a:xfrm rot="1041960">
              <a:off x="5743090" y="2894632"/>
              <a:ext cx="2365190" cy="1123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75000"/>
                    </a:schemeClr>
                  </a:solidFill>
                </a:rPr>
                <a:t>New</a:t>
              </a:r>
              <a:endParaRPr lang="en-US" sz="2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03262" y="1398099"/>
            <a:ext cx="10795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simple, goal-setting tool for consumers, to meet them where they are</a:t>
            </a:r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899" y="6284422"/>
            <a:ext cx="1661853" cy="41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2848" y="2047153"/>
            <a:ext cx="2425694" cy="4328464"/>
            <a:chOff x="903262" y="1712734"/>
            <a:chExt cx="2663185" cy="47999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A4F933-F6B8-4FBA-B754-E4EBE06F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70" y="1806866"/>
              <a:ext cx="2237170" cy="4611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F379AE-3441-4B52-8211-5AC455A4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49" y="1806866"/>
              <a:ext cx="2237170" cy="4611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t="3489" r="6259" b="1664"/>
            <a:stretch/>
          </p:blipFill>
          <p:spPr>
            <a:xfrm>
              <a:off x="903262" y="1712734"/>
              <a:ext cx="2663185" cy="47999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2310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68" y="6041198"/>
            <a:ext cx="1323960" cy="668838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1CA64DC-A652-4748-A96C-F59D5AB6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MyPlate Quiz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398" y="1708745"/>
            <a:ext cx="63028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 fun, interactive tool available in English and Spanish that consumers can use to assess their eating behaviors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Users answer a series of 20 questions about the MyPlate food groups and their healthy eating interests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6" t="30353" r="19048" b="8977"/>
          <a:stretch/>
        </p:blipFill>
        <p:spPr>
          <a:xfrm>
            <a:off x="6976614" y="1711109"/>
            <a:ext cx="4624741" cy="2556091"/>
          </a:xfrm>
          <a:prstGeom prst="rect">
            <a:avLst/>
          </a:prstGeom>
        </p:spPr>
      </p:pic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6284422"/>
            <a:ext cx="1420784" cy="41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99442" y="5836112"/>
            <a:ext cx="1539186" cy="873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3398" y="4790958"/>
            <a:ext cx="1154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Consumers receive a snapshot of how they're doing on the MyPlate food groups and get personalized resources based on their quiz results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Download a PDF of the results to track progress over time</a:t>
            </a:r>
          </a:p>
        </p:txBody>
      </p:sp>
    </p:spTree>
    <p:extLst>
      <p:ext uri="{BB962C8B-B14F-4D97-AF65-F5344CB8AC3E}">
        <p14:creationId xmlns:p14="http://schemas.microsoft.com/office/powerpoint/2010/main" val="358055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01CA64DC-A652-4748-A96C-F59D5AB6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Shop Simple with MyPlate Tool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74616"/>
            <a:ext cx="6816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Shop Simple with MyPlate is a web app to help Americans save money while shopping for healthy food choices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200" y="2884127"/>
            <a:ext cx="68169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SNAP Savings: </a:t>
            </a:r>
            <a:r>
              <a:rPr lang="en-US" sz="2400" dirty="0"/>
              <a:t>Enter your zip code to find cost-saving opportunities in your local area, including stores that accept SNAP EBT, rewards programs, and farmers markets. 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Budget-friendly foods</a:t>
            </a:r>
            <a:r>
              <a:rPr lang="en-US" sz="2400" dirty="0"/>
              <a:t>: View suggestions from each food group. Get purchasing and storage tips, serving ideas, recipes, and nutrition information.</a:t>
            </a:r>
          </a:p>
        </p:txBody>
      </p:sp>
      <p:pic>
        <p:nvPicPr>
          <p:cNvPr id="1026" name="Picture 2" descr="Phone showing myplate cont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96" y="687085"/>
            <a:ext cx="3386660" cy="562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9" t="17952" r="6252" b="29389"/>
          <a:stretch/>
        </p:blipFill>
        <p:spPr>
          <a:xfrm rot="395860">
            <a:off x="8371486" y="1866931"/>
            <a:ext cx="2010929" cy="3287223"/>
          </a:xfrm>
          <a:prstGeom prst="rect">
            <a:avLst/>
          </a:prstGeom>
        </p:spPr>
      </p:pic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68" y="6041198"/>
            <a:ext cx="1323960" cy="6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38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01CA64DC-A652-4748-A96C-F59D5AB64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Usage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68" y="6041198"/>
            <a:ext cx="1323960" cy="668838"/>
          </a:xfrm>
          <a:prstGeom prst="rect">
            <a:avLst/>
          </a:prstGeom>
        </p:spPr>
      </p:pic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6" t="30353" r="19048" b="8977"/>
          <a:stretch/>
        </p:blipFill>
        <p:spPr>
          <a:xfrm>
            <a:off x="7639765" y="827770"/>
            <a:ext cx="3714035" cy="2052744"/>
          </a:xfrm>
          <a:prstGeom prst="rect">
            <a:avLst/>
          </a:prstGeom>
        </p:spPr>
      </p:pic>
      <p:sp>
        <p:nvSpPr>
          <p:cNvPr id="22" name="Rectangl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6284422"/>
            <a:ext cx="1420784" cy="41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38200" y="1431613"/>
            <a:ext cx="75825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Start Simple with MyPlate App</a:t>
            </a:r>
          </a:p>
          <a:p>
            <a:r>
              <a:rPr lang="en-US" sz="2800" dirty="0"/>
              <a:t>Since launch, December 29, 2020: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203,556 total app installations</a:t>
            </a:r>
          </a:p>
          <a:p>
            <a:endParaRPr lang="en-US" sz="2800" b="1" dirty="0"/>
          </a:p>
          <a:p>
            <a:r>
              <a:rPr lang="en-US" sz="2800" b="1" dirty="0"/>
              <a:t>MyPlate Quiz</a:t>
            </a:r>
          </a:p>
          <a:p>
            <a:r>
              <a:rPr lang="en-US" sz="2800" dirty="0"/>
              <a:t>Since launch, December 29, 2020: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 quiz has been taken 840,000 times</a:t>
            </a:r>
          </a:p>
          <a:p>
            <a:endParaRPr lang="en-US" sz="2800" b="1" dirty="0"/>
          </a:p>
          <a:p>
            <a:r>
              <a:rPr lang="en-US" sz="2800" b="1" dirty="0"/>
              <a:t>Shop Simple with MyPlate Tool</a:t>
            </a:r>
          </a:p>
          <a:p>
            <a:r>
              <a:rPr lang="en-US" sz="2800" dirty="0"/>
              <a:t>Since launch, October 1, 2021: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121,359 </a:t>
            </a:r>
            <a:r>
              <a:rPr lang="en-US" sz="2800" dirty="0" err="1"/>
              <a:t>pageviews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9,716 total users</a:t>
            </a:r>
          </a:p>
        </p:txBody>
      </p:sp>
      <p:sp>
        <p:nvSpPr>
          <p:cNvPr id="24" name="Rectangl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26470" y="6180750"/>
            <a:ext cx="2016265" cy="529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47713">
            <a:off x="7557704" y="2601940"/>
            <a:ext cx="1980099" cy="3587056"/>
            <a:chOff x="903262" y="1712734"/>
            <a:chExt cx="2663185" cy="479990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0A4F933-F6B8-4FBA-B754-E4EBE06FA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270" y="1806866"/>
              <a:ext cx="2237170" cy="4611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F379AE-3441-4B52-8211-5AC455A4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49" y="1806866"/>
              <a:ext cx="2237170" cy="46116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" t="3489" r="6259" b="1664"/>
            <a:stretch/>
          </p:blipFill>
          <p:spPr>
            <a:xfrm>
              <a:off x="903262" y="1712734"/>
              <a:ext cx="2663185" cy="47999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  <p:grpSp>
        <p:nvGrpSpPr>
          <p:cNvPr id="29" name="Group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81343" y="2534176"/>
            <a:ext cx="2461393" cy="4175860"/>
            <a:chOff x="7655196" y="687085"/>
            <a:chExt cx="3386660" cy="5627501"/>
          </a:xfrm>
        </p:grpSpPr>
        <p:pic>
          <p:nvPicPr>
            <p:cNvPr id="30" name="Picture 2" descr="Phone showing myplate content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196" y="687085"/>
              <a:ext cx="3386660" cy="5627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99" t="17952" r="6252" b="29389"/>
            <a:stretch/>
          </p:blipFill>
          <p:spPr>
            <a:xfrm rot="395860">
              <a:off x="8371486" y="1866931"/>
              <a:ext cx="2010929" cy="3287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8623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443</Words>
  <Application>Microsoft Office PowerPoint</Application>
  <PresentationFormat>Widescreen</PresentationFormat>
  <Paragraphs>61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Roboto</vt:lpstr>
      <vt:lpstr>Office Theme</vt:lpstr>
      <vt:lpstr>My Plate Resources</vt:lpstr>
      <vt:lpstr>MyPlate Consumer Messaging</vt:lpstr>
      <vt:lpstr>Start Simple with MyPlate App</vt:lpstr>
      <vt:lpstr>MyPlate Quiz</vt:lpstr>
      <vt:lpstr>Shop Simple with MyPlate Tool</vt:lpstr>
      <vt:lpstr>Usage</vt:lpstr>
    </vt:vector>
  </TitlesOfParts>
  <Company>USDA-FNS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Holland, Corey - CNPP (Contractor)</dc:creator>
  <cp:lastModifiedBy>Brown, MaryD - AMS</cp:lastModifiedBy>
  <cp:revision>8</cp:revision>
  <dcterms:created xsi:type="dcterms:W3CDTF">2021-10-26T14:10:02Z</dcterms:created>
  <dcterms:modified xsi:type="dcterms:W3CDTF">2021-11-02T16:05:32Z</dcterms:modified>
</cp:coreProperties>
</file>