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5.jpg" ContentType="image/jpg"/>
  <Override PartName="/ppt/notesSlides/notesSlide9.xml" ContentType="application/vnd.openxmlformats-officedocument.presentationml.notesSlide+xml"/>
  <Override PartName="/ppt/media/image16.jpg" ContentType="image/jp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97" r:id="rId3"/>
    <p:sldId id="258" r:id="rId4"/>
    <p:sldId id="259" r:id="rId5"/>
    <p:sldId id="260" r:id="rId6"/>
    <p:sldId id="261" r:id="rId7"/>
    <p:sldId id="279" r:id="rId8"/>
    <p:sldId id="264" r:id="rId9"/>
    <p:sldId id="266" r:id="rId10"/>
    <p:sldId id="268" r:id="rId11"/>
    <p:sldId id="270" r:id="rId12"/>
    <p:sldId id="272" r:id="rId13"/>
    <p:sldId id="280" r:id="rId14"/>
    <p:sldId id="29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08" y="2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D7B37B-2B66-4660-B541-29087B98D0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04D609-33BE-44FA-88F7-EC2F818B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114440-62EF-41E1-93D7-A9F9EA300A0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F02A8A-3EB2-47AD-BDE3-5140D89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82763" y="1601788"/>
            <a:ext cx="7685088" cy="43227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2056" y="6165687"/>
            <a:ext cx="3296446" cy="504465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34030" y="12169005"/>
            <a:ext cx="1785575" cy="642814"/>
          </a:xfrm>
          <a:prstGeom prst="rect">
            <a:avLst/>
          </a:prstGeom>
        </p:spPr>
        <p:txBody>
          <a:bodyPr/>
          <a:lstStyle/>
          <a:p>
            <a:fld id="{1D12421A-A120-454B-9BCD-4A504468BB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02A8A-3EB2-47AD-BDE3-5140D8941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27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52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2A8A-3EB2-47AD-BDE3-5140D8941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730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751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0817"/>
            <a:ext cx="12192000" cy="566183"/>
            <a:chOff x="0" y="140810"/>
            <a:chExt cx="9144000" cy="566183"/>
          </a:xfrm>
        </p:grpSpPr>
        <p:pic>
          <p:nvPicPr>
            <p:cNvPr id="8" name="Picture 7" descr=" SigLockup Master PwPt.4c-whitebg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3" y="140810"/>
              <a:ext cx="2883429" cy="43286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706993"/>
              <a:ext cx="91440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6883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27069"/>
            <a:ext cx="7772400" cy="655638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47" y="840321"/>
            <a:ext cx="11681716" cy="5491747"/>
          </a:xfrm>
        </p:spPr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65388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40817"/>
            <a:ext cx="12192000" cy="566183"/>
            <a:chOff x="0" y="140810"/>
            <a:chExt cx="9144000" cy="566183"/>
          </a:xfrm>
        </p:grpSpPr>
        <p:pic>
          <p:nvPicPr>
            <p:cNvPr id="9" name="Picture 8" descr=" SigLockup Master PwPt.4c-whitebg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3" y="140810"/>
              <a:ext cx="2883429" cy="43286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706993"/>
              <a:ext cx="91440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16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9586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579438"/>
          </a:xfr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40817"/>
            <a:ext cx="12192000" cy="566183"/>
            <a:chOff x="0" y="140810"/>
            <a:chExt cx="9144000" cy="566183"/>
          </a:xfrm>
        </p:grpSpPr>
        <p:pic>
          <p:nvPicPr>
            <p:cNvPr id="10" name="Picture 9" descr=" SigLockup Master PwPt.4c-whitebg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3" y="140810"/>
              <a:ext cx="2883429" cy="43286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706993"/>
              <a:ext cx="91440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1846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83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414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2227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13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22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14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75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0776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4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456"/>
            <a:ext cx="12192000" cy="997744"/>
          </a:xfrm>
          <a:prstGeom prst="rect">
            <a:avLst/>
          </a:prstGeom>
        </p:spPr>
        <p:txBody>
          <a:bodyPr/>
          <a:lstStyle>
            <a:lvl1pPr algn="r"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1132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40817"/>
            <a:ext cx="12192000" cy="566183"/>
            <a:chOff x="0" y="140810"/>
            <a:chExt cx="9144000" cy="566183"/>
          </a:xfrm>
        </p:grpSpPr>
        <p:pic>
          <p:nvPicPr>
            <p:cNvPr id="9" name="Picture 8" descr=" SigLockup Master PwPt.4c-whitebg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3" y="140810"/>
              <a:ext cx="2883429" cy="43286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706993"/>
              <a:ext cx="91440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5666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116484"/>
            <a:ext cx="12192000" cy="741516"/>
          </a:xfrm>
          <a:prstGeom prst="rect">
            <a:avLst/>
          </a:prstGeom>
          <a:solidFill>
            <a:srgbClr val="668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116484"/>
          </a:xfrm>
          <a:prstGeom prst="rect">
            <a:avLst/>
          </a:prstGeom>
          <a:solidFill>
            <a:srgbClr val="FFF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7" y="496443"/>
            <a:ext cx="11228440" cy="639459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5D6349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9425" y="1378761"/>
            <a:ext cx="11228441" cy="597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66823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427" y="6279941"/>
            <a:ext cx="763044" cy="3879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9423" y="2184400"/>
            <a:ext cx="11228441" cy="33655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rgbClr val="5D6349"/>
                </a:solidFill>
                <a:latin typeface="Arial"/>
                <a:cs typeface="Arial"/>
              </a:defRPr>
            </a:lvl1pPr>
            <a:lvl2pPr>
              <a:defRPr sz="2200">
                <a:solidFill>
                  <a:srgbClr val="5D6349"/>
                </a:solidFill>
                <a:latin typeface="Arial"/>
                <a:cs typeface="Arial"/>
              </a:defRPr>
            </a:lvl2pPr>
            <a:lvl3pPr>
              <a:defRPr sz="2200">
                <a:solidFill>
                  <a:srgbClr val="5D6349"/>
                </a:solidFill>
                <a:latin typeface="Arial"/>
                <a:cs typeface="Arial"/>
              </a:defRPr>
            </a:lvl3pPr>
            <a:lvl4pPr>
              <a:defRPr sz="2200">
                <a:solidFill>
                  <a:srgbClr val="5D6349"/>
                </a:solidFill>
                <a:latin typeface="Arial"/>
                <a:cs typeface="Arial"/>
              </a:defRPr>
            </a:lvl4pPr>
            <a:lvl5pPr>
              <a:defRPr sz="2200">
                <a:solidFill>
                  <a:srgbClr val="5D634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9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9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AC753D-EAB5-467C-A98F-B82629719A3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ACBB23-31B8-410D-AAA6-2672BF1A7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2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82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1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0817"/>
            <a:ext cx="12192000" cy="566183"/>
            <a:chOff x="0" y="140810"/>
            <a:chExt cx="9144000" cy="566183"/>
          </a:xfrm>
        </p:grpSpPr>
        <p:pic>
          <p:nvPicPr>
            <p:cNvPr id="8" name="Picture 7" descr=" SigLockup Master PwPt.4c-whitebg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3" y="140810"/>
              <a:ext cx="2883429" cy="43286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706993"/>
              <a:ext cx="9144000" cy="0"/>
            </a:xfrm>
            <a:prstGeom prst="line">
              <a:avLst/>
            </a:prstGeom>
            <a:ln w="38100" cmpd="sng">
              <a:solidFill>
                <a:srgbClr val="00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69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fade/>
  </p:transition>
  <p:hf hdr="0" ftr="0" dt="0"/>
  <p:txStyles>
    <p:titleStyle>
      <a:lvl1pPr algn="r" defTabSz="34289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8909241@N07/875775719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9318-D677-4B83-A717-33AD4807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55638"/>
            <a:ext cx="10972800" cy="655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Federal Crop Insurance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00C63-6D45-45EE-A7B2-0A9D01BB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592" r="31019"/>
          <a:stretch/>
        </p:blipFill>
        <p:spPr>
          <a:xfrm>
            <a:off x="9320270" y="10"/>
            <a:ext cx="2871730" cy="68579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60401"/>
            <a:ext cx="9144000" cy="5467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FEDERAL CROP INSURANCE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500" dirty="0"/>
              <a:t>Whole Farm Revenue Protection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sz="2200" dirty="0"/>
              <a:t>Tara Ponds</a:t>
            </a:r>
          </a:p>
          <a:p>
            <a:pPr marL="0" indent="0" algn="ctr">
              <a:buNone/>
            </a:pPr>
            <a:r>
              <a:rPr lang="en-US" sz="2200" dirty="0"/>
              <a:t>Specialty Crops Coordinator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None/>
            </a:pPr>
            <a:br>
              <a:rPr lang="en-US" sz="2000" dirty="0"/>
            </a:br>
            <a:r>
              <a:rPr lang="en-US" sz="2000" dirty="0"/>
              <a:t>[DATE]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791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1017810"/>
            <a:ext cx="106664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225">
              <a:lnSpc>
                <a:spcPct val="100000"/>
              </a:lnSpc>
            </a:pPr>
            <a:r>
              <a:rPr b="1" spc="-25" dirty="0"/>
              <a:t>What</a:t>
            </a:r>
            <a:r>
              <a:rPr b="1" spc="-175" dirty="0"/>
              <a:t> </a:t>
            </a:r>
            <a:r>
              <a:rPr b="1" spc="-10" dirty="0"/>
              <a:t>c</a:t>
            </a:r>
            <a:r>
              <a:rPr b="1" spc="-20" dirty="0"/>
              <a:t>a</a:t>
            </a:r>
            <a:r>
              <a:rPr b="1" dirty="0"/>
              <a:t>u</a:t>
            </a:r>
            <a:r>
              <a:rPr b="1" spc="-10" dirty="0"/>
              <a:t>s</a:t>
            </a:r>
            <a:r>
              <a:rPr b="1" spc="-20" dirty="0"/>
              <a:t>es</a:t>
            </a:r>
            <a:r>
              <a:rPr b="1" spc="-155" dirty="0"/>
              <a:t> </a:t>
            </a:r>
            <a:r>
              <a:rPr b="1" spc="-20" dirty="0"/>
              <a:t>a</a:t>
            </a:r>
            <a:r>
              <a:rPr b="1" spc="-100" dirty="0"/>
              <a:t> </a:t>
            </a:r>
            <a:r>
              <a:rPr b="1" spc="-20" dirty="0"/>
              <a:t>lo</a:t>
            </a:r>
            <a:r>
              <a:rPr b="1" spc="-25" dirty="0"/>
              <a:t>s</a:t>
            </a:r>
            <a:r>
              <a:rPr b="1" spc="-15" dirty="0"/>
              <a:t>s</a:t>
            </a:r>
            <a:r>
              <a:rPr b="1" spc="-95" dirty="0"/>
              <a:t> </a:t>
            </a:r>
            <a:r>
              <a:rPr b="1" spc="-25" dirty="0"/>
              <a:t>p</a:t>
            </a:r>
            <a:r>
              <a:rPr b="1" spc="-95" dirty="0"/>
              <a:t>a</a:t>
            </a:r>
            <a:r>
              <a:rPr b="1" spc="-10" dirty="0"/>
              <a:t>y</a:t>
            </a:r>
            <a:r>
              <a:rPr b="1" dirty="0"/>
              <a:t>ment</a:t>
            </a:r>
            <a:r>
              <a:rPr b="1" spc="-150" dirty="0"/>
              <a:t> </a:t>
            </a:r>
            <a:r>
              <a:rPr b="1" dirty="0"/>
              <a:t>un</a:t>
            </a:r>
            <a:r>
              <a:rPr b="1" spc="-5" dirty="0"/>
              <a:t>d</a:t>
            </a:r>
            <a:r>
              <a:rPr b="1" dirty="0"/>
              <a:t>er</a:t>
            </a:r>
            <a:r>
              <a:rPr b="1" spc="-200" dirty="0"/>
              <a:t> </a:t>
            </a:r>
            <a:r>
              <a:rPr b="1" spc="-40" dirty="0"/>
              <a:t>W</a:t>
            </a:r>
            <a:r>
              <a:rPr b="1" dirty="0"/>
              <a:t>F</a:t>
            </a:r>
            <a:r>
              <a:rPr b="1" spc="-5" dirty="0"/>
              <a:t>R</a:t>
            </a:r>
            <a:r>
              <a:rPr b="1" spc="-35" dirty="0"/>
              <a:t>P</a:t>
            </a:r>
            <a:r>
              <a:rPr b="1" spc="-2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2612" y="2158905"/>
            <a:ext cx="5209540" cy="3480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274955" indent="-304800">
              <a:lnSpc>
                <a:spcPct val="80000"/>
              </a:lnSpc>
              <a:buClr>
                <a:schemeClr val="accent1"/>
              </a:buClr>
              <a:buFont typeface="Arial"/>
              <a:buChar char="•"/>
              <a:tabLst>
                <a:tab pos="317500" algn="l"/>
              </a:tabLst>
            </a:pPr>
            <a:r>
              <a:rPr sz="2400" spc="-8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at</a:t>
            </a:r>
            <a:r>
              <a:rPr sz="2400" spc="-20" dirty="0">
                <a:latin typeface="Constantia"/>
                <a:cs typeface="Constantia"/>
              </a:rPr>
              <a:t>u</a:t>
            </a:r>
            <a:r>
              <a:rPr sz="2400" spc="-7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cau</a:t>
            </a:r>
            <a:r>
              <a:rPr sz="2400" spc="-20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</a:t>
            </a:r>
            <a:r>
              <a:rPr sz="2400" spc="-20" dirty="0">
                <a:latin typeface="Constantia"/>
                <a:cs typeface="Constantia"/>
              </a:rPr>
              <a:t>os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spc="-10" dirty="0">
                <a:latin typeface="Constantia"/>
                <a:cs typeface="Constantia"/>
              </a:rPr>
              <a:t>ec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ne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70" dirty="0">
                <a:latin typeface="Constantia"/>
                <a:cs typeface="Constantia"/>
              </a:rPr>
              <a:t>k</a:t>
            </a:r>
            <a:r>
              <a:rPr sz="2400" spc="-10" dirty="0">
                <a:latin typeface="Constantia"/>
                <a:cs typeface="Constantia"/>
              </a:rPr>
              <a:t>et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Constantia"/>
                <a:cs typeface="Constantia"/>
              </a:rPr>
              <a:t>ur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ng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</a:t>
            </a:r>
            <a:r>
              <a:rPr sz="2400" spc="-25" dirty="0">
                <a:latin typeface="Constantia"/>
                <a:cs typeface="Constantia"/>
              </a:rPr>
              <a:t>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nsu</a:t>
            </a:r>
            <a:r>
              <a:rPr sz="2400" spc="-7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riod</a:t>
            </a:r>
            <a:endParaRPr lang="en-US" sz="2400" spc="-20" dirty="0">
              <a:latin typeface="Constantia"/>
              <a:cs typeface="Constantia"/>
            </a:endParaRPr>
          </a:p>
          <a:p>
            <a:pPr marL="317500" marR="274955" indent="-304800">
              <a:lnSpc>
                <a:spcPct val="80000"/>
              </a:lnSpc>
              <a:buClr>
                <a:schemeClr val="accent1"/>
              </a:buClr>
              <a:buFont typeface="Arial"/>
              <a:buChar char="•"/>
              <a:tabLst>
                <a:tab pos="317500" algn="l"/>
              </a:tabLst>
            </a:pPr>
            <a:endParaRPr lang="en-US" sz="2400" spc="-20" dirty="0">
              <a:latin typeface="Constantia"/>
              <a:cs typeface="Constantia"/>
            </a:endParaRPr>
          </a:p>
          <a:p>
            <a:pPr marL="317500" marR="274955" indent="-304800">
              <a:lnSpc>
                <a:spcPct val="80000"/>
              </a:lnSpc>
              <a:buClr>
                <a:schemeClr val="accent1"/>
              </a:buClr>
              <a:buFont typeface="Arial"/>
              <a:buChar char="•"/>
              <a:tabLst>
                <a:tab pos="317500" algn="l"/>
              </a:tabLst>
            </a:pPr>
            <a:r>
              <a:rPr lang="en-US" sz="2400" spc="-25" dirty="0">
                <a:latin typeface="Constantia"/>
                <a:cs typeface="Constantia"/>
              </a:rPr>
              <a:t>Wh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20" dirty="0">
                <a:latin typeface="Constantia"/>
                <a:cs typeface="Constantia"/>
              </a:rPr>
              <a:t>n</a:t>
            </a:r>
            <a:r>
              <a:rPr lang="en-US" sz="2400" spc="-100" dirty="0">
                <a:latin typeface="Constantia"/>
                <a:cs typeface="Constantia"/>
              </a:rPr>
              <a:t> </a:t>
            </a:r>
            <a:r>
              <a:rPr lang="en-US" sz="2400" spc="-55" dirty="0">
                <a:latin typeface="Constantia"/>
                <a:cs typeface="Constantia"/>
              </a:rPr>
              <a:t>r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85" dirty="0">
                <a:latin typeface="Constantia"/>
                <a:cs typeface="Constantia"/>
              </a:rPr>
              <a:t>v</a:t>
            </a:r>
            <a:r>
              <a:rPr lang="en-US" sz="2400" spc="-15" dirty="0">
                <a:latin typeface="Constantia"/>
                <a:cs typeface="Constantia"/>
              </a:rPr>
              <a:t>enue-</a:t>
            </a:r>
            <a:r>
              <a:rPr lang="en-US" sz="2400" spc="-50" dirty="0">
                <a:latin typeface="Constantia"/>
                <a:cs typeface="Constantia"/>
              </a:rPr>
              <a:t>t</a:t>
            </a:r>
            <a:r>
              <a:rPr lang="en-US" sz="2400" spc="-15" dirty="0">
                <a:latin typeface="Constantia"/>
                <a:cs typeface="Constantia"/>
              </a:rPr>
              <a:t>o-</a:t>
            </a:r>
            <a:r>
              <a:rPr lang="en-US" sz="2400" spc="-70" dirty="0">
                <a:latin typeface="Constantia"/>
                <a:cs typeface="Constantia"/>
              </a:rPr>
              <a:t>c</a:t>
            </a:r>
            <a:r>
              <a:rPr lang="en-US" sz="2400" spc="-15" dirty="0">
                <a:latin typeface="Constantia"/>
                <a:cs typeface="Constantia"/>
              </a:rPr>
              <a:t>ount</a:t>
            </a:r>
            <a:r>
              <a:rPr lang="en-US" sz="2400" spc="-110" dirty="0">
                <a:latin typeface="Constantia"/>
                <a:cs typeface="Constantia"/>
              </a:rPr>
              <a:t> </a:t>
            </a:r>
            <a:r>
              <a:rPr lang="en-US" sz="2400" spc="-40" dirty="0">
                <a:latin typeface="Constantia"/>
                <a:cs typeface="Constantia"/>
              </a:rPr>
              <a:t>f</a:t>
            </a:r>
            <a:r>
              <a:rPr lang="en-US" sz="2400" spc="-15" dirty="0">
                <a:latin typeface="Constantia"/>
                <a:cs typeface="Constantia"/>
              </a:rPr>
              <a:t>or</a:t>
            </a:r>
            <a:r>
              <a:rPr lang="en-US" sz="2400" spc="-12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t</a:t>
            </a:r>
            <a:r>
              <a:rPr lang="en-US" sz="2400" spc="-25" dirty="0">
                <a:latin typeface="Constantia"/>
                <a:cs typeface="Constantia"/>
              </a:rPr>
              <a:t>h</a:t>
            </a:r>
            <a:r>
              <a:rPr lang="en-US" sz="2400" spc="-15" dirty="0">
                <a:latin typeface="Constantia"/>
                <a:cs typeface="Constantia"/>
              </a:rPr>
              <a:t>e</a:t>
            </a:r>
            <a:r>
              <a:rPr lang="en-US" sz="2400" spc="-10" dirty="0">
                <a:latin typeface="Constantia"/>
                <a:cs typeface="Constantia"/>
              </a:rPr>
              <a:t> i</a:t>
            </a:r>
            <a:r>
              <a:rPr lang="en-US" sz="2400" spc="-15" dirty="0">
                <a:latin typeface="Constantia"/>
                <a:cs typeface="Constantia"/>
              </a:rPr>
              <a:t>n</a:t>
            </a:r>
            <a:r>
              <a:rPr lang="en-US" sz="2400" spc="-20" dirty="0">
                <a:latin typeface="Constantia"/>
                <a:cs typeface="Constantia"/>
              </a:rPr>
              <a:t>su</a:t>
            </a:r>
            <a:r>
              <a:rPr lang="en-US" sz="2400" spc="-70" dirty="0">
                <a:latin typeface="Constantia"/>
                <a:cs typeface="Constantia"/>
              </a:rPr>
              <a:t>r</a:t>
            </a:r>
            <a:r>
              <a:rPr lang="en-US" sz="2400" spc="-15" dirty="0">
                <a:latin typeface="Constantia"/>
                <a:cs typeface="Constantia"/>
              </a:rPr>
              <a:t>an</a:t>
            </a:r>
            <a:r>
              <a:rPr lang="en-US" sz="2400" spc="-70" dirty="0">
                <a:latin typeface="Constantia"/>
                <a:cs typeface="Constantia"/>
              </a:rPr>
              <a:t>c</a:t>
            </a:r>
            <a:r>
              <a:rPr lang="en-US" sz="2400" spc="-15" dirty="0">
                <a:latin typeface="Constantia"/>
                <a:cs typeface="Constantia"/>
              </a:rPr>
              <a:t>e</a:t>
            </a:r>
            <a:r>
              <a:rPr lang="en-US" sz="2400" spc="-150" dirty="0">
                <a:latin typeface="Constantia"/>
                <a:cs typeface="Constantia"/>
              </a:rPr>
              <a:t> </a:t>
            </a:r>
            <a:r>
              <a:rPr lang="en-US" sz="2400" spc="-90" dirty="0">
                <a:latin typeface="Constantia"/>
                <a:cs typeface="Constantia"/>
              </a:rPr>
              <a:t>y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15" dirty="0">
                <a:latin typeface="Constantia"/>
                <a:cs typeface="Constantia"/>
              </a:rPr>
              <a:t>ar</a:t>
            </a:r>
            <a:r>
              <a:rPr lang="en-US" sz="2400" spc="-95" dirty="0">
                <a:latin typeface="Constantia"/>
                <a:cs typeface="Constantia"/>
              </a:rPr>
              <a:t> </a:t>
            </a:r>
            <a:r>
              <a:rPr lang="en-US" sz="2400" spc="-10" dirty="0">
                <a:latin typeface="Constantia"/>
                <a:cs typeface="Constantia"/>
              </a:rPr>
              <a:t>is</a:t>
            </a:r>
            <a:r>
              <a:rPr lang="en-US" sz="2400" spc="-5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l</a:t>
            </a:r>
            <a:r>
              <a:rPr lang="en-US" sz="2400" spc="-80" dirty="0">
                <a:latin typeface="Constantia"/>
                <a:cs typeface="Constantia"/>
              </a:rPr>
              <a:t>o</a:t>
            </a:r>
            <a:r>
              <a:rPr lang="en-US" sz="2400" spc="-95" dirty="0">
                <a:latin typeface="Constantia"/>
                <a:cs typeface="Constantia"/>
              </a:rPr>
              <a:t>w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15" dirty="0">
                <a:latin typeface="Constantia"/>
                <a:cs typeface="Constantia"/>
              </a:rPr>
              <a:t>r</a:t>
            </a:r>
            <a:r>
              <a:rPr lang="en-US" sz="2400" spc="-12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t</a:t>
            </a:r>
            <a:r>
              <a:rPr lang="en-US" sz="2400" spc="-25" dirty="0">
                <a:latin typeface="Constantia"/>
                <a:cs typeface="Constantia"/>
              </a:rPr>
              <a:t>h</a:t>
            </a:r>
            <a:r>
              <a:rPr lang="en-US" sz="2400" spc="-15" dirty="0">
                <a:latin typeface="Constantia"/>
                <a:cs typeface="Constantia"/>
              </a:rPr>
              <a:t>an</a:t>
            </a:r>
            <a:r>
              <a:rPr lang="en-US" sz="2400" spc="-10" dirty="0">
                <a:latin typeface="Constantia"/>
                <a:cs typeface="Constantia"/>
              </a:rPr>
              <a:t> i</a:t>
            </a:r>
            <a:r>
              <a:rPr lang="en-US" sz="2400" spc="-15" dirty="0">
                <a:latin typeface="Constantia"/>
                <a:cs typeface="Constantia"/>
              </a:rPr>
              <a:t>n</a:t>
            </a:r>
            <a:r>
              <a:rPr lang="en-US" sz="2400" spc="-20" dirty="0">
                <a:latin typeface="Constantia"/>
                <a:cs typeface="Constantia"/>
              </a:rPr>
              <a:t>su</a:t>
            </a:r>
            <a:r>
              <a:rPr lang="en-US" sz="2400" spc="-55" dirty="0">
                <a:latin typeface="Constantia"/>
                <a:cs typeface="Constantia"/>
              </a:rPr>
              <a:t>r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20" dirty="0">
                <a:latin typeface="Constantia"/>
                <a:cs typeface="Constantia"/>
              </a:rPr>
              <a:t>d</a:t>
            </a:r>
            <a:r>
              <a:rPr lang="en-US" sz="2400" spc="-50" dirty="0">
                <a:latin typeface="Constantia"/>
                <a:cs typeface="Constantia"/>
              </a:rPr>
              <a:t> </a:t>
            </a:r>
            <a:r>
              <a:rPr lang="en-US" sz="2400" spc="-55" dirty="0">
                <a:latin typeface="Constantia"/>
                <a:cs typeface="Constantia"/>
              </a:rPr>
              <a:t>r</a:t>
            </a:r>
            <a:r>
              <a:rPr lang="en-US" sz="2400" spc="-10" dirty="0">
                <a:latin typeface="Constantia"/>
                <a:cs typeface="Constantia"/>
              </a:rPr>
              <a:t>e</a:t>
            </a:r>
            <a:r>
              <a:rPr lang="en-US" sz="2400" spc="-85" dirty="0">
                <a:latin typeface="Constantia"/>
                <a:cs typeface="Constantia"/>
              </a:rPr>
              <a:t>v</a:t>
            </a:r>
            <a:r>
              <a:rPr lang="en-US" sz="2400" spc="-10" dirty="0">
                <a:latin typeface="Constantia"/>
                <a:cs typeface="Constantia"/>
              </a:rPr>
              <a:t>enue,</a:t>
            </a:r>
            <a:r>
              <a:rPr lang="en-US" sz="2400" spc="-10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a</a:t>
            </a:r>
            <a:r>
              <a:rPr lang="en-US" sz="2400" spc="-65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l</a:t>
            </a:r>
            <a:r>
              <a:rPr lang="en-US" sz="2400" spc="-20" dirty="0">
                <a:latin typeface="Constantia"/>
                <a:cs typeface="Constantia"/>
              </a:rPr>
              <a:t>os</a:t>
            </a:r>
            <a:r>
              <a:rPr lang="en-US" sz="2400" spc="-15" dirty="0">
                <a:latin typeface="Constantia"/>
                <a:cs typeface="Constantia"/>
              </a:rPr>
              <a:t>s</a:t>
            </a:r>
            <a:r>
              <a:rPr lang="en-US" sz="2400" spc="-75" dirty="0">
                <a:latin typeface="Constantia"/>
                <a:cs typeface="Constantia"/>
              </a:rPr>
              <a:t> </a:t>
            </a:r>
            <a:r>
              <a:rPr lang="en-US" sz="2400" spc="-25" dirty="0">
                <a:latin typeface="Constantia"/>
                <a:cs typeface="Constantia"/>
              </a:rPr>
              <a:t>p</a:t>
            </a:r>
            <a:r>
              <a:rPr lang="en-US" sz="2400" spc="-75" dirty="0">
                <a:latin typeface="Constantia"/>
                <a:cs typeface="Constantia"/>
              </a:rPr>
              <a:t>a</a:t>
            </a:r>
            <a:r>
              <a:rPr lang="en-US" sz="2400" spc="-20" dirty="0">
                <a:latin typeface="Constantia"/>
                <a:cs typeface="Constantia"/>
              </a:rPr>
              <a:t>y</a:t>
            </a:r>
            <a:r>
              <a:rPr lang="en-US" sz="2400" spc="-25" dirty="0">
                <a:latin typeface="Constantia"/>
                <a:cs typeface="Constantia"/>
              </a:rPr>
              <a:t>m</a:t>
            </a:r>
            <a:r>
              <a:rPr lang="en-US" sz="2400" spc="-10" dirty="0">
                <a:latin typeface="Constantia"/>
                <a:cs typeface="Constantia"/>
              </a:rPr>
              <a:t>ent</a:t>
            </a:r>
            <a:r>
              <a:rPr lang="en-US" sz="2400" spc="-5" dirty="0">
                <a:latin typeface="Constantia"/>
                <a:cs typeface="Constantia"/>
              </a:rPr>
              <a:t> </a:t>
            </a:r>
            <a:r>
              <a:rPr lang="en-US" sz="2400" spc="-20" dirty="0">
                <a:latin typeface="Constantia"/>
                <a:cs typeface="Constantia"/>
              </a:rPr>
              <a:t>w</a:t>
            </a:r>
            <a:r>
              <a:rPr lang="en-US" sz="2400" spc="-10" dirty="0">
                <a:latin typeface="Constantia"/>
                <a:cs typeface="Constantia"/>
              </a:rPr>
              <a:t>i</a:t>
            </a:r>
            <a:r>
              <a:rPr lang="en-US" sz="2400" spc="-20" dirty="0">
                <a:latin typeface="Constantia"/>
                <a:cs typeface="Constantia"/>
              </a:rPr>
              <a:t>l</a:t>
            </a:r>
            <a:r>
              <a:rPr lang="en-US" sz="2400" spc="-10" dirty="0">
                <a:latin typeface="Constantia"/>
                <a:cs typeface="Constantia"/>
              </a:rPr>
              <a:t>l</a:t>
            </a:r>
            <a:r>
              <a:rPr lang="en-US" sz="240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be paid</a:t>
            </a:r>
            <a:endParaRPr lang="en-US" sz="2400" dirty="0">
              <a:latin typeface="Constantia"/>
              <a:cs typeface="Constantia"/>
            </a:endParaRPr>
          </a:p>
          <a:p>
            <a:pPr marL="317500" marR="109220" indent="-3048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tabLst>
                <a:tab pos="317500" algn="l"/>
              </a:tabLst>
            </a:pPr>
            <a:r>
              <a:rPr sz="2400" spc="-21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90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mus</a:t>
            </a:r>
            <a:r>
              <a:rPr sz="2400" spc="-10" dirty="0">
                <a:latin typeface="Constantia"/>
                <a:cs typeface="Constantia"/>
              </a:rPr>
              <a:t>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55" dirty="0">
                <a:latin typeface="Constantia"/>
                <a:cs typeface="Constantia"/>
              </a:rPr>
              <a:t>f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led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the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spc="-20" dirty="0">
                <a:latin typeface="Constantia"/>
                <a:cs typeface="Constantia"/>
              </a:rPr>
              <a:t>su</a:t>
            </a:r>
            <a:r>
              <a:rPr sz="2400" spc="-7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9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ar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40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y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cl</a:t>
            </a:r>
            <a:r>
              <a:rPr sz="2400" spc="-20" dirty="0">
                <a:latin typeface="Constantia"/>
                <a:cs typeface="Constantia"/>
              </a:rPr>
              <a:t>aim</a:t>
            </a:r>
            <a:r>
              <a:rPr sz="2400" spc="-10" dirty="0">
                <a:latin typeface="Constantia"/>
                <a:cs typeface="Constantia"/>
              </a:rPr>
              <a:t> c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(2</a:t>
            </a:r>
            <a:r>
              <a:rPr sz="2400" spc="-25" dirty="0">
                <a:latin typeface="Constantia"/>
                <a:cs typeface="Constantia"/>
              </a:rPr>
              <a:t>0</a:t>
            </a:r>
            <a:r>
              <a:rPr lang="en-US" sz="2400" spc="-25" dirty="0">
                <a:latin typeface="Constantia"/>
                <a:cs typeface="Constantia"/>
              </a:rPr>
              <a:t>21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-20" dirty="0">
                <a:latin typeface="Constantia"/>
                <a:cs typeface="Constantia"/>
              </a:rPr>
              <a:t>su</a:t>
            </a:r>
            <a:r>
              <a:rPr sz="2400" spc="-7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9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ar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qui</a:t>
            </a:r>
            <a:r>
              <a:rPr sz="2400" spc="-5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2</a:t>
            </a:r>
            <a:r>
              <a:rPr sz="2400" spc="-25" dirty="0">
                <a:latin typeface="Constantia"/>
                <a:cs typeface="Constantia"/>
              </a:rPr>
              <a:t>0</a:t>
            </a:r>
            <a:r>
              <a:rPr lang="en-US" sz="2400" spc="-25" dirty="0">
                <a:latin typeface="Constantia"/>
                <a:cs typeface="Constantia"/>
              </a:rPr>
              <a:t>21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fa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spc="-2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ta</a:t>
            </a:r>
            <a:r>
              <a:rPr sz="2400" spc="-90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55" dirty="0">
                <a:latin typeface="Constantia"/>
                <a:cs typeface="Constantia"/>
              </a:rPr>
              <a:t>f</a:t>
            </a: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le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spc="-15" dirty="0">
                <a:latin typeface="Constantia"/>
                <a:cs typeface="Constantia"/>
              </a:rPr>
              <a:t>)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576" y="2158905"/>
            <a:ext cx="4876799" cy="352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 descr="RM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CA70-215B-493B-A2AC-89B889A5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111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6870" y="292100"/>
            <a:ext cx="2339530" cy="347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928" y="701123"/>
            <a:ext cx="92679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225">
              <a:lnSpc>
                <a:spcPct val="100000"/>
              </a:lnSpc>
            </a:pPr>
            <a:r>
              <a:rPr sz="4000" b="1" spc="-25" dirty="0"/>
              <a:t>What</a:t>
            </a:r>
            <a:r>
              <a:rPr sz="4000" b="1" spc="-175" dirty="0"/>
              <a:t> </a:t>
            </a:r>
            <a:r>
              <a:rPr sz="4000" b="1" dirty="0"/>
              <a:t>wi</a:t>
            </a:r>
            <a:r>
              <a:rPr sz="4000" b="1" spc="-20" dirty="0"/>
              <a:t>l</a:t>
            </a:r>
            <a:r>
              <a:rPr sz="4000" b="1" spc="-15" dirty="0"/>
              <a:t>l</a:t>
            </a:r>
            <a:r>
              <a:rPr sz="4000" b="1" spc="5" dirty="0"/>
              <a:t> </a:t>
            </a:r>
            <a:r>
              <a:rPr sz="4000" b="1" spc="-50" dirty="0"/>
              <a:t>m</a:t>
            </a:r>
            <a:r>
              <a:rPr sz="4000" b="1" dirty="0"/>
              <a:t>y</a:t>
            </a:r>
            <a:r>
              <a:rPr sz="4000" b="1" spc="-190" dirty="0"/>
              <a:t> </a:t>
            </a:r>
            <a:r>
              <a:rPr sz="4000" b="1" spc="-20" dirty="0"/>
              <a:t>a</a:t>
            </a:r>
            <a:r>
              <a:rPr sz="4000" b="1" spc="-110" dirty="0"/>
              <a:t>g</a:t>
            </a:r>
            <a:r>
              <a:rPr sz="4000" b="1" dirty="0"/>
              <a:t>ent</a:t>
            </a:r>
            <a:r>
              <a:rPr sz="4000" b="1" spc="-100" dirty="0"/>
              <a:t> </a:t>
            </a:r>
            <a:r>
              <a:rPr sz="4000" b="1" dirty="0"/>
              <a:t>need</a:t>
            </a:r>
            <a:r>
              <a:rPr sz="4000" b="1" spc="-35" dirty="0"/>
              <a:t> </a:t>
            </a:r>
            <a:r>
              <a:rPr sz="4000" b="1" spc="-15" dirty="0"/>
              <a:t>f</a:t>
            </a:r>
            <a:r>
              <a:rPr sz="4000" b="1" spc="-50" dirty="0"/>
              <a:t>r</a:t>
            </a:r>
            <a:r>
              <a:rPr sz="4000" b="1" spc="-25" dirty="0"/>
              <a:t>o</a:t>
            </a:r>
            <a:r>
              <a:rPr sz="4000" b="1" dirty="0"/>
              <a:t>m</a:t>
            </a:r>
            <a:r>
              <a:rPr sz="4000" b="1" spc="-80" dirty="0"/>
              <a:t> </a:t>
            </a:r>
            <a:r>
              <a:rPr lang="en-US" sz="4000" b="1" spc="-80" dirty="0"/>
              <a:t>producer</a:t>
            </a:r>
            <a:r>
              <a:rPr sz="4000" b="1" spc="-25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534" y="1751098"/>
            <a:ext cx="9984939" cy="3260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sz="2000" spc="-25" dirty="0">
                <a:latin typeface="Constantia"/>
                <a:cs typeface="Constantia"/>
              </a:rPr>
              <a:t>F</a:t>
            </a:r>
            <a:r>
              <a:rPr sz="2000" spc="-20" dirty="0">
                <a:latin typeface="Constantia"/>
                <a:cs typeface="Constantia"/>
              </a:rPr>
              <a:t>i</a:t>
            </a:r>
            <a:r>
              <a:rPr sz="2000" spc="-7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6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ear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far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tax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f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-10" dirty="0">
                <a:latin typeface="Constantia"/>
                <a:cs typeface="Constantia"/>
              </a:rPr>
              <a:t>s</a:t>
            </a:r>
            <a:endParaRPr sz="2000" dirty="0">
              <a:latin typeface="Constantia"/>
              <a:cs typeface="Constantia"/>
            </a:endParaRPr>
          </a:p>
          <a:p>
            <a:pPr marL="806450" lvl="1" indent="-342900">
              <a:lnSpc>
                <a:spcPct val="100000"/>
              </a:lnSpc>
              <a:spcBef>
                <a:spcPts val="4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000" spc="-7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20</a:t>
            </a:r>
            <a:r>
              <a:rPr lang="en-US" sz="2000" dirty="0">
                <a:latin typeface="Constantia"/>
                <a:cs typeface="Constantia"/>
              </a:rPr>
              <a:t>21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" dirty="0">
                <a:latin typeface="Constantia"/>
                <a:cs typeface="Constantia"/>
              </a:rPr>
              <a:t>qui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x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or</a:t>
            </a:r>
            <a:r>
              <a:rPr sz="2000" dirty="0">
                <a:latin typeface="Constantia"/>
                <a:cs typeface="Constantia"/>
              </a:rPr>
              <a:t>ms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20</a:t>
            </a:r>
            <a:r>
              <a:rPr lang="en-US" sz="2000" dirty="0">
                <a:latin typeface="Constantia"/>
                <a:cs typeface="Constantia"/>
              </a:rPr>
              <a:t>15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20</a:t>
            </a:r>
            <a:r>
              <a:rPr sz="2000" spc="-30" dirty="0">
                <a:latin typeface="Constantia"/>
                <a:cs typeface="Constantia"/>
              </a:rPr>
              <a:t>1</a:t>
            </a:r>
            <a:r>
              <a:rPr lang="en-US" sz="2000" spc="-30" dirty="0">
                <a:latin typeface="Constantia"/>
                <a:cs typeface="Constantia"/>
              </a:rPr>
              <a:t>9</a:t>
            </a:r>
            <a:endParaRPr sz="2000" dirty="0">
              <a:latin typeface="Constantia"/>
              <a:cs typeface="Constantia"/>
            </a:endParaRPr>
          </a:p>
          <a:p>
            <a:pPr marL="1257300" marR="2555240" lvl="2" indent="-342900">
              <a:lnSpc>
                <a:spcPct val="109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219835" algn="l"/>
              </a:tabLst>
            </a:pPr>
            <a:r>
              <a:rPr sz="2000" spc="-1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x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ti</a:t>
            </a:r>
            <a:r>
              <a:rPr sz="2000" dirty="0">
                <a:latin typeface="Constantia"/>
                <a:cs typeface="Constantia"/>
              </a:rPr>
              <a:t>ons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</a:t>
            </a:r>
            <a:r>
              <a:rPr sz="2000" spc="-5" dirty="0">
                <a:latin typeface="Constantia"/>
                <a:cs typeface="Constantia"/>
              </a:rPr>
              <a:t>egi</a:t>
            </a:r>
            <a:r>
              <a:rPr sz="2000" dirty="0">
                <a:latin typeface="Constantia"/>
                <a:cs typeface="Constantia"/>
              </a:rPr>
              <a:t>nn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ng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70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he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 </a:t>
            </a:r>
            <a:r>
              <a:rPr sz="2000" spc="-5" dirty="0">
                <a:latin typeface="Constantia"/>
                <a:cs typeface="Constantia"/>
              </a:rPr>
              <a:t>Q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60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yi</a:t>
            </a:r>
            <a:r>
              <a:rPr sz="2000" dirty="0">
                <a:latin typeface="Constantia"/>
                <a:cs typeface="Constantia"/>
              </a:rPr>
              <a:t>ng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rs</a:t>
            </a:r>
            <a:r>
              <a:rPr sz="2000" dirty="0">
                <a:latin typeface="Constantia"/>
                <a:cs typeface="Constantia"/>
              </a:rPr>
              <a:t>ons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not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q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lang="en-US" sz="2000" spc="-40" dirty="0">
                <a:latin typeface="Constantia"/>
                <a:cs typeface="Constantia"/>
              </a:rPr>
              <a:t>file </a:t>
            </a:r>
            <a:r>
              <a:rPr sz="2000" dirty="0">
                <a:latin typeface="Constantia"/>
                <a:cs typeface="Constantia"/>
              </a:rPr>
              <a:t>US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2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x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et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</a:t>
            </a:r>
            <a:r>
              <a:rPr sz="2000" spc="-100" dirty="0">
                <a:latin typeface="Constantia"/>
                <a:cs typeface="Constantia"/>
              </a:rPr>
              <a:t>T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ibal</a:t>
            </a:r>
            <a:endParaRPr sz="2000" dirty="0">
              <a:latin typeface="Constantia"/>
              <a:cs typeface="Constantia"/>
            </a:endParaRPr>
          </a:p>
          <a:p>
            <a:pPr marL="1574165" indent="-342900">
              <a:lnSpc>
                <a:spcPct val="100000"/>
              </a:lnSpc>
              <a:spcBef>
                <a:spcPts val="1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sz="2000" spc="-10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titie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)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nd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w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h</a:t>
            </a:r>
            <a:r>
              <a:rPr sz="2000" spc="-20" dirty="0">
                <a:latin typeface="Constantia"/>
                <a:cs typeface="Constantia"/>
              </a:rPr>
              <a:t>y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1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un</a:t>
            </a:r>
            <a:r>
              <a:rPr sz="2000" spc="-5" dirty="0">
                <a:latin typeface="Constantia"/>
                <a:cs typeface="Constantia"/>
              </a:rPr>
              <a:t>ab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y</a:t>
            </a:r>
            <a:r>
              <a:rPr sz="2000" spc="-5" dirty="0">
                <a:latin typeface="Constantia"/>
                <a:cs typeface="Constantia"/>
              </a:rPr>
              <a:t>ea</a:t>
            </a:r>
            <a:r>
              <a:rPr sz="2000" spc="-15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.</a:t>
            </a:r>
          </a:p>
          <a:p>
            <a:pPr marL="355600" marR="5080" indent="-342900">
              <a:lnSpc>
                <a:spcPct val="70000"/>
              </a:lnSpc>
              <a:spcBef>
                <a:spcPts val="179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2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f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b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ut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spc="-15" dirty="0">
                <a:latin typeface="Constantia"/>
                <a:cs typeface="Constantia"/>
              </a:rPr>
              <a:t>hat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65" dirty="0">
                <a:latin typeface="Constantia"/>
                <a:cs typeface="Constantia"/>
              </a:rPr>
              <a:t>y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pl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t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5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5" dirty="0">
                <a:latin typeface="Constantia"/>
                <a:cs typeface="Constantia"/>
              </a:rPr>
              <a:t>he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far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uri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spc="-15" dirty="0">
                <a:latin typeface="Constantia"/>
                <a:cs typeface="Constantia"/>
              </a:rPr>
              <a:t>g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5" dirty="0">
                <a:latin typeface="Constantia"/>
                <a:cs typeface="Constantia"/>
              </a:rPr>
              <a:t>he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65" dirty="0">
                <a:latin typeface="Constantia"/>
                <a:cs typeface="Constantia"/>
              </a:rPr>
              <a:t>y</a:t>
            </a:r>
            <a:r>
              <a:rPr sz="2000" spc="-15" dirty="0">
                <a:latin typeface="Constantia"/>
                <a:cs typeface="Constantia"/>
              </a:rPr>
              <a:t>ea</a:t>
            </a:r>
            <a:r>
              <a:rPr sz="2000" dirty="0">
                <a:latin typeface="Constantia"/>
                <a:cs typeface="Constantia"/>
              </a:rPr>
              <a:t>r</a:t>
            </a:r>
          </a:p>
          <a:p>
            <a:pPr marL="806450" lvl="1" indent="-342900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000" spc="-40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sed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ded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8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ar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io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ort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sz="2000" dirty="0">
                <a:latin typeface="Constantia"/>
                <a:cs typeface="Constantia"/>
              </a:rPr>
              <a:t>Ot</a:t>
            </a:r>
            <a:r>
              <a:rPr sz="2000" spc="-15" dirty="0">
                <a:latin typeface="Constantia"/>
                <a:cs typeface="Constantia"/>
              </a:rPr>
              <a:t>her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f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2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as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appl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b</a:t>
            </a:r>
            <a:r>
              <a:rPr sz="2000" spc="-1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5452" y="5138636"/>
            <a:ext cx="872464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6865" algn="l"/>
              </a:tabLst>
            </a:pPr>
            <a:r>
              <a:rPr sz="2000" spc="-5" dirty="0">
                <a:latin typeface="Constantia"/>
                <a:cs typeface="Constantia"/>
              </a:rPr>
              <a:t>Such</a:t>
            </a:r>
            <a:r>
              <a:rPr lang="en-US" sz="2000" spc="-5" dirty="0">
                <a:latin typeface="Constantia"/>
                <a:cs typeface="Constantia"/>
              </a:rPr>
              <a:t> as supporting records, your organic certification, inventory or accounts receivable information…</a:t>
            </a:r>
            <a:endParaRPr sz="2000" dirty="0">
              <a:latin typeface="Constantia"/>
              <a:cs typeface="Constantia"/>
            </a:endParaRPr>
          </a:p>
        </p:txBody>
      </p:sp>
      <p:pic>
        <p:nvPicPr>
          <p:cNvPr id="6" name="Picture 7" descr="RM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8D524-BD66-42BF-ABC4-7BC34DB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334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3FEB-0D7A-4DCF-80AD-A6753C80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tax returns used for WFRP?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C873-C645-4120-B7B0-4D91E88E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amount of revenue from insurable items to calculate “allowable revenue” for previous years.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These totals are entered on the Whole-Farm History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Federal farm income tax forms are your “revenue history” and act similar to an Actual Production History (APH) used for other Federal crop insurance</a:t>
            </a:r>
          </a:p>
          <a:p>
            <a:endParaRPr lang="en-US" sz="2800" dirty="0"/>
          </a:p>
        </p:txBody>
      </p:sp>
      <p:pic>
        <p:nvPicPr>
          <p:cNvPr id="4" name="Picture 7" descr="RMA Logo">
            <a:extLst>
              <a:ext uri="{FF2B5EF4-FFF2-40B4-BE49-F238E27FC236}">
                <a16:creationId xmlns:a16="http://schemas.microsoft.com/office/drawing/2014/main" id="{6C653AE5-732D-4411-9917-05FD2D68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63CD5-5116-4C53-9765-3E8BA132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3FEB-0D7A-4DCF-80AD-A6753C80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Fruit &amp; Vegetable Industry Advisory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Draft Recommendations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C873-C645-4120-B7B0-4D91E88E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 education efforts for both producers and crop insurance agents and simplify the reporting requirements necessary for participation.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RMA education plans</a:t>
            </a:r>
            <a:endParaRPr lang="en-US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Evaluate the $8,500,000 revenue limit and adjust (annually) to correspond with current inflation rates.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WFRP covers up to $8.5 million – insured farm revenue multiplied by coverage level selected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revenue limit amount?</a:t>
            </a:r>
            <a:endParaRPr lang="en-US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product – similar to WFRP – for beginning farmers that do not have the five-year operational experience.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Existing provisions for beginning farmers</a:t>
            </a:r>
            <a:endParaRPr lang="en-US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7" descr="RMA Logo">
            <a:extLst>
              <a:ext uri="{FF2B5EF4-FFF2-40B4-BE49-F238E27FC236}">
                <a16:creationId xmlns:a16="http://schemas.microsoft.com/office/drawing/2014/main" id="{6C653AE5-732D-4411-9917-05FD2D68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02090-CBC1-4BA4-864E-CFDC8719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F79B-7C8C-42D0-9452-227A4DCF20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Whole Farm Revenue Protection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3430" y="224058"/>
            <a:ext cx="8331631" cy="10707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/>
              <a:t>Whole-Farm Revenue Protection (WFRP)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3379" y="1781203"/>
            <a:ext cx="11203493" cy="435479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Agricultural Act of 2014 (Farm Bill) instructed RMA to develop a whole-farm diversified risk management plan of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Since 2015, WFRP has provided coverage for all revenue produced on a farm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Includes farms with specialty or organic commodities (crops and livestock), or those marketing to local, regional, farm-identity preserved, specialty, or direct markets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first crop insurance product available nationwide, in every county in the United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Currently there is more than $2.1 billion in WFRP liabilities nationwide, with 1,934 WFRP policies sold (as of 10/26/2021)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11987" y="6459784"/>
            <a:ext cx="1312025" cy="365125"/>
          </a:xfrm>
          <a:prstGeom prst="rect">
            <a:avLst/>
          </a:prstGeom>
        </p:spPr>
        <p:txBody>
          <a:bodyPr/>
          <a:lstStyle/>
          <a:p>
            <a:fld id="{D8951857-208A-4535-A741-C8E8003B9BC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5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676" y="439444"/>
            <a:ext cx="112410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4955" algn="ctr">
              <a:lnSpc>
                <a:spcPct val="100000"/>
              </a:lnSpc>
            </a:pPr>
            <a:r>
              <a:rPr b="1" spc="-25" dirty="0"/>
              <a:t>What</a:t>
            </a:r>
            <a:r>
              <a:rPr b="1" spc="-170" dirty="0"/>
              <a:t> </a:t>
            </a:r>
            <a:r>
              <a:rPr b="1" spc="-5" dirty="0"/>
              <a:t>d</a:t>
            </a:r>
            <a:r>
              <a:rPr b="1" spc="-25" dirty="0"/>
              <a:t>o</a:t>
            </a:r>
            <a:r>
              <a:rPr b="1" spc="-20" dirty="0"/>
              <a:t>es</a:t>
            </a:r>
            <a:r>
              <a:rPr b="1" spc="-130" dirty="0"/>
              <a:t> </a:t>
            </a:r>
            <a:r>
              <a:rPr b="1" spc="-40" dirty="0"/>
              <a:t>W</a:t>
            </a:r>
            <a:r>
              <a:rPr b="1" dirty="0"/>
              <a:t>F</a:t>
            </a:r>
            <a:r>
              <a:rPr b="1" spc="-5" dirty="0"/>
              <a:t>R</a:t>
            </a:r>
            <a:r>
              <a:rPr b="1" spc="-25" dirty="0"/>
              <a:t>P</a:t>
            </a:r>
            <a:r>
              <a:rPr b="1" spc="-130" dirty="0"/>
              <a:t> </a:t>
            </a:r>
            <a:r>
              <a:rPr b="1" spc="-80" dirty="0"/>
              <a:t>c</a:t>
            </a:r>
            <a:r>
              <a:rPr b="1" spc="-75" dirty="0"/>
              <a:t>o</a:t>
            </a:r>
            <a:r>
              <a:rPr b="1" spc="-105" dirty="0"/>
              <a:t>v</a:t>
            </a:r>
            <a:r>
              <a:rPr b="1" dirty="0"/>
              <a:t>er</a:t>
            </a:r>
            <a:r>
              <a:rPr b="1" spc="-2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2010" y="1734689"/>
            <a:ext cx="6134100" cy="3890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162685" indent="-457200">
              <a:lnSpc>
                <a:spcPts val="303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enue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om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al</a:t>
            </a:r>
            <a:r>
              <a:rPr sz="2800" spc="-10" dirty="0">
                <a:latin typeface="Constantia"/>
                <a:cs typeface="Constantia"/>
              </a:rPr>
              <a:t>l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ommoditi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p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25" dirty="0">
                <a:latin typeface="Constantia"/>
                <a:cs typeface="Constantia"/>
              </a:rPr>
              <a:t>d</a:t>
            </a:r>
            <a:r>
              <a:rPr sz="2800" spc="-20" dirty="0">
                <a:latin typeface="Constantia"/>
                <a:cs typeface="Constantia"/>
              </a:rPr>
              <a:t>u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on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th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fa</a:t>
            </a:r>
            <a:r>
              <a:rPr sz="2800" spc="-20" dirty="0">
                <a:latin typeface="Constantia"/>
                <a:cs typeface="Constantia"/>
              </a:rPr>
              <a:t>rm:</a:t>
            </a:r>
            <a:endParaRPr sz="2800" dirty="0">
              <a:latin typeface="Constantia"/>
              <a:cs typeface="Constantia"/>
            </a:endParaRPr>
          </a:p>
          <a:p>
            <a:pPr marL="806450" lvl="1" indent="-342900">
              <a:lnSpc>
                <a:spcPct val="100000"/>
              </a:lnSpc>
              <a:spcBef>
                <a:spcPts val="89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400" spc="-1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nc</a:t>
            </a:r>
            <a:r>
              <a:rPr sz="2400" spc="-1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al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 dirty="0">
              <a:latin typeface="Constantia"/>
              <a:cs typeface="Constantia"/>
            </a:endParaRPr>
          </a:p>
          <a:p>
            <a:pPr marL="806450" marR="26034" lvl="1" indent="-342900">
              <a:lnSpc>
                <a:spcPts val="2590"/>
              </a:lnSpc>
              <a:spcBef>
                <a:spcPts val="124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mm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itie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hase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 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sal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5</a:t>
            </a:r>
            <a:r>
              <a:rPr sz="2400" spc="-15" dirty="0">
                <a:latin typeface="Constantia"/>
                <a:cs typeface="Constantia"/>
              </a:rPr>
              <a:t>0</a:t>
            </a:r>
            <a:r>
              <a:rPr sz="2400" dirty="0">
                <a:latin typeface="Constantia"/>
                <a:cs typeface="Constantia"/>
              </a:rPr>
              <a:t>%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al)</a:t>
            </a:r>
            <a:endParaRPr sz="2400" dirty="0">
              <a:latin typeface="Constantia"/>
              <a:cs typeface="Constantia"/>
            </a:endParaRPr>
          </a:p>
          <a:p>
            <a:pPr marL="806450" marR="5080" lvl="1" indent="-342900">
              <a:lnSpc>
                <a:spcPts val="259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400" spc="-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Constantia"/>
                <a:cs typeface="Constantia"/>
              </a:rPr>
              <a:t>x</a:t>
            </a:r>
            <a:r>
              <a:rPr sz="2400" spc="-5" dirty="0">
                <a:latin typeface="Constantia"/>
                <a:cs typeface="Constantia"/>
              </a:rPr>
              <a:t>cl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9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al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sp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rt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sh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20" dirty="0">
                <a:latin typeface="Constantia"/>
                <a:cs typeface="Constantia"/>
              </a:rPr>
              <a:t>w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 dirty="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39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20" dirty="0">
                <a:latin typeface="Constantia"/>
                <a:cs typeface="Constantia"/>
              </a:rPr>
              <a:t>pl</a:t>
            </a:r>
            <a:r>
              <a:rPr sz="2800" spc="-15" dirty="0">
                <a:latin typeface="Constantia"/>
                <a:cs typeface="Constantia"/>
              </a:rPr>
              <a:t>ant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ost</a:t>
            </a:r>
            <a:r>
              <a:rPr sz="2800" spc="-15" dirty="0">
                <a:latin typeface="Constantia"/>
                <a:cs typeface="Constantia"/>
              </a:rPr>
              <a:t>s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(</a:t>
            </a:r>
            <a:r>
              <a:rPr sz="2800" spc="-20" dirty="0">
                <a:latin typeface="Constantia"/>
                <a:cs typeface="Constantia"/>
              </a:rPr>
              <a:t>w</a:t>
            </a:r>
            <a:r>
              <a:rPr sz="2800" spc="-10" dirty="0">
                <a:latin typeface="Constantia"/>
                <a:cs typeface="Constantia"/>
              </a:rPr>
              <a:t>i</a:t>
            </a:r>
            <a:r>
              <a:rPr sz="2800" spc="-15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h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25" dirty="0">
                <a:latin typeface="Constantia"/>
                <a:cs typeface="Constantia"/>
              </a:rPr>
              <a:t>pp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60" dirty="0">
                <a:latin typeface="Constantia"/>
                <a:cs typeface="Constantia"/>
              </a:rPr>
              <a:t>o</a:t>
            </a:r>
            <a:r>
              <a:rPr sz="2800" spc="-3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al)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676" y="1676400"/>
            <a:ext cx="4076699" cy="358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 descr="RM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9B2F6-8F2D-44C3-86EA-2D53CFD6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44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5957C3-9349-4399-AEF6-DDD24B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is the amount of insured revenue determined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600200" y="762000"/>
            <a:ext cx="102304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69765" algn="l"/>
              </a:tabLst>
            </a:pPr>
            <a:r>
              <a:rPr sz="3600" spc="-90" dirty="0">
                <a:latin typeface="Constantia"/>
                <a:cs typeface="Constantia"/>
              </a:rPr>
              <a:t>H</a:t>
            </a:r>
            <a:r>
              <a:rPr sz="3600" spc="-95" dirty="0">
                <a:latin typeface="Constantia"/>
                <a:cs typeface="Constantia"/>
              </a:rPr>
              <a:t>o</a:t>
            </a:r>
            <a:r>
              <a:rPr sz="3600" spc="-30" dirty="0">
                <a:latin typeface="Constantia"/>
                <a:cs typeface="Constantia"/>
              </a:rPr>
              <a:t>w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i</a:t>
            </a:r>
            <a:r>
              <a:rPr sz="3600" spc="-15" dirty="0">
                <a:latin typeface="Constantia"/>
                <a:cs typeface="Constantia"/>
              </a:rPr>
              <a:t>s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t</a:t>
            </a:r>
            <a:r>
              <a:rPr sz="3600" spc="-25" dirty="0">
                <a:latin typeface="Constantia"/>
                <a:cs typeface="Constantia"/>
              </a:rPr>
              <a:t>h</a:t>
            </a:r>
            <a:r>
              <a:rPr sz="3600" dirty="0">
                <a:latin typeface="Constantia"/>
                <a:cs typeface="Constantia"/>
              </a:rPr>
              <a:t>e</a:t>
            </a:r>
            <a:r>
              <a:rPr sz="3600" spc="-185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amo</a:t>
            </a:r>
            <a:r>
              <a:rPr sz="3600" dirty="0">
                <a:latin typeface="Constantia"/>
                <a:cs typeface="Constantia"/>
              </a:rPr>
              <a:t>unt</a:t>
            </a:r>
            <a:r>
              <a:rPr sz="3600" spc="-185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o</a:t>
            </a:r>
            <a:r>
              <a:rPr sz="3600" spc="-15" dirty="0">
                <a:latin typeface="Constantia"/>
                <a:cs typeface="Constantia"/>
              </a:rPr>
              <a:t>f</a:t>
            </a:r>
            <a:r>
              <a:rPr lang="en-US" sz="3600" spc="-1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i</a:t>
            </a:r>
            <a:r>
              <a:rPr sz="3600" spc="-25" dirty="0">
                <a:latin typeface="Constantia"/>
                <a:cs typeface="Constantia"/>
              </a:rPr>
              <a:t>n</a:t>
            </a:r>
            <a:r>
              <a:rPr sz="3600" spc="-20" dirty="0">
                <a:latin typeface="Constantia"/>
                <a:cs typeface="Constantia"/>
              </a:rPr>
              <a:t>s</a:t>
            </a:r>
            <a:r>
              <a:rPr sz="3600" dirty="0">
                <a:latin typeface="Constantia"/>
                <a:cs typeface="Constantia"/>
              </a:rPr>
              <a:t>u</a:t>
            </a:r>
            <a:r>
              <a:rPr sz="3600" spc="-50" dirty="0">
                <a:latin typeface="Constantia"/>
                <a:cs typeface="Constantia"/>
              </a:rPr>
              <a:t>r</a:t>
            </a:r>
            <a:r>
              <a:rPr sz="3600" dirty="0">
                <a:latin typeface="Constantia"/>
                <a:cs typeface="Constantia"/>
              </a:rPr>
              <a:t>ed</a:t>
            </a:r>
            <a:r>
              <a:rPr sz="3600" spc="-70" dirty="0">
                <a:latin typeface="Constantia"/>
                <a:cs typeface="Constantia"/>
              </a:rPr>
              <a:t> </a:t>
            </a:r>
            <a:r>
              <a:rPr sz="3600" spc="-50" dirty="0">
                <a:latin typeface="Constantia"/>
                <a:cs typeface="Constantia"/>
              </a:rPr>
              <a:t>r</a:t>
            </a:r>
            <a:r>
              <a:rPr sz="3600" spc="-20" dirty="0">
                <a:latin typeface="Constantia"/>
                <a:cs typeface="Constantia"/>
              </a:rPr>
              <a:t>e</a:t>
            </a:r>
            <a:r>
              <a:rPr sz="3600" spc="-105" dirty="0">
                <a:latin typeface="Constantia"/>
                <a:cs typeface="Constantia"/>
              </a:rPr>
              <a:t>v</a:t>
            </a:r>
            <a:r>
              <a:rPr sz="3600" dirty="0">
                <a:latin typeface="Constantia"/>
                <a:cs typeface="Constantia"/>
              </a:rPr>
              <a:t>enue</a:t>
            </a:r>
            <a:r>
              <a:rPr sz="3600" spc="-204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d</a:t>
            </a:r>
            <a:r>
              <a:rPr sz="3600" dirty="0">
                <a:latin typeface="Constantia"/>
                <a:cs typeface="Constantia"/>
              </a:rPr>
              <a:t>e</a:t>
            </a:r>
            <a:r>
              <a:rPr sz="3600" spc="-50" dirty="0">
                <a:latin typeface="Constantia"/>
                <a:cs typeface="Constantia"/>
              </a:rPr>
              <a:t>t</a:t>
            </a:r>
            <a:r>
              <a:rPr sz="3600" dirty="0">
                <a:latin typeface="Constantia"/>
                <a:cs typeface="Constantia"/>
              </a:rPr>
              <a:t>ermine</a:t>
            </a:r>
            <a:r>
              <a:rPr sz="3600" spc="-5" dirty="0">
                <a:latin typeface="Constantia"/>
                <a:cs typeface="Constantia"/>
              </a:rPr>
              <a:t>d</a:t>
            </a:r>
            <a:r>
              <a:rPr sz="3600" spc="-20" dirty="0">
                <a:latin typeface="Constantia"/>
                <a:cs typeface="Constantia"/>
              </a:rPr>
              <a:t>?</a:t>
            </a:r>
            <a:endParaRPr sz="3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610" y="2137444"/>
            <a:ext cx="10280990" cy="3654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0660">
              <a:lnSpc>
                <a:spcPct val="80000"/>
              </a:lnSpc>
              <a:buClr>
                <a:schemeClr val="accent1"/>
              </a:buClr>
              <a:tabLst>
                <a:tab pos="317500" algn="l"/>
              </a:tabLst>
            </a:pPr>
            <a:r>
              <a:rPr sz="2800" spc="-20" dirty="0">
                <a:latin typeface="Constantia"/>
                <a:cs typeface="Constantia"/>
              </a:rPr>
              <a:t>WF</a:t>
            </a:r>
            <a:r>
              <a:rPr sz="2800" spc="-2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-20" dirty="0">
                <a:latin typeface="Constantia"/>
                <a:cs typeface="Constantia"/>
              </a:rPr>
              <a:t>su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10" dirty="0">
                <a:latin typeface="Constantia"/>
                <a:cs typeface="Constantia"/>
              </a:rPr>
              <a:t>ed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enue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is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b="1" u="sng" spc="-15" dirty="0">
                <a:latin typeface="Constantia"/>
                <a:cs typeface="Constantia"/>
              </a:rPr>
              <a:t>t</a:t>
            </a:r>
            <a:r>
              <a:rPr sz="2800" b="1" u="sng" spc="-25" dirty="0">
                <a:latin typeface="Constantia"/>
                <a:cs typeface="Constantia"/>
              </a:rPr>
              <a:t>h</a:t>
            </a:r>
            <a:r>
              <a:rPr sz="2800" b="1" u="sng" spc="-15" dirty="0">
                <a:latin typeface="Constantia"/>
                <a:cs typeface="Constantia"/>
              </a:rPr>
              <a:t>e</a:t>
            </a:r>
            <a:r>
              <a:rPr sz="2800" b="1" u="sng" spc="-85" dirty="0">
                <a:latin typeface="Constantia"/>
                <a:cs typeface="Constantia"/>
              </a:rPr>
              <a:t> </a:t>
            </a:r>
            <a:r>
              <a:rPr sz="2800" b="1" u="sng" spc="-15" dirty="0">
                <a:latin typeface="Constantia"/>
                <a:cs typeface="Constantia"/>
              </a:rPr>
              <a:t>l</a:t>
            </a:r>
            <a:r>
              <a:rPr sz="2800" b="1" u="sng" spc="-80" dirty="0">
                <a:latin typeface="Constantia"/>
                <a:cs typeface="Constantia"/>
              </a:rPr>
              <a:t>o</a:t>
            </a:r>
            <a:r>
              <a:rPr sz="2800" b="1" u="sng" spc="-95" dirty="0">
                <a:latin typeface="Constantia"/>
                <a:cs typeface="Constantia"/>
              </a:rPr>
              <a:t>w</a:t>
            </a:r>
            <a:r>
              <a:rPr sz="2800" b="1" u="sng" spc="-15" dirty="0">
                <a:latin typeface="Constantia"/>
                <a:cs typeface="Constantia"/>
              </a:rPr>
              <a:t>er</a:t>
            </a:r>
            <a:r>
              <a:rPr sz="2800" b="1" u="sng" spc="-10" dirty="0">
                <a:latin typeface="Constantia"/>
                <a:cs typeface="Constantia"/>
              </a:rPr>
              <a:t> </a:t>
            </a:r>
            <a:r>
              <a:rPr sz="2800" b="1" u="sng" spc="-20" dirty="0">
                <a:latin typeface="Constantia"/>
                <a:cs typeface="Constantia"/>
              </a:rPr>
              <a:t>o</a:t>
            </a:r>
            <a:r>
              <a:rPr sz="2800" b="1" u="sng" spc="20" dirty="0">
                <a:latin typeface="Constantia"/>
                <a:cs typeface="Constantia"/>
              </a:rPr>
              <a:t>f</a:t>
            </a:r>
            <a:r>
              <a:rPr sz="2800" spc="-10" dirty="0">
                <a:latin typeface="Constantia"/>
                <a:cs typeface="Constantia"/>
              </a:rPr>
              <a:t>:</a:t>
            </a:r>
            <a:endParaRPr sz="2800" dirty="0">
              <a:latin typeface="Constantia"/>
              <a:cs typeface="Constantia"/>
            </a:endParaRPr>
          </a:p>
          <a:p>
            <a:pPr marL="806450" marR="100965" lvl="1" indent="-342900">
              <a:lnSpc>
                <a:spcPts val="23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400" spc="-190" dirty="0">
                <a:latin typeface="Constantia"/>
                <a:cs typeface="Constantia"/>
              </a:rPr>
              <a:t>Y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ur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ur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15" dirty="0">
                <a:latin typeface="Constantia"/>
                <a:cs typeface="Constantia"/>
              </a:rPr>
              <a:t>ea</a:t>
            </a:r>
            <a:r>
              <a:rPr sz="2400" spc="50" dirty="0">
                <a:latin typeface="Constantia"/>
                <a:cs typeface="Constantia"/>
              </a:rPr>
              <a:t>r</a:t>
            </a:r>
            <a:r>
              <a:rPr sz="2400" spc="-105" dirty="0">
                <a:latin typeface="Constantia"/>
                <a:cs typeface="Constantia"/>
              </a:rPr>
              <a:t>’</a:t>
            </a:r>
            <a:r>
              <a:rPr sz="2400" spc="-10" dirty="0">
                <a:latin typeface="Constantia"/>
                <a:cs typeface="Constantia"/>
              </a:rPr>
              <a:t>s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ue (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ur </a:t>
            </a:r>
            <a:r>
              <a:rPr sz="2400" spc="-10" dirty="0">
                <a:latin typeface="Constantia"/>
                <a:cs typeface="Constantia"/>
              </a:rPr>
              <a:t>far</a:t>
            </a:r>
            <a:r>
              <a:rPr sz="2400" dirty="0">
                <a:latin typeface="Constantia"/>
                <a:cs typeface="Constantia"/>
              </a:rPr>
              <a:t>m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)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 </a:t>
            </a:r>
            <a:r>
              <a:rPr sz="2400" spc="-15" dirty="0">
                <a:latin typeface="Constantia"/>
                <a:cs typeface="Constantia"/>
              </a:rPr>
              <a:t>sel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co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 </a:t>
            </a:r>
            <a:r>
              <a:rPr sz="2400" spc="-15" dirty="0">
                <a:latin typeface="Constantia"/>
                <a:cs typeface="Constantia"/>
              </a:rPr>
              <a:t>le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or</a:t>
            </a:r>
            <a:endParaRPr sz="2400" dirty="0">
              <a:latin typeface="Constantia"/>
              <a:cs typeface="Constantia"/>
            </a:endParaRPr>
          </a:p>
          <a:p>
            <a:pPr marL="806450" marR="5080" lvl="1" indent="-342900">
              <a:lnSpc>
                <a:spcPct val="80000"/>
              </a:lnSpc>
              <a:spcBef>
                <a:spcPts val="122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sz="2400" spc="-190" dirty="0">
                <a:latin typeface="Constantia"/>
                <a:cs typeface="Constantia"/>
              </a:rPr>
              <a:t>Y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ur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his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ric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ue a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j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 </a:t>
            </a:r>
            <a:r>
              <a:rPr sz="2400" spc="-55" dirty="0">
                <a:latin typeface="Constantia"/>
                <a:cs typeface="Constantia"/>
              </a:rPr>
              <a:t>co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el</a:t>
            </a:r>
            <a:endParaRPr lang="en-US" sz="2400" spc="-10" dirty="0">
              <a:latin typeface="Constantia"/>
              <a:cs typeface="Constantia"/>
            </a:endParaRPr>
          </a:p>
          <a:p>
            <a:pPr marL="1263650" marR="1001394" lvl="2" indent="-342900">
              <a:lnSpc>
                <a:spcPts val="2590"/>
              </a:lnSpc>
              <a:spcBef>
                <a:spcPts val="126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lang="en-US" sz="2400" spc="-25" dirty="0">
                <a:latin typeface="Constantia"/>
                <a:cs typeface="Constantia"/>
              </a:rPr>
              <a:t>A</a:t>
            </a:r>
            <a:r>
              <a:rPr lang="en-US" sz="2400" dirty="0">
                <a:latin typeface="Constantia"/>
                <a:cs typeface="Constantia"/>
              </a:rPr>
              <a:t>u</a:t>
            </a:r>
            <a:r>
              <a:rPr lang="en-US" sz="2400" spc="-35" dirty="0">
                <a:latin typeface="Constantia"/>
                <a:cs typeface="Constantia"/>
              </a:rPr>
              <a:t>t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spc="-5" dirty="0">
                <a:latin typeface="Constantia"/>
                <a:cs typeface="Constantia"/>
              </a:rPr>
              <a:t>m</a:t>
            </a:r>
            <a:r>
              <a:rPr lang="en-US" sz="2400" dirty="0">
                <a:latin typeface="Constantia"/>
                <a:cs typeface="Constantia"/>
              </a:rPr>
              <a:t>atic</a:t>
            </a:r>
            <a:r>
              <a:rPr lang="en-US" sz="2400" spc="-80" dirty="0">
                <a:latin typeface="Constantia"/>
                <a:cs typeface="Constantia"/>
              </a:rPr>
              <a:t> </a:t>
            </a:r>
            <a:r>
              <a:rPr lang="en-US" sz="2400" dirty="0">
                <a:latin typeface="Constantia"/>
                <a:cs typeface="Constantia"/>
              </a:rPr>
              <a:t>i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spc="-10" dirty="0">
                <a:latin typeface="Constantia"/>
                <a:cs typeface="Constantia"/>
              </a:rPr>
              <a:t>d</a:t>
            </a:r>
            <a:r>
              <a:rPr lang="en-US" sz="2400" dirty="0">
                <a:latin typeface="Constantia"/>
                <a:cs typeface="Constantia"/>
              </a:rPr>
              <a:t>e</a:t>
            </a:r>
            <a:r>
              <a:rPr lang="en-US" sz="2400" spc="-5" dirty="0">
                <a:latin typeface="Constantia"/>
                <a:cs typeface="Constantia"/>
              </a:rPr>
              <a:t>x</a:t>
            </a:r>
            <a:r>
              <a:rPr lang="en-US" sz="2400" dirty="0">
                <a:latin typeface="Constantia"/>
                <a:cs typeface="Constantia"/>
              </a:rPr>
              <a:t>i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spc="-15" dirty="0">
                <a:latin typeface="Constantia"/>
                <a:cs typeface="Constantia"/>
              </a:rPr>
              <a:t>g</a:t>
            </a:r>
            <a:r>
              <a:rPr lang="en-US" sz="2400" spc="-35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p</a:t>
            </a:r>
            <a:r>
              <a:rPr lang="en-US" sz="2400" spc="-45" dirty="0">
                <a:latin typeface="Constantia"/>
                <a:cs typeface="Constantia"/>
              </a:rPr>
              <a:t>r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spc="-55" dirty="0">
                <a:latin typeface="Constantia"/>
                <a:cs typeface="Constantia"/>
              </a:rPr>
              <a:t>c</a:t>
            </a:r>
            <a:r>
              <a:rPr lang="en-US" sz="2400" dirty="0">
                <a:latin typeface="Constantia"/>
                <a:cs typeface="Constantia"/>
              </a:rPr>
              <a:t>e</a:t>
            </a:r>
            <a:r>
              <a:rPr lang="en-US" sz="2400" spc="-10" dirty="0">
                <a:latin typeface="Constantia"/>
                <a:cs typeface="Constantia"/>
              </a:rPr>
              <a:t>ss</a:t>
            </a:r>
            <a:r>
              <a:rPr lang="en-US" sz="2400" spc="-100" dirty="0">
                <a:latin typeface="Constantia"/>
                <a:cs typeface="Constantia"/>
              </a:rPr>
              <a:t> </a:t>
            </a:r>
            <a:r>
              <a:rPr lang="en-US" sz="2400" dirty="0">
                <a:latin typeface="Constantia"/>
                <a:cs typeface="Constantia"/>
              </a:rPr>
              <a:t>a</a:t>
            </a:r>
            <a:r>
              <a:rPr lang="en-US" sz="2400" spc="-55" dirty="0">
                <a:latin typeface="Constantia"/>
                <a:cs typeface="Constantia"/>
              </a:rPr>
              <a:t>cc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u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dirty="0">
                <a:latin typeface="Constantia"/>
                <a:cs typeface="Constantia"/>
              </a:rPr>
              <a:t>t</a:t>
            </a:r>
            <a:r>
              <a:rPr lang="en-US" sz="2400" spc="-10" dirty="0">
                <a:latin typeface="Constantia"/>
                <a:cs typeface="Constantia"/>
              </a:rPr>
              <a:t>s</a:t>
            </a:r>
            <a:r>
              <a:rPr lang="en-US" sz="2400" spc="-30" dirty="0">
                <a:latin typeface="Constantia"/>
                <a:cs typeface="Constantia"/>
              </a:rPr>
              <a:t> </a:t>
            </a:r>
            <a:r>
              <a:rPr lang="en-US" sz="2400" spc="-25" dirty="0">
                <a:latin typeface="Constantia"/>
                <a:cs typeface="Constantia"/>
              </a:rPr>
              <a:t>f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r</a:t>
            </a:r>
            <a:r>
              <a:rPr lang="en-US" sz="2400" spc="-110" dirty="0">
                <a:latin typeface="Constantia"/>
                <a:cs typeface="Constantia"/>
              </a:rPr>
              <a:t> </a:t>
            </a:r>
            <a:r>
              <a:rPr lang="en-US" sz="2400" spc="-10" dirty="0">
                <a:latin typeface="Constantia"/>
                <a:cs typeface="Constantia"/>
              </a:rPr>
              <a:t>far</a:t>
            </a:r>
            <a:r>
              <a:rPr lang="en-US" sz="2400" dirty="0">
                <a:latin typeface="Constantia"/>
                <a:cs typeface="Constantia"/>
              </a:rPr>
              <a:t>m</a:t>
            </a:r>
            <a:r>
              <a:rPr lang="en-US" sz="2400" spc="-105" dirty="0">
                <a:latin typeface="Constantia"/>
                <a:cs typeface="Constantia"/>
              </a:rPr>
              <a:t> </a:t>
            </a:r>
            <a:r>
              <a:rPr lang="en-US" sz="2400" spc="-10" dirty="0">
                <a:latin typeface="Constantia"/>
                <a:cs typeface="Constantia"/>
              </a:rPr>
              <a:t>g</a:t>
            </a:r>
            <a:r>
              <a:rPr lang="en-US" sz="2400" spc="-35" dirty="0">
                <a:latin typeface="Constantia"/>
                <a:cs typeface="Constantia"/>
              </a:rPr>
              <a:t>r</a:t>
            </a:r>
            <a:r>
              <a:rPr lang="en-US" sz="2400" spc="-65" dirty="0">
                <a:latin typeface="Constantia"/>
                <a:cs typeface="Constantia"/>
              </a:rPr>
              <a:t>o</a:t>
            </a:r>
            <a:r>
              <a:rPr lang="en-US" sz="2400" spc="-25" dirty="0">
                <a:latin typeface="Constantia"/>
                <a:cs typeface="Constantia"/>
              </a:rPr>
              <a:t>w</a:t>
            </a:r>
            <a:r>
              <a:rPr lang="en-US" sz="2400" dirty="0">
                <a:latin typeface="Constantia"/>
                <a:cs typeface="Constantia"/>
              </a:rPr>
              <a:t>t</a:t>
            </a:r>
            <a:r>
              <a:rPr lang="en-US" sz="2400" spc="-15" dirty="0">
                <a:latin typeface="Constantia"/>
                <a:cs typeface="Constantia"/>
              </a:rPr>
              <a:t>h</a:t>
            </a:r>
            <a:r>
              <a:rPr lang="en-US" sz="2400" spc="-3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his</a:t>
            </a:r>
            <a:r>
              <a:rPr lang="en-US" sz="2400" spc="-45" dirty="0">
                <a:latin typeface="Constantia"/>
                <a:cs typeface="Constantia"/>
              </a:rPr>
              <a:t>t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ri</a:t>
            </a:r>
            <a:r>
              <a:rPr lang="en-US" sz="2400" spc="-5" dirty="0">
                <a:latin typeface="Constantia"/>
                <a:cs typeface="Constantia"/>
              </a:rPr>
              <a:t>c</a:t>
            </a:r>
            <a:r>
              <a:rPr lang="en-US" sz="2400" spc="-15" dirty="0">
                <a:latin typeface="Constantia"/>
                <a:cs typeface="Constantia"/>
              </a:rPr>
              <a:t>al</a:t>
            </a:r>
            <a:r>
              <a:rPr lang="en-US" sz="2400" spc="-40" dirty="0">
                <a:latin typeface="Constantia"/>
                <a:cs typeface="Constantia"/>
              </a:rPr>
              <a:t>l</a:t>
            </a:r>
            <a:r>
              <a:rPr lang="en-US" sz="2400" dirty="0">
                <a:latin typeface="Constantia"/>
                <a:cs typeface="Constantia"/>
              </a:rPr>
              <a:t>y </a:t>
            </a:r>
          </a:p>
          <a:p>
            <a:pPr marL="1263650" marR="1001394" lvl="2" indent="-342900">
              <a:lnSpc>
                <a:spcPts val="2590"/>
              </a:lnSpc>
              <a:spcBef>
                <a:spcPts val="126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lang="en-US" sz="2400" spc="-20" dirty="0">
                <a:latin typeface="Constantia"/>
                <a:cs typeface="Constantia"/>
              </a:rPr>
              <a:t>E</a:t>
            </a:r>
            <a:r>
              <a:rPr lang="en-US" sz="2400" spc="-30" dirty="0">
                <a:latin typeface="Constantia"/>
                <a:cs typeface="Constantia"/>
              </a:rPr>
              <a:t>x</a:t>
            </a:r>
            <a:r>
              <a:rPr lang="en-US" sz="2400" spc="-15" dirty="0">
                <a:latin typeface="Constantia"/>
                <a:cs typeface="Constantia"/>
              </a:rPr>
              <a:t>pa</a:t>
            </a:r>
            <a:r>
              <a:rPr lang="en-US" sz="2400" spc="-25" dirty="0">
                <a:latin typeface="Constantia"/>
                <a:cs typeface="Constantia"/>
              </a:rPr>
              <a:t>n</a:t>
            </a:r>
            <a:r>
              <a:rPr lang="en-US" sz="2400" spc="-10" dirty="0">
                <a:latin typeface="Constantia"/>
                <a:cs typeface="Constantia"/>
              </a:rPr>
              <a:t>d</a:t>
            </a:r>
            <a:r>
              <a:rPr lang="en-US" sz="2400" dirty="0">
                <a:latin typeface="Constantia"/>
                <a:cs typeface="Constantia"/>
              </a:rPr>
              <a:t>i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spc="-15" dirty="0">
                <a:latin typeface="Constantia"/>
                <a:cs typeface="Constantia"/>
              </a:rPr>
              <a:t>g</a:t>
            </a:r>
            <a:r>
              <a:rPr lang="en-US" sz="2400" spc="-60" dirty="0">
                <a:latin typeface="Constantia"/>
                <a:cs typeface="Constantia"/>
              </a:rPr>
              <a:t> 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spc="-15" dirty="0">
                <a:latin typeface="Constantia"/>
                <a:cs typeface="Constantia"/>
              </a:rPr>
              <a:t>pe</a:t>
            </a:r>
            <a:r>
              <a:rPr lang="en-US" sz="2400" spc="-35" dirty="0">
                <a:latin typeface="Constantia"/>
                <a:cs typeface="Constantia"/>
              </a:rPr>
              <a:t>r</a:t>
            </a:r>
            <a:r>
              <a:rPr lang="en-US" sz="2400" dirty="0">
                <a:latin typeface="Constantia"/>
                <a:cs typeface="Constantia"/>
              </a:rPr>
              <a:t>ati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spc="-10" dirty="0">
                <a:latin typeface="Constantia"/>
                <a:cs typeface="Constantia"/>
              </a:rPr>
              <a:t>s</a:t>
            </a:r>
            <a:r>
              <a:rPr lang="en-US" sz="2400" spc="-90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p</a:t>
            </a:r>
            <a:r>
              <a:rPr lang="en-US" sz="2400" spc="-45" dirty="0">
                <a:latin typeface="Constantia"/>
                <a:cs typeface="Constantia"/>
              </a:rPr>
              <a:t>r</a:t>
            </a:r>
            <a:r>
              <a:rPr lang="en-US" sz="2400" spc="-55" dirty="0">
                <a:latin typeface="Constantia"/>
                <a:cs typeface="Constantia"/>
              </a:rPr>
              <a:t>o</a:t>
            </a:r>
            <a:r>
              <a:rPr lang="en-US" sz="2400" spc="-10" dirty="0">
                <a:latin typeface="Constantia"/>
                <a:cs typeface="Constantia"/>
              </a:rPr>
              <a:t>v</a:t>
            </a:r>
            <a:r>
              <a:rPr lang="en-US" sz="2400" dirty="0">
                <a:latin typeface="Constantia"/>
                <a:cs typeface="Constantia"/>
              </a:rPr>
              <a:t>i</a:t>
            </a:r>
            <a:r>
              <a:rPr lang="en-US" sz="2400" spc="-10" dirty="0">
                <a:latin typeface="Constantia"/>
                <a:cs typeface="Constantia"/>
              </a:rPr>
              <a:t>si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n</a:t>
            </a:r>
            <a:r>
              <a:rPr lang="en-US" sz="2400" spc="-105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all</a:t>
            </a:r>
            <a:r>
              <a:rPr lang="en-US" sz="2400" spc="-65" dirty="0">
                <a:latin typeface="Constantia"/>
                <a:cs typeface="Constantia"/>
              </a:rPr>
              <a:t>o</a:t>
            </a:r>
            <a:r>
              <a:rPr lang="en-US" sz="2400" spc="-25" dirty="0">
                <a:latin typeface="Constantia"/>
                <a:cs typeface="Constantia"/>
              </a:rPr>
              <a:t>w</a:t>
            </a:r>
            <a:r>
              <a:rPr lang="en-US" sz="2400" spc="-10" dirty="0">
                <a:latin typeface="Constantia"/>
                <a:cs typeface="Constantia"/>
              </a:rPr>
              <a:t>s</a:t>
            </a:r>
            <a:r>
              <a:rPr lang="en-US" sz="2400" spc="-40" dirty="0">
                <a:latin typeface="Constantia"/>
                <a:cs typeface="Constantia"/>
              </a:rPr>
              <a:t> </a:t>
            </a:r>
            <a:r>
              <a:rPr lang="en-US" sz="2400" spc="-25" dirty="0">
                <a:latin typeface="Constantia"/>
                <a:cs typeface="Constantia"/>
              </a:rPr>
              <a:t>f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r</a:t>
            </a:r>
            <a:r>
              <a:rPr lang="en-US" sz="2400" spc="-135" dirty="0">
                <a:latin typeface="Constantia"/>
                <a:cs typeface="Constantia"/>
              </a:rPr>
              <a:t> </a:t>
            </a:r>
            <a:r>
              <a:rPr lang="en-US" sz="2400" dirty="0">
                <a:latin typeface="Constantia"/>
                <a:cs typeface="Constantia"/>
              </a:rPr>
              <a:t>u</a:t>
            </a:r>
            <a:r>
              <a:rPr lang="en-US" sz="2400" spc="-15" dirty="0">
                <a:latin typeface="Constantia"/>
                <a:cs typeface="Constantia"/>
              </a:rPr>
              <a:t>p</a:t>
            </a:r>
            <a:r>
              <a:rPr lang="en-US" sz="2400" spc="-100" dirty="0">
                <a:latin typeface="Constantia"/>
                <a:cs typeface="Constantia"/>
              </a:rPr>
              <a:t> </a:t>
            </a:r>
            <a:r>
              <a:rPr lang="en-US" sz="2400" spc="-35" dirty="0">
                <a:latin typeface="Constantia"/>
                <a:cs typeface="Constantia"/>
              </a:rPr>
              <a:t>t</a:t>
            </a:r>
            <a:r>
              <a:rPr lang="en-US" sz="2400" spc="-15" dirty="0">
                <a:latin typeface="Constantia"/>
                <a:cs typeface="Constantia"/>
              </a:rPr>
              <a:t>o</a:t>
            </a:r>
            <a:r>
              <a:rPr lang="en-US" sz="2400" spc="-55" dirty="0">
                <a:latin typeface="Constantia"/>
                <a:cs typeface="Constantia"/>
              </a:rPr>
              <a:t> 3</a:t>
            </a:r>
            <a:r>
              <a:rPr lang="en-US" sz="2400" spc="-20" dirty="0">
                <a:latin typeface="Constantia"/>
                <a:cs typeface="Constantia"/>
              </a:rPr>
              <a:t>5</a:t>
            </a:r>
            <a:r>
              <a:rPr lang="en-US" sz="2400" dirty="0">
                <a:latin typeface="Constantia"/>
                <a:cs typeface="Constantia"/>
              </a:rPr>
              <a:t>%</a:t>
            </a:r>
            <a:r>
              <a:rPr lang="en-US" sz="2400" spc="-55" dirty="0">
                <a:latin typeface="Constantia"/>
                <a:cs typeface="Constantia"/>
              </a:rPr>
              <a:t> </a:t>
            </a:r>
            <a:r>
              <a:rPr lang="en-US" sz="2400" spc="-10" dirty="0">
                <a:latin typeface="Constantia"/>
                <a:cs typeface="Constantia"/>
              </a:rPr>
              <a:t>g</a:t>
            </a:r>
            <a:r>
              <a:rPr lang="en-US" sz="2400" spc="-35" dirty="0">
                <a:latin typeface="Constantia"/>
                <a:cs typeface="Constantia"/>
              </a:rPr>
              <a:t>r</a:t>
            </a:r>
            <a:r>
              <a:rPr lang="en-US" sz="2400" spc="-65" dirty="0">
                <a:latin typeface="Constantia"/>
                <a:cs typeface="Constantia"/>
              </a:rPr>
              <a:t>o</a:t>
            </a:r>
            <a:r>
              <a:rPr lang="en-US" sz="2400" spc="-25" dirty="0">
                <a:latin typeface="Constantia"/>
                <a:cs typeface="Constantia"/>
              </a:rPr>
              <a:t>w</a:t>
            </a:r>
            <a:r>
              <a:rPr lang="en-US" sz="2400" dirty="0">
                <a:latin typeface="Constantia"/>
                <a:cs typeface="Constantia"/>
              </a:rPr>
              <a:t>t</a:t>
            </a:r>
            <a:r>
              <a:rPr lang="en-US" sz="2400" spc="-15" dirty="0">
                <a:latin typeface="Constantia"/>
                <a:cs typeface="Constantia"/>
              </a:rPr>
              <a:t>h</a:t>
            </a:r>
            <a:r>
              <a:rPr lang="en-US" sz="2400" spc="-90" dirty="0">
                <a:latin typeface="Constantia"/>
                <a:cs typeface="Constantia"/>
              </a:rPr>
              <a:t> </a:t>
            </a:r>
            <a:r>
              <a:rPr lang="en-US" sz="2400" spc="-55" dirty="0">
                <a:latin typeface="Constantia"/>
                <a:cs typeface="Constantia"/>
              </a:rPr>
              <a:t>o</a:t>
            </a:r>
            <a:r>
              <a:rPr lang="en-US" sz="2400" spc="-70" dirty="0">
                <a:latin typeface="Constantia"/>
                <a:cs typeface="Constantia"/>
              </a:rPr>
              <a:t>v</a:t>
            </a:r>
            <a:r>
              <a:rPr lang="en-US" sz="2400" dirty="0">
                <a:latin typeface="Constantia"/>
                <a:cs typeface="Constantia"/>
              </a:rPr>
              <a:t>er</a:t>
            </a:r>
            <a:r>
              <a:rPr lang="en-US" sz="2400" spc="-75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his</a:t>
            </a:r>
            <a:r>
              <a:rPr lang="en-US" sz="2400" spc="-45" dirty="0">
                <a:latin typeface="Constantia"/>
                <a:cs typeface="Constantia"/>
              </a:rPr>
              <a:t>t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dirty="0">
                <a:latin typeface="Constantia"/>
                <a:cs typeface="Constantia"/>
              </a:rPr>
              <a:t>ric </a:t>
            </a:r>
            <a:r>
              <a:rPr lang="en-US" sz="2400" spc="-75" dirty="0">
                <a:latin typeface="Constantia"/>
                <a:cs typeface="Constantia"/>
              </a:rPr>
              <a:t>a</a:t>
            </a:r>
            <a:r>
              <a:rPr lang="en-US" sz="2400" spc="-70" dirty="0">
                <a:latin typeface="Constantia"/>
                <a:cs typeface="Constantia"/>
              </a:rPr>
              <a:t>v</a:t>
            </a:r>
            <a:r>
              <a:rPr lang="en-US" sz="2400" dirty="0">
                <a:latin typeface="Constantia"/>
                <a:cs typeface="Constantia"/>
              </a:rPr>
              <a:t>e</a:t>
            </a:r>
            <a:r>
              <a:rPr lang="en-US" sz="2400" spc="-35" dirty="0">
                <a:latin typeface="Constantia"/>
                <a:cs typeface="Constantia"/>
              </a:rPr>
              <a:t>r</a:t>
            </a:r>
            <a:r>
              <a:rPr lang="en-US" sz="2400" spc="-15" dirty="0">
                <a:latin typeface="Constantia"/>
                <a:cs typeface="Constantia"/>
              </a:rPr>
              <a:t>a</a:t>
            </a:r>
            <a:r>
              <a:rPr lang="en-US" sz="2400" spc="-70" dirty="0">
                <a:latin typeface="Constantia"/>
                <a:cs typeface="Constantia"/>
              </a:rPr>
              <a:t>g</a:t>
            </a:r>
            <a:r>
              <a:rPr lang="en-US" sz="2400" dirty="0">
                <a:latin typeface="Constantia"/>
                <a:cs typeface="Constantia"/>
              </a:rPr>
              <a:t>e</a:t>
            </a:r>
            <a:r>
              <a:rPr lang="en-US" sz="2400" spc="-120" dirty="0">
                <a:latin typeface="Constantia"/>
                <a:cs typeface="Constantia"/>
              </a:rPr>
              <a:t> </a:t>
            </a:r>
            <a:r>
              <a:rPr lang="en-US" sz="2400" spc="-25" dirty="0">
                <a:latin typeface="Constantia"/>
                <a:cs typeface="Constantia"/>
              </a:rPr>
              <a:t>w</a:t>
            </a:r>
            <a:r>
              <a:rPr lang="en-US" sz="2400" dirty="0">
                <a:latin typeface="Constantia"/>
                <a:cs typeface="Constantia"/>
              </a:rPr>
              <a:t>it</a:t>
            </a:r>
            <a:r>
              <a:rPr lang="en-US" sz="2400" spc="-15" dirty="0">
                <a:latin typeface="Constantia"/>
                <a:cs typeface="Constantia"/>
              </a:rPr>
              <a:t>h</a:t>
            </a:r>
            <a:r>
              <a:rPr lang="en-US" sz="2400" spc="-50" dirty="0">
                <a:latin typeface="Constantia"/>
                <a:cs typeface="Constantia"/>
              </a:rPr>
              <a:t> </a:t>
            </a:r>
            <a:r>
              <a:rPr lang="en-US" sz="2400" dirty="0">
                <a:latin typeface="Constantia"/>
                <a:cs typeface="Constantia"/>
              </a:rPr>
              <a:t>i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dirty="0">
                <a:latin typeface="Constantia"/>
                <a:cs typeface="Constantia"/>
              </a:rPr>
              <a:t>su</a:t>
            </a:r>
            <a:r>
              <a:rPr lang="en-US" sz="2400" spc="-35" dirty="0">
                <a:latin typeface="Constantia"/>
                <a:cs typeface="Constantia"/>
              </a:rPr>
              <a:t>r</a:t>
            </a:r>
            <a:r>
              <a:rPr lang="en-US" sz="2400" dirty="0">
                <a:latin typeface="Constantia"/>
                <a:cs typeface="Constantia"/>
              </a:rPr>
              <a:t>a</a:t>
            </a:r>
            <a:r>
              <a:rPr lang="en-US" sz="2400" spc="-5" dirty="0">
                <a:latin typeface="Constantia"/>
                <a:cs typeface="Constantia"/>
              </a:rPr>
              <a:t>n</a:t>
            </a:r>
            <a:r>
              <a:rPr lang="en-US" sz="2400" spc="-55" dirty="0">
                <a:latin typeface="Constantia"/>
                <a:cs typeface="Constantia"/>
              </a:rPr>
              <a:t>c</a:t>
            </a:r>
            <a:r>
              <a:rPr lang="en-US" sz="2400" dirty="0">
                <a:latin typeface="Constantia"/>
                <a:cs typeface="Constantia"/>
              </a:rPr>
              <a:t>e</a:t>
            </a:r>
            <a:r>
              <a:rPr lang="en-US" sz="2400" spc="-110" dirty="0">
                <a:latin typeface="Constantia"/>
                <a:cs typeface="Constantia"/>
              </a:rPr>
              <a:t> </a:t>
            </a:r>
            <a:r>
              <a:rPr lang="en-US" sz="2400" spc="-55" dirty="0">
                <a:latin typeface="Constantia"/>
                <a:cs typeface="Constantia"/>
              </a:rPr>
              <a:t>c</a:t>
            </a:r>
            <a:r>
              <a:rPr lang="en-US" sz="2400" spc="-20" dirty="0">
                <a:latin typeface="Constantia"/>
                <a:cs typeface="Constantia"/>
              </a:rPr>
              <a:t>o</a:t>
            </a:r>
            <a:r>
              <a:rPr lang="en-US" sz="2400" spc="-5" dirty="0">
                <a:latin typeface="Constantia"/>
                <a:cs typeface="Constantia"/>
              </a:rPr>
              <a:t>m</a:t>
            </a:r>
            <a:r>
              <a:rPr lang="en-US" sz="2400" spc="-15" dirty="0">
                <a:latin typeface="Constantia"/>
                <a:cs typeface="Constantia"/>
              </a:rPr>
              <a:t>pa</a:t>
            </a:r>
            <a:r>
              <a:rPr lang="en-US" sz="2400" spc="-60" dirty="0">
                <a:latin typeface="Constantia"/>
                <a:cs typeface="Constantia"/>
              </a:rPr>
              <a:t>n</a:t>
            </a:r>
            <a:r>
              <a:rPr lang="en-US" sz="2400" dirty="0">
                <a:latin typeface="Constantia"/>
                <a:cs typeface="Constantia"/>
              </a:rPr>
              <a:t>y</a:t>
            </a:r>
            <a:r>
              <a:rPr lang="en-US" sz="2400" spc="-114" dirty="0">
                <a:latin typeface="Constantia"/>
                <a:cs typeface="Constantia"/>
              </a:rPr>
              <a:t> </a:t>
            </a:r>
            <a:r>
              <a:rPr lang="en-US" sz="2400" spc="-15" dirty="0">
                <a:latin typeface="Constantia"/>
                <a:cs typeface="Constantia"/>
              </a:rPr>
              <a:t>app</a:t>
            </a:r>
            <a:r>
              <a:rPr lang="en-US" sz="2400" spc="-40" dirty="0">
                <a:latin typeface="Constantia"/>
                <a:cs typeface="Constantia"/>
              </a:rPr>
              <a:t>r</a:t>
            </a:r>
            <a:r>
              <a:rPr lang="en-US" sz="2400" spc="-55" dirty="0">
                <a:latin typeface="Constantia"/>
                <a:cs typeface="Constantia"/>
              </a:rPr>
              <a:t>o</a:t>
            </a:r>
            <a:r>
              <a:rPr lang="en-US" sz="2400" spc="-35" dirty="0">
                <a:latin typeface="Constantia"/>
                <a:cs typeface="Constantia"/>
              </a:rPr>
              <a:t>v</a:t>
            </a:r>
            <a:r>
              <a:rPr lang="en-US" sz="2400" spc="-10" dirty="0">
                <a:latin typeface="Constantia"/>
                <a:cs typeface="Constantia"/>
              </a:rPr>
              <a:t>al</a:t>
            </a:r>
            <a:endParaRPr lang="en-US" sz="2400" dirty="0">
              <a:latin typeface="Constantia"/>
              <a:cs typeface="Constantia"/>
            </a:endParaRPr>
          </a:p>
          <a:p>
            <a:pPr marL="1263650" marR="5080" lvl="2" indent="-342900">
              <a:lnSpc>
                <a:spcPct val="80000"/>
              </a:lnSpc>
              <a:spcBef>
                <a:spcPts val="122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68985" algn="l"/>
              </a:tabLst>
            </a:pPr>
            <a:endParaRPr sz="2400" dirty="0">
              <a:latin typeface="Constantia"/>
              <a:cs typeface="Constantia"/>
            </a:endParaRPr>
          </a:p>
        </p:txBody>
      </p:sp>
      <p:pic>
        <p:nvPicPr>
          <p:cNvPr id="4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373F4-A21E-4EDE-B9D4-EE736828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102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52400"/>
            <a:ext cx="11047491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Does diversification on farm matter for WFRP? Yes!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59" y="1443318"/>
            <a:ext cx="6856731" cy="4724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number of commodities produced are counted toward the diversification requirement within WFRP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WFRP commodity count is a calculation rather than simply a count of commodities produced.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Each commodity must provide a calculated percentage of the expected farm revenue to be counted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Commodities providing small amounts of revenue may be grouped to meet the qualification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" y="1483659"/>
            <a:ext cx="2460051" cy="2085631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1" y="1483659"/>
            <a:ext cx="2078580" cy="2085630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9" y="4693025"/>
            <a:ext cx="2460051" cy="1498864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1" y="3309813"/>
            <a:ext cx="2467428" cy="1414588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908" y="3528835"/>
            <a:ext cx="2056093" cy="2663055"/>
          </a:xfrm>
          <a:prstGeom prst="rect">
            <a:avLst/>
          </a:prstGeom>
        </p:spPr>
      </p:pic>
      <p:pic>
        <p:nvPicPr>
          <p:cNvPr id="10" name="Picture 7" descr="RM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AC204-8D64-4FC1-B3B1-06F1E22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Direct Marketed Commodities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CB532-B461-42A7-9DC3-4D51D726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r="24500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4353-3BF6-42E0-8373-4D3C2383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Allows direct market producers to report two or more direct marketed commodities using one combined commodity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report at least two commodities sold through direct marketing under the combined commodity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Commodities reported as combined direct marketing are not required to have separate expected values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Expected Revenue based on total revenue from the combined commodities and total acres planted to the combined commodities</a:t>
            </a:r>
          </a:p>
          <a:p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7" descr="RMA Logo">
            <a:extLst>
              <a:ext uri="{FF2B5EF4-FFF2-40B4-BE49-F238E27FC236}">
                <a16:creationId xmlns:a16="http://schemas.microsoft.com/office/drawing/2014/main" id="{87E24E93-373C-457A-B09D-AA2ABD68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3E5DA-7C28-4935-BF9C-9DCA541D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845734"/>
            <a:ext cx="4635500" cy="4023360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en-US" sz="2400" spc="-55" dirty="0">
                <a:cs typeface="Constantia"/>
              </a:rPr>
              <a:t>C</a:t>
            </a:r>
            <a:r>
              <a:rPr lang="en-US" sz="2400" spc="-60" dirty="0">
                <a:cs typeface="Constantia"/>
              </a:rPr>
              <a:t>o</a:t>
            </a:r>
            <a:r>
              <a:rPr lang="en-US" sz="2400" spc="-85" dirty="0">
                <a:cs typeface="Constantia"/>
              </a:rPr>
              <a:t>v</a:t>
            </a:r>
            <a:r>
              <a:rPr lang="en-US" sz="2400" spc="-15" dirty="0">
                <a:cs typeface="Constantia"/>
              </a:rPr>
              <a:t>e</a:t>
            </a:r>
            <a:r>
              <a:rPr lang="en-US" sz="2400" spc="-70" dirty="0">
                <a:cs typeface="Constantia"/>
              </a:rPr>
              <a:t>r</a:t>
            </a:r>
            <a:r>
              <a:rPr lang="en-US" sz="2400" spc="-15" dirty="0">
                <a:cs typeface="Constantia"/>
              </a:rPr>
              <a:t>a</a:t>
            </a:r>
            <a:r>
              <a:rPr lang="en-US" sz="2400" spc="-95" dirty="0">
                <a:cs typeface="Constantia"/>
              </a:rPr>
              <a:t>g</a:t>
            </a:r>
            <a:r>
              <a:rPr lang="en-US" sz="2400" spc="-15" dirty="0">
                <a:cs typeface="Constantia"/>
              </a:rPr>
              <a:t>e</a:t>
            </a:r>
            <a:r>
              <a:rPr lang="en-US" sz="2400" spc="-65" dirty="0">
                <a:cs typeface="Constantia"/>
              </a:rPr>
              <a:t> </a:t>
            </a:r>
            <a:r>
              <a:rPr lang="en-US" sz="2400" spc="-20" dirty="0">
                <a:cs typeface="Constantia"/>
              </a:rPr>
              <a:t>l</a:t>
            </a:r>
            <a:r>
              <a:rPr lang="en-US" sz="2400" spc="-15" dirty="0">
                <a:cs typeface="Constantia"/>
              </a:rPr>
              <a:t>e</a:t>
            </a:r>
            <a:r>
              <a:rPr lang="en-US" sz="2400" spc="-85" dirty="0">
                <a:cs typeface="Constantia"/>
              </a:rPr>
              <a:t>v</a:t>
            </a:r>
            <a:r>
              <a:rPr lang="en-US" sz="2400" spc="-15" dirty="0">
                <a:cs typeface="Constantia"/>
              </a:rPr>
              <a:t>els</a:t>
            </a:r>
            <a:r>
              <a:rPr lang="en-US" sz="2400" spc="-50" dirty="0">
                <a:cs typeface="Constantia"/>
              </a:rPr>
              <a:t> range from </a:t>
            </a:r>
            <a:r>
              <a:rPr lang="en-US" sz="2400" spc="-15" dirty="0">
                <a:cs typeface="Constantia"/>
              </a:rPr>
              <a:t>5</a:t>
            </a:r>
            <a:r>
              <a:rPr lang="en-US" sz="2400" spc="-20" dirty="0">
                <a:cs typeface="Constantia"/>
              </a:rPr>
              <a:t>0</a:t>
            </a:r>
            <a:r>
              <a:rPr lang="en-US" sz="2400" spc="-10" dirty="0">
                <a:cs typeface="Constantia"/>
              </a:rPr>
              <a:t>-</a:t>
            </a:r>
            <a:r>
              <a:rPr lang="en-US" sz="2400" spc="-40" dirty="0">
                <a:cs typeface="Constantia"/>
              </a:rPr>
              <a:t>8</a:t>
            </a:r>
            <a:r>
              <a:rPr lang="en-US" sz="2400" spc="-20" dirty="0">
                <a:cs typeface="Constantia"/>
              </a:rPr>
              <a:t>5%</a:t>
            </a:r>
            <a:endParaRPr lang="en-US" sz="2400" dirty="0">
              <a:cs typeface="Constantia"/>
            </a:endParaRPr>
          </a:p>
          <a:p>
            <a:pPr marL="806450" lvl="1" indent="-342900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lang="en-US" sz="2000" spc="-20" dirty="0">
                <a:cs typeface="Constantia"/>
              </a:rPr>
              <a:t>5%</a:t>
            </a:r>
            <a:r>
              <a:rPr lang="en-US" sz="2000" spc="-10" dirty="0">
                <a:cs typeface="Constantia"/>
              </a:rPr>
              <a:t> </a:t>
            </a:r>
            <a:r>
              <a:rPr lang="en-US" sz="2000" dirty="0">
                <a:cs typeface="Constantia"/>
              </a:rPr>
              <a:t>i</a:t>
            </a:r>
            <a:r>
              <a:rPr lang="en-US" sz="2000" spc="-5" dirty="0">
                <a:cs typeface="Constantia"/>
              </a:rPr>
              <a:t>nc</a:t>
            </a:r>
            <a:r>
              <a:rPr lang="en-US" sz="2000" spc="-35" dirty="0">
                <a:cs typeface="Constantia"/>
              </a:rPr>
              <a:t>r</a:t>
            </a:r>
            <a:r>
              <a:rPr lang="en-US" sz="2000" dirty="0">
                <a:cs typeface="Constantia"/>
              </a:rPr>
              <a:t>e</a:t>
            </a:r>
            <a:r>
              <a:rPr lang="en-US" sz="2000" spc="-5" dirty="0">
                <a:cs typeface="Constantia"/>
              </a:rPr>
              <a:t>m</a:t>
            </a:r>
            <a:r>
              <a:rPr lang="en-US" sz="2000" dirty="0">
                <a:cs typeface="Constantia"/>
              </a:rPr>
              <a:t>e</a:t>
            </a:r>
            <a:r>
              <a:rPr lang="en-US" sz="2000" spc="-5" dirty="0">
                <a:cs typeface="Constantia"/>
              </a:rPr>
              <a:t>n</a:t>
            </a:r>
            <a:r>
              <a:rPr lang="en-US" sz="2000" dirty="0">
                <a:cs typeface="Constantia"/>
              </a:rPr>
              <a:t>t</a:t>
            </a:r>
            <a:r>
              <a:rPr lang="en-US" sz="2000" spc="-10" dirty="0">
                <a:cs typeface="Constantia"/>
              </a:rPr>
              <a:t>s</a:t>
            </a:r>
            <a:endParaRPr lang="en-US" sz="2000" dirty="0">
              <a:cs typeface="Constantia"/>
            </a:endParaRPr>
          </a:p>
          <a:p>
            <a:pPr marL="806450" marR="373380" lvl="1" indent="-342900">
              <a:lnSpc>
                <a:spcPts val="2590"/>
              </a:lnSpc>
              <a:spcBef>
                <a:spcPts val="1240"/>
              </a:spcBef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lang="en-US" sz="2000" spc="-25" dirty="0">
                <a:cs typeface="Constantia"/>
              </a:rPr>
              <a:t>D</a:t>
            </a:r>
            <a:r>
              <a:rPr lang="en-US" sz="2000" spc="-20" dirty="0">
                <a:cs typeface="Constantia"/>
              </a:rPr>
              <a:t>i</a:t>
            </a:r>
            <a:r>
              <a:rPr lang="en-US" sz="2000" spc="-70" dirty="0">
                <a:cs typeface="Constantia"/>
              </a:rPr>
              <a:t>v</a:t>
            </a:r>
            <a:r>
              <a:rPr lang="en-US" sz="2000" dirty="0">
                <a:cs typeface="Constantia"/>
              </a:rPr>
              <a:t>ers</a:t>
            </a:r>
            <a:r>
              <a:rPr lang="en-US" sz="2000" spc="-10" dirty="0">
                <a:cs typeface="Constantia"/>
              </a:rPr>
              <a:t>i</a:t>
            </a:r>
            <a:r>
              <a:rPr lang="en-US" sz="2000" spc="50" dirty="0">
                <a:cs typeface="Constantia"/>
              </a:rPr>
              <a:t>f</a:t>
            </a:r>
            <a:r>
              <a:rPr lang="en-US" sz="2000" dirty="0">
                <a:cs typeface="Constantia"/>
              </a:rPr>
              <a:t>i</a:t>
            </a:r>
            <a:r>
              <a:rPr lang="en-US" sz="2000" spc="-5" dirty="0">
                <a:cs typeface="Constantia"/>
              </a:rPr>
              <a:t>c</a:t>
            </a:r>
            <a:r>
              <a:rPr lang="en-US" sz="2000" spc="-10" dirty="0">
                <a:cs typeface="Constantia"/>
              </a:rPr>
              <a:t>ati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dirty="0">
                <a:cs typeface="Constantia"/>
              </a:rPr>
              <a:t>n</a:t>
            </a:r>
            <a:r>
              <a:rPr lang="en-US" sz="2000" spc="-130" dirty="0">
                <a:cs typeface="Constantia"/>
              </a:rPr>
              <a:t> 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10" dirty="0">
                <a:cs typeface="Constantia"/>
              </a:rPr>
              <a:t>f</a:t>
            </a:r>
            <a:r>
              <a:rPr lang="en-US" sz="2000" spc="55" dirty="0">
                <a:cs typeface="Constantia"/>
              </a:rPr>
              <a:t> </a:t>
            </a:r>
            <a:r>
              <a:rPr lang="en-US" sz="2000" spc="-15" dirty="0">
                <a:cs typeface="Constantia"/>
              </a:rPr>
              <a:t>3</a:t>
            </a:r>
            <a:r>
              <a:rPr lang="en-US" sz="2000" spc="-55" dirty="0">
                <a:cs typeface="Constantia"/>
              </a:rPr>
              <a:t> c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5" dirty="0">
                <a:cs typeface="Constantia"/>
              </a:rPr>
              <a:t>mm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10" dirty="0">
                <a:cs typeface="Constantia"/>
              </a:rPr>
              <a:t>d</a:t>
            </a:r>
            <a:r>
              <a:rPr lang="en-US" sz="2000" dirty="0">
                <a:cs typeface="Constantia"/>
              </a:rPr>
              <a:t>itie</a:t>
            </a:r>
            <a:r>
              <a:rPr lang="en-US" sz="2000" spc="-10" dirty="0">
                <a:cs typeface="Constantia"/>
              </a:rPr>
              <a:t>s</a:t>
            </a:r>
            <a:r>
              <a:rPr lang="en-US" sz="2000" spc="-50" dirty="0">
                <a:cs typeface="Constantia"/>
              </a:rPr>
              <a:t> </a:t>
            </a:r>
            <a:r>
              <a:rPr lang="en-US" sz="2000" spc="-10" dirty="0">
                <a:cs typeface="Constantia"/>
              </a:rPr>
              <a:t>(</a:t>
            </a:r>
            <a:r>
              <a:rPr lang="en-US" sz="2000" spc="-55" dirty="0">
                <a:cs typeface="Constantia"/>
              </a:rPr>
              <a:t>c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5" dirty="0">
                <a:cs typeface="Constantia"/>
              </a:rPr>
              <a:t>mm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10" dirty="0">
                <a:cs typeface="Constantia"/>
              </a:rPr>
              <a:t>d</a:t>
            </a:r>
            <a:r>
              <a:rPr lang="en-US" sz="2000" dirty="0">
                <a:cs typeface="Constantia"/>
              </a:rPr>
              <a:t>ity</a:t>
            </a:r>
            <a:r>
              <a:rPr lang="en-US" sz="2000" spc="-114" dirty="0">
                <a:cs typeface="Constantia"/>
              </a:rPr>
              <a:t> </a:t>
            </a:r>
            <a:r>
              <a:rPr lang="en-US" sz="2000" spc="-55" dirty="0">
                <a:cs typeface="Constantia"/>
              </a:rPr>
              <a:t>c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dirty="0">
                <a:cs typeface="Constantia"/>
              </a:rPr>
              <a:t>u</a:t>
            </a:r>
            <a:r>
              <a:rPr lang="en-US" sz="2000" spc="-5" dirty="0">
                <a:cs typeface="Constantia"/>
              </a:rPr>
              <a:t>n</a:t>
            </a:r>
            <a:r>
              <a:rPr lang="en-US" sz="2000" spc="-10" dirty="0">
                <a:cs typeface="Constantia"/>
              </a:rPr>
              <a:t>t)</a:t>
            </a:r>
            <a:r>
              <a:rPr lang="en-US" sz="2000" spc="-25" dirty="0">
                <a:cs typeface="Constantia"/>
              </a:rPr>
              <a:t> </a:t>
            </a:r>
            <a:r>
              <a:rPr lang="en-US" sz="2000" spc="-35" dirty="0">
                <a:cs typeface="Constantia"/>
              </a:rPr>
              <a:t>r</a:t>
            </a:r>
            <a:r>
              <a:rPr lang="en-US" sz="2000" dirty="0">
                <a:cs typeface="Constantia"/>
              </a:rPr>
              <a:t>equi</a:t>
            </a:r>
            <a:r>
              <a:rPr lang="en-US" sz="2000" spc="-35" dirty="0">
                <a:cs typeface="Constantia"/>
              </a:rPr>
              <a:t>r</a:t>
            </a:r>
            <a:r>
              <a:rPr lang="en-US" sz="2000" dirty="0">
                <a:cs typeface="Constantia"/>
              </a:rPr>
              <a:t>ed</a:t>
            </a:r>
            <a:r>
              <a:rPr lang="en-US" sz="2000" spc="-35" dirty="0">
                <a:cs typeface="Constantia"/>
              </a:rPr>
              <a:t> </a:t>
            </a:r>
            <a:r>
              <a:rPr lang="en-US" sz="2000" spc="-25" dirty="0">
                <a:cs typeface="Constantia"/>
              </a:rPr>
              <a:t>f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dirty="0">
                <a:cs typeface="Constantia"/>
              </a:rPr>
              <a:t>r</a:t>
            </a:r>
            <a:r>
              <a:rPr lang="en-US" sz="2000" spc="-95" dirty="0">
                <a:cs typeface="Constantia"/>
              </a:rPr>
              <a:t> </a:t>
            </a:r>
            <a:r>
              <a:rPr lang="en-US" sz="2000" spc="-20" dirty="0">
                <a:cs typeface="Constantia"/>
              </a:rPr>
              <a:t>8</a:t>
            </a:r>
            <a:r>
              <a:rPr lang="en-US" sz="2000" spc="-15" dirty="0">
                <a:cs typeface="Constantia"/>
              </a:rPr>
              <a:t>0</a:t>
            </a:r>
            <a:r>
              <a:rPr lang="en-US" sz="2000" dirty="0">
                <a:cs typeface="Constantia"/>
              </a:rPr>
              <a:t>% </a:t>
            </a:r>
            <a:r>
              <a:rPr lang="en-US" sz="2000" spc="-15" dirty="0">
                <a:cs typeface="Constantia"/>
              </a:rPr>
              <a:t>a</a:t>
            </a:r>
            <a:r>
              <a:rPr lang="en-US" sz="2000" spc="-5" dirty="0">
                <a:cs typeface="Constantia"/>
              </a:rPr>
              <a:t>n</a:t>
            </a:r>
            <a:r>
              <a:rPr lang="en-US" sz="2000" dirty="0">
                <a:cs typeface="Constantia"/>
              </a:rPr>
              <a:t>d </a:t>
            </a:r>
            <a:r>
              <a:rPr lang="en-US" sz="2000" spc="-45" dirty="0">
                <a:cs typeface="Constantia"/>
              </a:rPr>
              <a:t>8</a:t>
            </a:r>
            <a:r>
              <a:rPr lang="en-US" sz="2000" spc="-20" dirty="0">
                <a:cs typeface="Constantia"/>
              </a:rPr>
              <a:t>5</a:t>
            </a:r>
            <a:r>
              <a:rPr lang="en-US" sz="2000" dirty="0">
                <a:cs typeface="Constantia"/>
              </a:rPr>
              <a:t>%</a:t>
            </a:r>
          </a:p>
          <a:p>
            <a:pPr marL="806450" lvl="1" indent="-34290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768985" algn="l"/>
              </a:tabLst>
            </a:pPr>
            <a:r>
              <a:rPr lang="en-US" sz="2000" spc="-35" dirty="0">
                <a:cs typeface="Constantia"/>
              </a:rPr>
              <a:t>N</a:t>
            </a:r>
            <a:r>
              <a:rPr lang="en-US" sz="2000" spc="-15" dirty="0">
                <a:cs typeface="Constantia"/>
              </a:rPr>
              <a:t>o</a:t>
            </a:r>
            <a:r>
              <a:rPr lang="en-US" sz="2000" spc="-114" dirty="0">
                <a:cs typeface="Constantia"/>
              </a:rPr>
              <a:t> </a:t>
            </a:r>
            <a:r>
              <a:rPr lang="en-US" sz="2000" spc="-5" dirty="0">
                <a:cs typeface="Constantia"/>
              </a:rPr>
              <a:t>c</a:t>
            </a:r>
            <a:r>
              <a:rPr lang="en-US" sz="2000" dirty="0">
                <a:cs typeface="Constantia"/>
              </a:rPr>
              <a:t>at</a:t>
            </a:r>
            <a:r>
              <a:rPr lang="en-US" sz="2000" spc="-15" dirty="0">
                <a:cs typeface="Constantia"/>
              </a:rPr>
              <a:t>as</a:t>
            </a:r>
            <a:r>
              <a:rPr lang="en-US" sz="2000" spc="-5" dirty="0">
                <a:cs typeface="Constantia"/>
              </a:rPr>
              <a:t>t</a:t>
            </a:r>
            <a:r>
              <a:rPr lang="en-US" sz="2000" spc="-35" dirty="0">
                <a:cs typeface="Constantia"/>
              </a:rPr>
              <a:t>r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15" dirty="0">
                <a:cs typeface="Constantia"/>
              </a:rPr>
              <a:t>phi</a:t>
            </a:r>
            <a:r>
              <a:rPr lang="en-US" sz="2000" dirty="0">
                <a:cs typeface="Constantia"/>
              </a:rPr>
              <a:t>c</a:t>
            </a:r>
            <a:r>
              <a:rPr lang="en-US" sz="2000" spc="-70" dirty="0">
                <a:cs typeface="Constantia"/>
              </a:rPr>
              <a:t> </a:t>
            </a:r>
            <a:r>
              <a:rPr lang="en-US" sz="2000" spc="-15" dirty="0">
                <a:cs typeface="Constantia"/>
              </a:rPr>
              <a:t>l</a:t>
            </a:r>
            <a:r>
              <a:rPr lang="en-US" sz="2000" dirty="0">
                <a:cs typeface="Constantia"/>
              </a:rPr>
              <a:t>e</a:t>
            </a:r>
            <a:r>
              <a:rPr lang="en-US" sz="2000" spc="-70" dirty="0">
                <a:cs typeface="Constantia"/>
              </a:rPr>
              <a:t>v</a:t>
            </a:r>
            <a:r>
              <a:rPr lang="en-US" sz="2000" dirty="0">
                <a:cs typeface="Constantia"/>
              </a:rPr>
              <a:t>e</a:t>
            </a:r>
            <a:r>
              <a:rPr lang="en-US" sz="2000" spc="-10" dirty="0">
                <a:cs typeface="Constantia"/>
              </a:rPr>
              <a:t>l</a:t>
            </a:r>
            <a:r>
              <a:rPr lang="en-US" sz="2000" spc="-65" dirty="0">
                <a:cs typeface="Constantia"/>
              </a:rPr>
              <a:t> </a:t>
            </a:r>
            <a:r>
              <a:rPr lang="en-US" sz="2000" spc="-20" dirty="0">
                <a:cs typeface="Constantia"/>
              </a:rPr>
              <a:t>o</a:t>
            </a:r>
            <a:r>
              <a:rPr lang="en-US" sz="2000" spc="-10" dirty="0">
                <a:cs typeface="Constantia"/>
              </a:rPr>
              <a:t>f</a:t>
            </a:r>
            <a:r>
              <a:rPr lang="en-US" sz="2000" spc="20" dirty="0">
                <a:cs typeface="Constantia"/>
              </a:rPr>
              <a:t> </a:t>
            </a:r>
            <a:r>
              <a:rPr lang="en-US" sz="2000" spc="-20" dirty="0">
                <a:cs typeface="Constantia"/>
              </a:rPr>
              <a:t>WF</a:t>
            </a:r>
            <a:r>
              <a:rPr lang="en-US" sz="2000" spc="-5" dirty="0">
                <a:cs typeface="Constantia"/>
              </a:rPr>
              <a:t>R</a:t>
            </a:r>
            <a:r>
              <a:rPr lang="en-US" sz="2000" spc="-15" dirty="0">
                <a:cs typeface="Constantia"/>
              </a:rPr>
              <a:t>P</a:t>
            </a:r>
            <a:r>
              <a:rPr lang="en-US" sz="2000" spc="-80" dirty="0">
                <a:cs typeface="Constantia"/>
              </a:rPr>
              <a:t> </a:t>
            </a:r>
            <a:r>
              <a:rPr lang="en-US" sz="2000" spc="-75" dirty="0">
                <a:cs typeface="Constantia"/>
              </a:rPr>
              <a:t>a</a:t>
            </a:r>
            <a:r>
              <a:rPr lang="en-US" sz="2000" spc="-35" dirty="0">
                <a:cs typeface="Constantia"/>
              </a:rPr>
              <a:t>v</a:t>
            </a:r>
            <a:r>
              <a:rPr lang="en-US" sz="2000" dirty="0">
                <a:cs typeface="Constantia"/>
              </a:rPr>
              <a:t>ai</a:t>
            </a:r>
            <a:r>
              <a:rPr lang="en-US" sz="2000" spc="-15" dirty="0">
                <a:cs typeface="Constantia"/>
              </a:rPr>
              <a:t>l</a:t>
            </a:r>
            <a:r>
              <a:rPr lang="en-US" sz="2000" dirty="0">
                <a:cs typeface="Constantia"/>
              </a:rPr>
              <a:t>a</a:t>
            </a:r>
            <a:r>
              <a:rPr lang="en-US" sz="2000" spc="-10" dirty="0">
                <a:cs typeface="Constantia"/>
              </a:rPr>
              <a:t>b</a:t>
            </a:r>
            <a:r>
              <a:rPr lang="en-US" sz="2000" spc="-15" dirty="0">
                <a:cs typeface="Constantia"/>
              </a:rPr>
              <a:t>l</a:t>
            </a:r>
            <a:r>
              <a:rPr lang="en-US" sz="2000" dirty="0">
                <a:cs typeface="Constantia"/>
              </a:rPr>
              <a:t>e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42" y="2028614"/>
            <a:ext cx="6074410" cy="3737186"/>
          </a:xfrm>
          <a:prstGeom prst="rect">
            <a:avLst/>
          </a:prstGeom>
        </p:spPr>
      </p:pic>
      <p:pic>
        <p:nvPicPr>
          <p:cNvPr id="5" name="Picture 7" descr="RM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5616B-5CF8-4F47-B97E-65E64C07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BB23-31B8-410D-AAA6-2672BF1A7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 dirty="0"/>
              <a:t>WF</a:t>
            </a:r>
            <a:r>
              <a:rPr lang="en-US" spc="-5" dirty="0"/>
              <a:t>R</a:t>
            </a:r>
            <a:r>
              <a:rPr lang="en-US" spc="-25" dirty="0"/>
              <a:t>P</a:t>
            </a:r>
            <a:r>
              <a:rPr lang="en-US" spc="-50" dirty="0"/>
              <a:t> </a:t>
            </a:r>
            <a:r>
              <a:rPr lang="en-US" spc="-35" dirty="0"/>
              <a:t>P</a:t>
            </a:r>
            <a:r>
              <a:rPr lang="en-US" spc="-50" dirty="0"/>
              <a:t>r</a:t>
            </a:r>
            <a:r>
              <a:rPr lang="en-US" dirty="0"/>
              <a:t>em</a:t>
            </a:r>
            <a:r>
              <a:rPr lang="en-US" spc="-5" dirty="0"/>
              <a:t>i</a:t>
            </a:r>
            <a:r>
              <a:rPr lang="en-US" dirty="0"/>
              <a:t>um</a:t>
            </a:r>
            <a:r>
              <a:rPr lang="en-US" spc="-80" dirty="0"/>
              <a:t> </a:t>
            </a:r>
            <a:r>
              <a:rPr lang="en-US" spc="-20" dirty="0"/>
              <a:t>S</a:t>
            </a:r>
            <a:r>
              <a:rPr lang="en-US" dirty="0"/>
              <a:t>u</a:t>
            </a:r>
            <a:r>
              <a:rPr lang="en-US" spc="-5" dirty="0"/>
              <a:t>b</a:t>
            </a:r>
            <a:r>
              <a:rPr lang="en-US" spc="-20" dirty="0"/>
              <a:t>s</a:t>
            </a:r>
            <a:r>
              <a:rPr lang="en-US" dirty="0"/>
              <a:t>i</a:t>
            </a:r>
            <a:r>
              <a:rPr lang="en-US" spc="-40" dirty="0"/>
              <a:t>d</a:t>
            </a:r>
            <a:r>
              <a:rPr lang="en-US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300"/>
            <a:ext cx="11276092" cy="4279900"/>
          </a:xfrm>
        </p:spPr>
        <p:txBody>
          <a:bodyPr/>
          <a:lstStyle/>
          <a:p>
            <a:r>
              <a:rPr lang="en-US" dirty="0"/>
              <a:t>Basic Subsidy for Commodity Count = 1</a:t>
            </a:r>
          </a:p>
          <a:p>
            <a:r>
              <a:rPr lang="en-US" dirty="0"/>
              <a:t>Whole Farm Subsidy  for Commodity Count of 2 or more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7907"/>
              </p:ext>
            </p:extLst>
          </p:nvPr>
        </p:nvGraphicFramePr>
        <p:xfrm>
          <a:off x="609600" y="2857273"/>
          <a:ext cx="10972797" cy="3314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0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6485">
                <a:tc gridSpan="9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Subsidy: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sz="12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ium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aid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46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70%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75%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0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Subsidy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oun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64%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64%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/A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98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Whol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e-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Subsidy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oun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61594" marR="198755">
                        <a:lnSpc>
                          <a:spcPct val="1075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Whol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e-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Subsidy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oun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: 3 or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71%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56%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7" descr="RM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90500"/>
            <a:ext cx="10032999" cy="11049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575" y="2147049"/>
            <a:ext cx="7175526" cy="3479052"/>
          </a:xfrm>
        </p:spPr>
        <p:txBody>
          <a:bodyPr>
            <a:normAutofit/>
          </a:bodyPr>
          <a:lstStyle/>
          <a:p>
            <a:pPr marL="451025" lvl="1" indent="0">
              <a:buNone/>
            </a:pPr>
            <a:r>
              <a:rPr lang="en-US" sz="3600" dirty="0"/>
              <a:t>Eligibility for WFRP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Commodities insurable with other revenue coverage must have 2 commodities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Potato farms must have 2 commodities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1025" lvl="1" indent="0">
              <a:buNone/>
            </a:pPr>
            <a:endParaRPr lang="en-US" dirty="0"/>
          </a:p>
          <a:p>
            <a:pPr marL="45102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47801"/>
            <a:ext cx="3022625" cy="4536469"/>
          </a:xfrm>
          <a:prstGeom prst="rect">
            <a:avLst/>
          </a:prstGeom>
        </p:spPr>
      </p:pic>
      <p:pic>
        <p:nvPicPr>
          <p:cNvPr id="6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29927"/>
            <a:ext cx="1218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aster PwPt templ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4582</TotalTime>
  <Words>912</Words>
  <Application>Microsoft Office PowerPoint</Application>
  <PresentationFormat>Widescreen</PresentationFormat>
  <Paragraphs>147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Georgia</vt:lpstr>
      <vt:lpstr>Symbol</vt:lpstr>
      <vt:lpstr>Times New Roman</vt:lpstr>
      <vt:lpstr>Retrospect</vt:lpstr>
      <vt:lpstr>Master PwPt templ_v1</vt:lpstr>
      <vt:lpstr>Federal Crop Insurance</vt:lpstr>
      <vt:lpstr>Whole Farm Revenue Protection</vt:lpstr>
      <vt:lpstr>What does WFRP cover?</vt:lpstr>
      <vt:lpstr>How is the amount of insured revenue determined</vt:lpstr>
      <vt:lpstr>Does diversification on farm matter for WFRP? Yes!</vt:lpstr>
      <vt:lpstr>Direct Marketed Commodities</vt:lpstr>
      <vt:lpstr>Coverage Levels</vt:lpstr>
      <vt:lpstr>WFRP Premium Subsidy</vt:lpstr>
      <vt:lpstr>Eligibility</vt:lpstr>
      <vt:lpstr>What causes a loss payment under WFRP?</vt:lpstr>
      <vt:lpstr>What will my agent need from producer?</vt:lpstr>
      <vt:lpstr>How are tax returns used for WFRP?</vt:lpstr>
      <vt:lpstr>USDA Fruit &amp; Vegetable Industry Advisory Committee Draft Recommendations</vt:lpstr>
    </vt:vector>
  </TitlesOfParts>
  <Company>USDA Risk Management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Christianson, Craig - RMA</dc:creator>
  <cp:lastModifiedBy>Brown, MaryD - AMS</cp:lastModifiedBy>
  <cp:revision>83</cp:revision>
  <cp:lastPrinted>2017-12-04T14:48:24Z</cp:lastPrinted>
  <dcterms:created xsi:type="dcterms:W3CDTF">2017-11-20T15:10:00Z</dcterms:created>
  <dcterms:modified xsi:type="dcterms:W3CDTF">2021-11-02T18:14:37Z</dcterms:modified>
</cp:coreProperties>
</file>