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3" r:id="rId1"/>
  </p:sldMasterIdLst>
  <p:notesMasterIdLst>
    <p:notesMasterId r:id="rId15"/>
  </p:notesMasterIdLst>
  <p:handoutMasterIdLst>
    <p:handoutMasterId r:id="rId16"/>
  </p:handoutMasterIdLst>
  <p:sldIdLst>
    <p:sldId id="329" r:id="rId2"/>
    <p:sldId id="256" r:id="rId3"/>
    <p:sldId id="330" r:id="rId4"/>
    <p:sldId id="331" r:id="rId5"/>
    <p:sldId id="332" r:id="rId6"/>
    <p:sldId id="334" r:id="rId7"/>
    <p:sldId id="335" r:id="rId8"/>
    <p:sldId id="337" r:id="rId9"/>
    <p:sldId id="336" r:id="rId10"/>
    <p:sldId id="338" r:id="rId11"/>
    <p:sldId id="339" r:id="rId12"/>
    <p:sldId id="340" r:id="rId13"/>
    <p:sldId id="316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Tahoma" panose="020B060403050404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Tahoma" panose="020B060403050404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Tahoma" panose="020B060403050404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Tahoma" panose="020B060403050404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Tahoma" panose="020B060403050404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Tahoma" panose="020B060403050404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Tahoma" panose="020B060403050404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Tahoma" panose="020B060403050404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Tahoma" panose="020B060403050404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ng, Terry - AM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87922" autoAdjust="0"/>
  </p:normalViewPr>
  <p:slideViewPr>
    <p:cSldViewPr>
      <p:cViewPr varScale="1">
        <p:scale>
          <a:sx n="114" d="100"/>
          <a:sy n="114" d="100"/>
        </p:scale>
        <p:origin x="144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1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6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085BF268-2286-40BD-9DCF-89A56FA0A3D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EC8426D9-A3F4-41BC-A77F-CA6EC5AB3A6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FE4CDE7-22BF-4265-A777-D2C40B6AE1E4}" type="datetimeFigureOut">
              <a:rPr lang="en-US"/>
              <a:pPr>
                <a:defRPr/>
              </a:pPr>
              <a:t>11/2/2021</a:t>
            </a:fld>
            <a:endParaRPr lang="en-US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1304301B-6761-4788-B379-4547F8CE26A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C815C1CC-436B-44FD-9DAD-BDD1F8BECE0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A25AA91-32C8-4B62-A08A-52F40B594F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D79F331D-2376-4179-A2EB-41D9ABCCC73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7C569D2C-B061-4300-8CEE-1384518F3E1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589F0AA4-370B-4DF4-9BA0-F7E1801483E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C084F100-6E6C-488C-A509-7CCC1141EA6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AF21F715-0E68-4CBD-B6B8-33A2692C942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09E47E68-DC43-4811-AB9E-029122E1E4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D0DBE95-5902-4BA6-8E59-4F33B14950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1E91060A-A205-4309-926B-12BFF88E97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21A14D74-9296-4895-A0A2-BBECA7D429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b="1">
                <a:latin typeface="Arial" panose="020B0604020202020204" pitchFamily="34" charset="0"/>
              </a:rPr>
              <a:t>In order to keep PDFs exported from this PowerPoint as 508 compliant as possible, use the existing text boxes and photo placeholders. Avoid drawing new text boxes and inserting photos willy-nilly; doing so changes the reading order, requiring extra time to fix. Thanks for helping us be more accessible to everyone.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5C068-ECFD-4F48-AC5B-BB547AF918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6F00713-78E0-46EF-9AA8-78CEE511EC65}" type="slidenum">
              <a:rPr lang="en-US" smtClean="0">
                <a:solidFill>
                  <a:prstClr val="black"/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B30DCE04-5BF0-4E17-804D-D7BF92D870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D564E40D-AC1A-4861-BEE8-EB0B2A584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C6368C95-0FD9-4193-B315-5BA216CC8E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fld id="{DFFC5698-2DF3-4B72-BB5B-7768BFC6E353}" type="slidenum">
              <a:rPr lang="en-US" altLang="en-US" smtClean="0">
                <a:latin typeface="Arial" panose="020B0604020202020204" pitchFamily="34" charset="0"/>
              </a:rPr>
              <a:pPr/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44085200-06ED-4B4E-988D-85C6F33F3E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7419C16-DC2B-44F2-8C58-244363107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61F79-338A-4E6B-B333-98ED71B52B98}" type="datetimeFigureOut">
              <a:rPr lang="en-US"/>
              <a:pPr>
                <a:defRPr/>
              </a:pPr>
              <a:t>11/2/2021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73D90A6-E79E-48E8-93B9-9374AD4CD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F5E8A39-18D4-47D4-96BF-5C6A42055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14D93-A8B2-483E-AA0C-B99C62965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44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80E5EFD6-2A71-4D2B-8AB2-F7C8199916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46957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1469570"/>
            <a:ext cx="4629150" cy="439148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069771"/>
            <a:ext cx="2949178" cy="27992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64FC1A3F-5EDD-46A9-8454-44C01BB19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95505-C3C7-462F-803A-F65FA1D21400}" type="datetimeFigureOut">
              <a:rPr lang="en-US"/>
              <a:pPr>
                <a:defRPr/>
              </a:pPr>
              <a:t>11/2/2021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B3978A7-7B10-48B7-A61B-6ACA90894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B6140E2E-D870-4612-BAF8-8DC716D73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8D716-3B3E-4291-8405-AD8F6123B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58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9515A89D-6E41-4A08-9063-F968E133A3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40976"/>
            <a:ext cx="3179990" cy="214493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575957"/>
            <a:ext cx="7886700" cy="26010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E165968-E2F2-47B9-A313-86DA2044A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D7DAC-047D-4D03-80A0-E253BEA03EF4}" type="datetimeFigureOut">
              <a:rPr lang="en-US"/>
              <a:pPr>
                <a:defRPr/>
              </a:pPr>
              <a:t>11/2/2021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18B3310-EBC1-40BE-92CC-5E1141CBE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8C9E1BC-2A5A-4B9D-8682-5AF56F668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0248A-170D-4B28-9D25-856352EB3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60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7C9237CE-8F8A-41BA-941D-AF35BF6647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37018"/>
            <a:ext cx="7886699" cy="1148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575957"/>
            <a:ext cx="7886700" cy="26010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1315DD-C9F6-459C-98A4-B03D29A2E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6EB22-96FD-4480-A59E-289E8E036820}" type="datetimeFigureOut">
              <a:rPr lang="en-US"/>
              <a:pPr>
                <a:defRPr/>
              </a:pPr>
              <a:t>11/2/2021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0F554EF-C69A-4C33-AD51-295E2DE3D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6E2580-27A2-4EB8-AB9B-D3FD97F95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8D83D-6882-44FE-8875-9D09A38F8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38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29CF4636-1778-41E7-A061-72DEFFD697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298371"/>
            <a:ext cx="7886700" cy="126410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rgbClr val="2A5C0B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FBB49E-A88E-4AC9-A038-BB80B4F8D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ADF13-29B9-4A25-B755-6AA613D1290E}" type="datetimeFigureOut">
              <a:rPr lang="en-US"/>
              <a:pPr>
                <a:defRPr/>
              </a:pPr>
              <a:t>11/2/2021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1545214-2CFD-4D97-807A-CF980E335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97B73C6-BEA1-4714-8764-3127F7460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41115-1367-47D8-A1D3-B63C70A44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56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0E7314C7-9424-4002-9D37-BFB549E15A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7293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677886"/>
            <a:ext cx="3886200" cy="349907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677885"/>
            <a:ext cx="3886200" cy="3499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E0FF0023-A016-40C1-8639-2412911B7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6F671-D440-4CF3-A6F4-AF3ADFBBBB6F}" type="datetimeFigureOut">
              <a:rPr lang="en-US"/>
              <a:pPr>
                <a:defRPr/>
              </a:pPr>
              <a:t>11/2/2021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FF4BA57-4724-458E-84E6-A294CC1CC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EE67005-1939-470E-B296-AC780886D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0FA14-C752-4C58-9857-2B50D1ADE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0AFA808-B298-4994-A633-583B996018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5636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460" y="2381930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429000"/>
            <a:ext cx="3868340" cy="27606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381930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428999"/>
            <a:ext cx="3887391" cy="276066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AA5685EC-60BA-4A4C-8342-655F04E96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827F6-BED3-4886-BBA9-8B8124DD4C6B}" type="datetimeFigureOut">
              <a:rPr lang="en-US"/>
              <a:pPr>
                <a:defRPr/>
              </a:pPr>
              <a:t>11/2/2021</a:t>
            </a:fld>
            <a:endParaRPr 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91B2163F-8583-4A8E-8696-5E470E265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60F7152E-32A1-4313-A654-77A6B0FD6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714B4-B31F-4669-9695-B375D3818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12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F111CA27-06C1-4114-B164-A74B783E7F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96951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628650" y="2514600"/>
            <a:ext cx="7887891" cy="334645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B6436766-6B97-413A-B163-3A12E3E1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CAFBA-3F1B-4215-B76B-26C21EAB53B5}" type="datetimeFigureOut">
              <a:rPr lang="en-US"/>
              <a:pPr>
                <a:defRPr/>
              </a:pPr>
              <a:t>11/2/2021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37FC14FC-522C-4261-AAC6-BF5E31AFE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B848E6AC-2393-4142-9BB7-DD991C3F8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9191E-D07E-4F42-B19C-E4715C7D6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74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FD39A5FE-7FFC-416C-B471-FA1DE0E376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628650" y="1126672"/>
            <a:ext cx="7886700" cy="473437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DDAEE587-4DC1-422F-BEB0-CA1329A5A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93C83-8E65-49F1-9D65-A362F01D6CEF}" type="datetimeFigureOut">
              <a:rPr lang="en-US"/>
              <a:pPr>
                <a:defRPr/>
              </a:pPr>
              <a:t>11/2/2021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DE068297-A5FB-4FC2-8D87-CA290EC1E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823910F-7CF6-4E7C-B73C-B41F320D7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BEE8B-9E53-4394-9565-958CD1073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26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BAFE9112-7C19-48AE-A97E-E9F67032EA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77686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2669947"/>
            <a:ext cx="4629150" cy="319110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677886"/>
            <a:ext cx="2949178" cy="319110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1A33425C-05C2-4127-9402-B4F3E4955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8E411-4023-4539-B4C1-8103906416AC}" type="datetimeFigureOut">
              <a:rPr lang="en-US"/>
              <a:pPr>
                <a:defRPr/>
              </a:pPr>
              <a:t>11/2/2021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1A2FEF71-4323-4514-A842-60C182649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94C7E3E-7D42-4A94-8B7A-73365DEA4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3678D-7484-42A1-A4C1-1675CEB44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7A8A20B-11FC-4E59-A1B8-8EB5D51B69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9052D3A-2B33-45DD-B0E2-8DB00634B6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09E05-57AC-44A5-B5A6-F4AFD9B211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74D86DA7-2ED0-4832-9273-81A5BB754EE8}" type="datetimeFigureOut">
              <a:rPr lang="en-US"/>
              <a:pPr>
                <a:defRPr/>
              </a:pPr>
              <a:t>11/2/2021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76BB2-4CA5-4030-9211-9E8D4A6AAD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F0F94-2E98-428A-A8FF-3F34E06AA0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22AFE184-2509-4500-98E6-726D33DC78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4" r:id="rId1"/>
    <p:sldLayoutId id="2147484215" r:id="rId2"/>
    <p:sldLayoutId id="2147484216" r:id="rId3"/>
    <p:sldLayoutId id="2147484217" r:id="rId4"/>
    <p:sldLayoutId id="2147484218" r:id="rId5"/>
    <p:sldLayoutId id="2147484219" r:id="rId6"/>
    <p:sldLayoutId id="2147484220" r:id="rId7"/>
    <p:sldLayoutId id="2147484221" r:id="rId8"/>
    <p:sldLayoutId id="2147484222" r:id="rId9"/>
    <p:sldLayoutId id="2147484223" r:id="rId10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2A5C0B"/>
          </a:solidFill>
          <a:latin typeface="Arial Nova Light" panose="020B0304020202020204" pitchFamily="34" charset="0"/>
          <a:ea typeface="+mj-ea"/>
          <a:cs typeface="Arial Nova Light" panose="020B0304020202020204" pitchFamily="34" charset="0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A5C0B"/>
          </a:solidFill>
          <a:latin typeface="Arial Nova Light" panose="020B0304020202020204" pitchFamily="34" charset="0"/>
          <a:cs typeface="Arial Nova Light" panose="020B0304020202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A5C0B"/>
          </a:solidFill>
          <a:latin typeface="Arial Nova Light" panose="020B0304020202020204" pitchFamily="34" charset="0"/>
          <a:cs typeface="Arial Nova Light" panose="020B0304020202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A5C0B"/>
          </a:solidFill>
          <a:latin typeface="Arial Nova Light" panose="020B0304020202020204" pitchFamily="34" charset="0"/>
          <a:cs typeface="Arial Nova Light" panose="020B0304020202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A5C0B"/>
          </a:solidFill>
          <a:latin typeface="Arial Nova Light" panose="020B0304020202020204" pitchFamily="34" charset="0"/>
          <a:cs typeface="Arial Nova Light" panose="020B0304020202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A5C0B"/>
          </a:solidFill>
          <a:latin typeface="Arial Nova Light" panose="020B0304020202020204" pitchFamily="34" charset="0"/>
          <a:cs typeface="Arial Nova Light" panose="020B0304020202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A5C0B"/>
          </a:solidFill>
          <a:latin typeface="Arial Nova Light" panose="020B0304020202020204" pitchFamily="34" charset="0"/>
          <a:cs typeface="Arial Nova Light" panose="020B0304020202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A5C0B"/>
          </a:solidFill>
          <a:latin typeface="Arial Nova Light" panose="020B0304020202020204" pitchFamily="34" charset="0"/>
          <a:cs typeface="Arial Nova Light" panose="020B0304020202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A5C0B"/>
          </a:solidFill>
          <a:latin typeface="Arial Nova Light" panose="020B0304020202020204" pitchFamily="34" charset="0"/>
          <a:cs typeface="Arial Nova Light" panose="020B030402020202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rgbClr val="2A5C0B"/>
          </a:solidFill>
          <a:latin typeface="Arial Black" panose="020B0A04020102020204" pitchFamily="34" charset="0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4260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rgbClr val="04260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rgbClr val="04260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rgbClr val="04260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gcc02.safelinks.protection.outlook.com/?url=https%3A%2F%2Fsurvey.alchemer.com%2Fs3%2F6574996%2F&amp;data=04%7C01%7C%7Cb18d63b5cb5b477608c108d99d3d0246%7Ced5b36e701ee4ebc867ee03cfa0d4697%7C0%7C0%7C637713707632548300%7CUnknown%7CTWFpbGZsb3d8eyJWIjoiMC4wLjAwMDAiLCJQIjoiV2luMzIiLCJBTiI6Ik1haWwiLCJXVCI6Mn0%3D%7C1000&amp;sdata=YgJFlTk9R3penw5hDt4oKphgiUA%2FgS8DSkwxoMxK9gI%3D&amp;reserved=0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028B9-2327-49FA-8163-ED500D67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320800"/>
            <a:ext cx="2949575" cy="5540375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rPr lang="en-US" sz="4000" dirty="0">
                <a:latin typeface="Arial Black" panose="020B0A04020102020204" pitchFamily="34" charset="0"/>
              </a:rPr>
              <a:t>New Report – U.S. Mexico Canada Agreement Seasonal Perishable Products Weekly Update</a:t>
            </a:r>
            <a:br>
              <a:rPr lang="en-US" dirty="0"/>
            </a:br>
            <a:endParaRPr lang="en-US" dirty="0"/>
          </a:p>
        </p:txBody>
      </p:sp>
      <p:pic>
        <p:nvPicPr>
          <p:cNvPr id="24579" name="Picture 5" descr="Sample Report">
            <a:extLst>
              <a:ext uri="{FF2B5EF4-FFF2-40B4-BE49-F238E27FC236}">
                <a16:creationId xmlns:a16="http://schemas.microsoft.com/office/drawing/2014/main" id="{EFA45030-35C4-47E2-BCC8-DCF38574C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66788"/>
            <a:ext cx="4740275" cy="573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741A14D6-ADD5-41EC-81B0-92BFB6F126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236788"/>
            <a:ext cx="7886700" cy="1149350"/>
          </a:xfrm>
        </p:spPr>
        <p:txBody>
          <a:bodyPr/>
          <a:lstStyle/>
          <a:p>
            <a:pPr algn="ctr" eaLnBrk="1" hangingPunct="1"/>
            <a:r>
              <a:rPr lang="en-US" altLang="en-US" sz="3600">
                <a:solidFill>
                  <a:schemeClr val="tx1"/>
                </a:solidFill>
                <a:latin typeface="Arial Black" panose="020B0A04020102020204" pitchFamily="34" charset="0"/>
              </a:rPr>
              <a:t>What’s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D4565-86F8-4D82-948B-BECE421EB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200400"/>
            <a:ext cx="9144000" cy="36576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3000" dirty="0"/>
              <a:t>Market News Customer Satisfaction Survey</a:t>
            </a:r>
            <a:r>
              <a:rPr lang="en-US" sz="2800" dirty="0"/>
              <a:t> </a:t>
            </a:r>
          </a:p>
          <a:p>
            <a:pPr lvl="1" eaLnBrk="1" fontAlgn="auto" hangingPunct="1"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600" dirty="0">
                <a:latin typeface="Arial Black" panose="020B0A04020102020204" pitchFamily="34" charset="0"/>
              </a:rPr>
              <a:t>Opens November 1, 2021</a:t>
            </a:r>
          </a:p>
          <a:p>
            <a:pPr lvl="1" eaLnBrk="1" fontAlgn="auto" hangingPunct="1"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600" dirty="0">
                <a:latin typeface="Arial Black" panose="020B0A04020102020204" pitchFamily="34" charset="0"/>
              </a:rPr>
              <a:t>Features pop-up and “push” of the survey link to subscribers and the general public</a:t>
            </a:r>
          </a:p>
          <a:p>
            <a:pPr lvl="1" eaLnBrk="1" fontAlgn="auto" hangingPunct="1"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600" dirty="0">
                <a:latin typeface="Arial Black" panose="020B0A04020102020204" pitchFamily="34" charset="0"/>
              </a:rPr>
              <a:t>Feedback from direct users applied both as a performance measure for Market News and as a key guide for service improvements in information products and delivery</a:t>
            </a:r>
          </a:p>
          <a:p>
            <a:pPr lvl="1" eaLnBrk="1" fontAlgn="auto" hangingPunct="1">
              <a:spcAft>
                <a:spcPts val="0"/>
              </a:spcAft>
              <a:buClr>
                <a:schemeClr val="tx1"/>
              </a:buClr>
              <a:defRPr/>
            </a:pPr>
            <a:endParaRPr lang="en-US" dirty="0">
              <a:latin typeface="Arial Black" panose="020B0A04020102020204" pitchFamily="34" charset="0"/>
            </a:endParaRPr>
          </a:p>
          <a:p>
            <a:pPr marL="457200" lvl="1" indent="0" algn="ctr" eaLnBrk="1" fontAlgn="auto" hangingPunct="1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en-US" sz="3200" u="sng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hlinkClick r:id="rId2"/>
              </a:rPr>
              <a:t>https://survey.alchemer.com/s3/6574996/</a:t>
            </a:r>
            <a:endParaRPr lang="en-US" sz="3200" dirty="0">
              <a:latin typeface="Arial Black" panose="020B0A04020102020204" pitchFamily="34" charset="0"/>
            </a:endParaRP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26E572D2-7D4C-4A31-B377-D56383734B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236788"/>
            <a:ext cx="7886700" cy="1149350"/>
          </a:xfrm>
        </p:spPr>
        <p:txBody>
          <a:bodyPr/>
          <a:lstStyle/>
          <a:p>
            <a:pPr algn="ctr" eaLnBrk="1" hangingPunct="1"/>
            <a:r>
              <a:rPr lang="en-US" altLang="en-US" sz="3600">
                <a:solidFill>
                  <a:schemeClr val="tx1"/>
                </a:solidFill>
                <a:latin typeface="Arial Black" panose="020B0A04020102020204" pitchFamily="34" charset="0"/>
              </a:rPr>
              <a:t>What’s Next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EE9A4-BD80-4E84-BB52-7BB8F9222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200400"/>
            <a:ext cx="9144000" cy="3657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Market News</a:t>
            </a:r>
          </a:p>
          <a:p>
            <a:pPr lvl="1" eaLnBrk="1" fontAlgn="auto" hangingPunct="1"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400" dirty="0">
                <a:latin typeface="Arial Black" panose="020B0A04020102020204" pitchFamily="34" charset="0"/>
              </a:rPr>
              <a:t>Enhanced search tools, including an Application Program Interface (API)</a:t>
            </a:r>
          </a:p>
          <a:p>
            <a:pPr lvl="1" eaLnBrk="1" fontAlgn="auto" hangingPunct="1"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400" dirty="0">
                <a:latin typeface="Arial Black" panose="020B0A04020102020204" pitchFamily="34" charset="0"/>
              </a:rPr>
              <a:t>Created ability to receive more information directly, requiring less manual input and data handling</a:t>
            </a:r>
          </a:p>
          <a:p>
            <a:pPr lvl="1" eaLnBrk="1" fontAlgn="auto" hangingPunct="1"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400" dirty="0">
                <a:latin typeface="Arial Black" panose="020B0A04020102020204" pitchFamily="34" charset="0"/>
              </a:rPr>
              <a:t>Expanded public access to larger data sets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Content Placeholder 4">
            <a:extLst>
              <a:ext uri="{FF2B5EF4-FFF2-40B4-BE49-F238E27FC236}">
                <a16:creationId xmlns:a16="http://schemas.microsoft.com/office/drawing/2014/main" id="{F9EBC925-484F-4C4A-9C93-260919D7F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" r="2043"/>
          <a:stretch>
            <a:fillRect/>
          </a:stretch>
        </p:blipFill>
        <p:spPr>
          <a:xfrm>
            <a:off x="2028825" y="3200400"/>
            <a:ext cx="5086350" cy="3052763"/>
          </a:xfrm>
        </p:spPr>
      </p:pic>
      <p:sp>
        <p:nvSpPr>
          <p:cNvPr id="27651" name="Title 1">
            <a:extLst>
              <a:ext uri="{FF2B5EF4-FFF2-40B4-BE49-F238E27FC236}">
                <a16:creationId xmlns:a16="http://schemas.microsoft.com/office/drawing/2014/main" id="{D2CB90CD-3AD8-4C02-9B7B-66CA93978D8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2954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sz="3600">
                <a:latin typeface="Arial Black" panose="020B0A04020102020204" pitchFamily="34" charset="0"/>
              </a:rPr>
              <a:t>Questions?</a:t>
            </a:r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293D8FFC-925E-4026-88C1-EEE27F06C3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1241425"/>
            <a:ext cx="3179763" cy="2144713"/>
          </a:xfrm>
        </p:spPr>
        <p:txBody>
          <a:bodyPr/>
          <a:lstStyle/>
          <a:p>
            <a:pPr eaLnBrk="1" hangingPunct="1"/>
            <a:r>
              <a:rPr lang="en-US" altLang="en-US"/>
              <a:t>Specialty Crops</a:t>
            </a:r>
            <a:br>
              <a:rPr lang="en-US" altLang="en-US"/>
            </a:br>
            <a:r>
              <a:rPr lang="en-US" altLang="en-US"/>
              <a:t>Market News 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F7F8DFC-498E-4B9D-BF8B-5BB4E80C06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3576638"/>
            <a:ext cx="7886700" cy="260032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dirty="0"/>
              <a:t>Fruit and Vegetable Industry Advisory Committee	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600" dirty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dirty="0"/>
              <a:t>November 4, 2021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dirty="0"/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568F0FB-2919-4AD3-831C-29785417AE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996950"/>
            <a:ext cx="7886700" cy="1325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 News is…</a:t>
            </a:r>
          </a:p>
        </p:txBody>
      </p:sp>
      <p:pic>
        <p:nvPicPr>
          <p:cNvPr id="16387" name="Picture Placeholder 1">
            <a:extLst>
              <a:ext uri="{FF2B5EF4-FFF2-40B4-BE49-F238E27FC236}">
                <a16:creationId xmlns:a16="http://schemas.microsoft.com/office/drawing/2014/main" id="{09637AAF-0F48-4FD5-954C-5EE60587E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6" b="19896"/>
          <a:stretch>
            <a:fillRect/>
          </a:stretch>
        </p:blipFill>
        <p:spPr>
          <a:xfrm>
            <a:off x="1576388" y="2827338"/>
            <a:ext cx="2971800" cy="1455737"/>
          </a:xfrm>
        </p:spPr>
      </p:pic>
      <p:sp>
        <p:nvSpPr>
          <p:cNvPr id="6149" name="Rectangle 9">
            <a:extLst>
              <a:ext uri="{FF2B5EF4-FFF2-40B4-BE49-F238E27FC236}">
                <a16:creationId xmlns:a16="http://schemas.microsoft.com/office/drawing/2014/main" id="{47A0E465-EF16-47AA-887B-FD07C1973DCA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533400" y="4572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Eyes and Ears </a:t>
            </a:r>
            <a:br>
              <a:rPr lang="en-US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of American Agriculture</a:t>
            </a:r>
          </a:p>
        </p:txBody>
      </p:sp>
      <p:pic>
        <p:nvPicPr>
          <p:cNvPr id="16389" name="Picture 2">
            <a:extLst>
              <a:ext uri="{FF2B5EF4-FFF2-40B4-BE49-F238E27FC236}">
                <a16:creationId xmlns:a16="http://schemas.microsoft.com/office/drawing/2014/main" id="{925D1C7B-2936-493E-AF34-D1281ED44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76513"/>
            <a:ext cx="1322388" cy="19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F6F79230-C1CE-49A2-A62A-DA7DD9FECB3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28650" y="2236788"/>
            <a:ext cx="7886700" cy="114935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Mission</a:t>
            </a:r>
            <a:r>
              <a:rPr lang="en-US" altLang="en-US" sz="4050" dirty="0"/>
              <a:t> 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264F4B65-C17F-4F65-96D4-11B381D240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3386138"/>
            <a:ext cx="7886700" cy="3471862"/>
          </a:xfrm>
        </p:spPr>
        <p:txBody>
          <a:bodyPr rtlCol="0">
            <a:normAutofit fontScale="70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3800" dirty="0">
                <a:cs typeface="Tahoma" panose="020B0604030504040204" pitchFamily="34" charset="0"/>
              </a:rPr>
              <a:t>	To provide timely, accurate, and unbiased information on current agricultural markets.</a:t>
            </a:r>
          </a:p>
          <a:p>
            <a:pPr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altLang="en-US" sz="3600" b="1" dirty="0">
              <a:cs typeface="Tahoma" panose="020B0604030504040204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5100" b="1" dirty="0">
                <a:solidFill>
                  <a:schemeClr val="tx1"/>
                </a:solidFill>
                <a:cs typeface="Tahoma" panose="020B0604030504040204" pitchFamily="34" charset="0"/>
              </a:rPr>
              <a:t>Motto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tx1"/>
              </a:buClr>
              <a:defRPr/>
            </a:pPr>
            <a:endParaRPr lang="en-US" altLang="en-US" sz="3800" dirty="0"/>
          </a:p>
          <a:p>
            <a:pPr algn="ctr" eaLnBrk="1" fontAlgn="auto" hangingPunct="1">
              <a:spcAft>
                <a:spcPts val="0"/>
              </a:spcAft>
              <a:buClr>
                <a:schemeClr val="tx1"/>
              </a:buClr>
              <a:defRPr/>
            </a:pPr>
            <a:r>
              <a:rPr lang="en-US" alt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It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tx1"/>
              </a:buClr>
              <a:defRPr/>
            </a:pPr>
            <a:r>
              <a:rPr lang="en-US" alt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It Right 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tx1"/>
              </a:buClr>
              <a:defRPr/>
            </a:pPr>
            <a:r>
              <a:rPr lang="en-US" alt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It Out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altLang="en-US" sz="2800" dirty="0"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859EBBEB-E1A1-4FEC-8FA2-CF518BEB7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>
          <a:xfrm>
            <a:off x="5257800" y="533400"/>
            <a:ext cx="3429000" cy="9906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kumimoji="1" 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35" name="Title 1">
            <a:extLst>
              <a:ext uri="{FF2B5EF4-FFF2-40B4-BE49-F238E27FC236}">
                <a16:creationId xmlns:a16="http://schemas.microsoft.com/office/drawing/2014/main" id="{2761CCA8-7E0C-4FE6-BF38-EE8C34B691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236788"/>
            <a:ext cx="7886700" cy="1149350"/>
          </a:xfrm>
        </p:spPr>
        <p:txBody>
          <a:bodyPr/>
          <a:lstStyle/>
          <a:p>
            <a:pPr algn="ctr" eaLnBrk="1" hangingPunct="1"/>
            <a:r>
              <a:rPr lang="en-US" altLang="en-US" sz="3600">
                <a:solidFill>
                  <a:schemeClr val="tx1"/>
                </a:solidFill>
                <a:latin typeface="Arial Black" panose="020B0A04020102020204" pitchFamily="34" charset="0"/>
              </a:rPr>
              <a:t>Market Levels Covered</a:t>
            </a:r>
          </a:p>
        </p:txBody>
      </p:sp>
      <p:sp>
        <p:nvSpPr>
          <p:cNvPr id="18436" name="Content Placeholder 3">
            <a:extLst>
              <a:ext uri="{FF2B5EF4-FFF2-40B4-BE49-F238E27FC236}">
                <a16:creationId xmlns:a16="http://schemas.microsoft.com/office/drawing/2014/main" id="{EED3040C-8E6E-430A-BF8A-29CF004F51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2475" y="3417888"/>
            <a:ext cx="7886700" cy="3287712"/>
          </a:xfrm>
        </p:spPr>
        <p:txBody>
          <a:bodyPr/>
          <a:lstStyle/>
          <a:p>
            <a:pPr eaLnBrk="1" hangingPunct="1"/>
            <a:r>
              <a:rPr lang="en-US" altLang="en-US" sz="2400"/>
              <a:t>Shipping point or f.o.b.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Terminal/wholesale (12 domestic markets)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Retail – advertised weekly specials 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Farmers markets and producer auctions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CEA5C-2788-4518-B72D-63C2B7548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14600"/>
            <a:ext cx="9144000" cy="1149350"/>
          </a:xfrm>
        </p:spPr>
        <p:txBody>
          <a:bodyPr rtlCol="0"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Movement Data </a:t>
            </a:r>
            <a:br>
              <a:rPr lang="en-US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from Market News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828ED-714C-4A85-9119-B8A5153F3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500438"/>
            <a:ext cx="7886700" cy="3282950"/>
          </a:xfrm>
        </p:spPr>
        <p:txBody>
          <a:bodyPr rtlCol="0">
            <a:normAutofit/>
          </a:bodyPr>
          <a:lstStyle/>
          <a:p>
            <a:pPr marL="285750" indent="-285750" eaLnBrk="1" hangingPunct="1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Shipments, domestic</a:t>
            </a:r>
          </a:p>
          <a:p>
            <a:pPr lvl="1" eaLnBrk="1" hangingPunct="1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	Truck, rail</a:t>
            </a:r>
          </a:p>
          <a:p>
            <a:pPr eaLnBrk="1" hangingPunct="1"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eaLnBrk="1" hangingPunct="1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Crossings from Canada and Mexico</a:t>
            </a:r>
          </a:p>
          <a:p>
            <a:pPr marL="742950" lvl="1" indent="-285750" eaLnBrk="1" hangingPunct="1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Trucks, air, boat</a:t>
            </a:r>
          </a:p>
          <a:p>
            <a:pPr lvl="1" eaLnBrk="1" hangingPunct="1"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342900" indent="-342900" eaLnBrk="1" hangingPunct="1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Imports – 63 countries</a:t>
            </a:r>
          </a:p>
          <a:p>
            <a:pPr marL="800100" lvl="1" indent="-342900" eaLnBrk="1" hangingPunct="1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Air, truck, boat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E3F05-E0B3-4B74-839E-8A18E52B4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725" y="2270125"/>
            <a:ext cx="2947988" cy="1503363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National Retail Report – Specialty Crops</a:t>
            </a:r>
            <a:endParaRPr lang="en-US" dirty="0"/>
          </a:p>
        </p:txBody>
      </p:sp>
      <p:pic>
        <p:nvPicPr>
          <p:cNvPr id="21507" name="Picture Placeholder 4" descr="Example of Retail Report">
            <a:extLst>
              <a:ext uri="{FF2B5EF4-FFF2-40B4-BE49-F238E27FC236}">
                <a16:creationId xmlns:a16="http://schemas.microsoft.com/office/drawing/2014/main" id="{DA22C7E1-3248-4D67-895A-B1B2E89276C6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3"/>
          <a:stretch>
            <a:fillRect/>
          </a:stretch>
        </p:blipFill>
        <p:spPr>
          <a:xfrm>
            <a:off x="3887788" y="1470025"/>
            <a:ext cx="4629150" cy="4391025"/>
          </a:xfrm>
        </p:spPr>
      </p:pic>
      <p:pic>
        <p:nvPicPr>
          <p:cNvPr id="21508" name="Picture 5">
            <a:extLst>
              <a:ext uri="{FF2B5EF4-FFF2-40B4-BE49-F238E27FC236}">
                <a16:creationId xmlns:a16="http://schemas.microsoft.com/office/drawing/2014/main" id="{DE2E2F8E-E7D5-4679-9778-C7C82E32D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003300"/>
            <a:ext cx="4672013" cy="553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D2649-7263-4A66-A1A9-D144BB0B1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0" y="1706563"/>
            <a:ext cx="2949575" cy="1958975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Specialty Crops Truck Rate Report</a:t>
            </a:r>
            <a:endParaRPr lang="en-US" dirty="0"/>
          </a:p>
        </p:txBody>
      </p:sp>
      <p:pic>
        <p:nvPicPr>
          <p:cNvPr id="22531" name="Picture Placeholder 4">
            <a:extLst>
              <a:ext uri="{FF2B5EF4-FFF2-40B4-BE49-F238E27FC236}">
                <a16:creationId xmlns:a16="http://schemas.microsoft.com/office/drawing/2014/main" id="{2364DF87-1165-45A6-A2BD-3157B0F57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3"/>
          <a:stretch>
            <a:fillRect/>
          </a:stretch>
        </p:blipFill>
        <p:spPr>
          <a:xfrm>
            <a:off x="3887788" y="1470025"/>
            <a:ext cx="4629150" cy="4391025"/>
          </a:xfrm>
        </p:spPr>
      </p:pic>
      <p:pic>
        <p:nvPicPr>
          <p:cNvPr id="22532" name="Picture 2">
            <a:extLst>
              <a:ext uri="{FF2B5EF4-FFF2-40B4-BE49-F238E27FC236}">
                <a16:creationId xmlns:a16="http://schemas.microsoft.com/office/drawing/2014/main" id="{DF0D8861-6F2F-4AA8-92EF-3518AA420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1138238"/>
            <a:ext cx="4625975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60185-594B-488D-A8F1-D198FBCE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1611313"/>
            <a:ext cx="2949575" cy="3635375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Fresh Fruit and Vegetable National Shipping Point Trends</a:t>
            </a:r>
            <a:b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/>
          </a:p>
        </p:txBody>
      </p:sp>
      <p:pic>
        <p:nvPicPr>
          <p:cNvPr id="23555" name="Picture Placeholder 4">
            <a:extLst>
              <a:ext uri="{FF2B5EF4-FFF2-40B4-BE49-F238E27FC236}">
                <a16:creationId xmlns:a16="http://schemas.microsoft.com/office/drawing/2014/main" id="{D9CADD72-5123-411C-9D23-FF94A3D34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3"/>
          <a:stretch>
            <a:fillRect/>
          </a:stretch>
        </p:blipFill>
        <p:spPr>
          <a:xfrm>
            <a:off x="3887788" y="1470025"/>
            <a:ext cx="4629150" cy="4391025"/>
          </a:xfrm>
        </p:spPr>
      </p:pic>
      <p:pic>
        <p:nvPicPr>
          <p:cNvPr id="23556" name="Picture 2" descr="Sample Report">
            <a:extLst>
              <a:ext uri="{FF2B5EF4-FFF2-40B4-BE49-F238E27FC236}">
                <a16:creationId xmlns:a16="http://schemas.microsoft.com/office/drawing/2014/main" id="{F92655BC-E032-4094-BDB8-AE7C723C6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563" y="996950"/>
            <a:ext cx="4516437" cy="552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MS">
      <a:dk1>
        <a:sysClr val="windowText" lastClr="000000"/>
      </a:dk1>
      <a:lt1>
        <a:sysClr val="window" lastClr="FFFFFF"/>
      </a:lt1>
      <a:dk2>
        <a:srgbClr val="2A5C0B"/>
      </a:dk2>
      <a:lt2>
        <a:srgbClr val="D4D688"/>
      </a:lt2>
      <a:accent1>
        <a:srgbClr val="EA2A15"/>
      </a:accent1>
      <a:accent2>
        <a:srgbClr val="CDD860"/>
      </a:accent2>
      <a:accent3>
        <a:srgbClr val="808F12"/>
      </a:accent3>
      <a:accent4>
        <a:srgbClr val="EA2A15"/>
      </a:accent4>
      <a:accent5>
        <a:srgbClr val="CDD860"/>
      </a:accent5>
      <a:accent6>
        <a:srgbClr val="808F1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3135</TotalTime>
  <Words>318</Words>
  <Application>Microsoft Office PowerPoint</Application>
  <PresentationFormat>On-screen Show (4:3)</PresentationFormat>
  <Paragraphs>51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Tahoma</vt:lpstr>
      <vt:lpstr>Arial</vt:lpstr>
      <vt:lpstr>Arial Nova Light</vt:lpstr>
      <vt:lpstr>Arial Black</vt:lpstr>
      <vt:lpstr>Calibri</vt:lpstr>
      <vt:lpstr>Wingdings</vt:lpstr>
      <vt:lpstr>Office Theme</vt:lpstr>
      <vt:lpstr>PowerPoint Presentation</vt:lpstr>
      <vt:lpstr>Specialty Crops Market News </vt:lpstr>
      <vt:lpstr>Market News is…</vt:lpstr>
      <vt:lpstr>Mission </vt:lpstr>
      <vt:lpstr>Market Levels Covered</vt:lpstr>
      <vt:lpstr>Movement Data  from Market News </vt:lpstr>
      <vt:lpstr>National Retail Report – Specialty Crops</vt:lpstr>
      <vt:lpstr>Specialty Crops Truck Rate Report</vt:lpstr>
      <vt:lpstr>Fresh Fruit and Vegetable National Shipping Point Trends </vt:lpstr>
      <vt:lpstr>New Report – U.S. Mexico Canada Agreement Seasonal Perishable Products Weekly Update </vt:lpstr>
      <vt:lpstr>What’s Next?</vt:lpstr>
      <vt:lpstr>What’s Next ?</vt:lpstr>
      <vt:lpstr>Questions?</vt:lpstr>
    </vt:vector>
  </TitlesOfParts>
  <Company>USDA, AMS, F&amp;V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Fruit and Vegetable Market News</dc:title>
  <dc:creator>FV_Profile</dc:creator>
  <cp:lastModifiedBy>Brown, MaryD - AMS</cp:lastModifiedBy>
  <cp:revision>254</cp:revision>
  <dcterms:created xsi:type="dcterms:W3CDTF">2007-12-04T13:08:23Z</dcterms:created>
  <dcterms:modified xsi:type="dcterms:W3CDTF">2021-11-02T18:19:46Z</dcterms:modified>
</cp:coreProperties>
</file>