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91" r:id="rId5"/>
    <p:sldId id="503" r:id="rId6"/>
    <p:sldId id="474" r:id="rId7"/>
    <p:sldId id="492" r:id="rId8"/>
    <p:sldId id="475" r:id="rId9"/>
    <p:sldId id="498" r:id="rId10"/>
    <p:sldId id="508" r:id="rId11"/>
    <p:sldId id="477" r:id="rId12"/>
    <p:sldId id="489" r:id="rId13"/>
    <p:sldId id="507" r:id="rId14"/>
    <p:sldId id="500" r:id="rId15"/>
    <p:sldId id="501" r:id="rId16"/>
    <p:sldId id="504" r:id="rId17"/>
    <p:sldId id="481" r:id="rId18"/>
    <p:sldId id="491" r:id="rId19"/>
    <p:sldId id="490" r:id="rId20"/>
    <p:sldId id="482" r:id="rId21"/>
    <p:sldId id="494" r:id="rId22"/>
    <p:sldId id="495" r:id="rId23"/>
    <p:sldId id="509" r:id="rId24"/>
    <p:sldId id="487" r:id="rId25"/>
    <p:sldId id="488" r:id="rId26"/>
    <p:sldId id="493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ECCBC"/>
    <a:srgbClr val="4304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ED2CD-BF54-4BA1-8A35-7AA8DA68F4FD}" v="165" dt="2019-05-17T16:26:55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8" autoAdjust="0"/>
    <p:restoredTop sz="93979" autoAdjust="0"/>
  </p:normalViewPr>
  <p:slideViewPr>
    <p:cSldViewPr>
      <p:cViewPr varScale="1">
        <p:scale>
          <a:sx n="114" d="100"/>
          <a:sy n="114" d="100"/>
        </p:scale>
        <p:origin x="2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>
      <p:cViewPr>
        <p:scale>
          <a:sx n="100" d="100"/>
          <a:sy n="100" d="100"/>
        </p:scale>
        <p:origin x="-163" y="5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11D9BC-6B0C-4850-A3B0-24192F31F265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B940BD-6F58-4219-9EE1-017382CC1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A7A6EE-54E9-4233-9AA3-82047339BDE7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0B67F6-9BDC-4D2E-8B06-EA22A67AB9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NOTES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ED33C-30DF-48E6-A3A0-B9516C7C8521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B67F6-9BDC-4D2E-8B06-EA22A67AB9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3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219200" y="626204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</p:txBody>
      </p:sp>
      <p:pic>
        <p:nvPicPr>
          <p:cNvPr id="17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19200" y="626204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</p:txBody>
      </p:sp>
      <p:pic>
        <p:nvPicPr>
          <p:cNvPr id="14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76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200" y="6262048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</p:txBody>
      </p:sp>
      <p:pic>
        <p:nvPicPr>
          <p:cNvPr id="19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96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400801"/>
            <a:ext cx="7543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0" y="6172200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 descr="fgis_high_res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 flipV="1">
            <a:off x="76200" y="6248401"/>
            <a:ext cx="533400" cy="5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3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15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8CFA-A0EC-4922-8F43-3A2FE76CA21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46304" y="5867400"/>
            <a:ext cx="8833104" cy="8338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19200" y="60198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>
              <a:tabLst>
                <a:tab pos="1143000" algn="l"/>
              </a:tabLst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FGIS FMD Training Program</a:t>
            </a:r>
            <a:r>
              <a:rPr lang="en-US" sz="1200" baseline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ACTs and ACGs</a:t>
            </a: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usda-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71740"/>
            <a:ext cx="838200" cy="5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09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 descr="fgis_high_re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8153400" y="228599"/>
            <a:ext cx="762000" cy="76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7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 descr="fgis_high_re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8153400" y="228599"/>
            <a:ext cx="762000" cy="762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8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3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04984"/>
            <a:ext cx="1520952" cy="36576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fld id="{5201D16B-2387-4D5C-AC4F-ECB6D6ED1DB7}" type="slidenum">
              <a:rPr lang="en-US" b="0" smtClean="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b="0" dirty="0">
              <a:solidFill>
                <a:prstClr val="white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288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1"/>
            <a:ext cx="807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ites/default/files/media/Book4.pdf" TargetMode="External"/><Relationship Id="rId7" Type="http://schemas.openxmlformats.org/officeDocument/2006/relationships/hyperlink" Target="https://fgisonline.ams.usda.gov/" TargetMode="External"/><Relationship Id="rId2" Type="http://schemas.openxmlformats.org/officeDocument/2006/relationships/hyperlink" Target="https://www.gipsa.usda.gov/fgis/forms-fgis/fgis-907_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s.usda.gov/sites/default/files/media/FGIS992.pdf" TargetMode="External"/><Relationship Id="rId5" Type="http://schemas.openxmlformats.org/officeDocument/2006/relationships/hyperlink" Target="https://gipsa.usda.gov/fgis/handbook/WeighingHB/WeighingHB_12_05_2017.pdf" TargetMode="External"/><Relationship Id="rId4" Type="http://schemas.openxmlformats.org/officeDocument/2006/relationships/hyperlink" Target="https://www.ams.usda.gov/sites/default/files/media/FGIS9180_48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160000"/>
              </a:lnSpc>
            </a:pPr>
            <a:r>
              <a:rPr lang="en-US" sz="3600" dirty="0"/>
              <a:t>Forms</a:t>
            </a:r>
          </a:p>
          <a:p>
            <a:pPr>
              <a:lnSpc>
                <a:spcPct val="160000"/>
              </a:lnSpc>
            </a:pPr>
            <a:r>
              <a:rPr lang="en-US" sz="3600" dirty="0"/>
              <a:t>Documentation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Sampling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C7867-C15F-488A-80D8-C1ED0AB4F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81200"/>
            <a:ext cx="46577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96873" y="1371600"/>
            <a:ext cx="8504238" cy="4572000"/>
          </a:xfrm>
        </p:spPr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record is used for reporting USGSA inspection results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67C28C-8C04-41E4-8041-18C1EF714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520" y="1371600"/>
            <a:ext cx="2743438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FGIS-982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1752" y="1371600"/>
            <a:ext cx="8504238" cy="4572000"/>
          </a:xfrm>
        </p:spPr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record is used for reporting Pea and Lentil inspection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01D6D-4B15-4315-8172-CB9F8C895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231668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 Ticket Envelope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" y="1524000"/>
            <a:ext cx="8504238" cy="4572000"/>
          </a:xfrm>
        </p:spPr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record used for SIMS and Appeals which original inspection results are reviewed in the blind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E9E1C19-AFC7-483F-9AED-72F5DF34B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53" y="1676400"/>
            <a:ext cx="4545099" cy="40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Pan Ticket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28600" y="1295400"/>
            <a:ext cx="8504238" cy="4250670"/>
          </a:xfrm>
        </p:spPr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record used to record inspection results in the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E163D-3F39-405F-8FDD-B3678B88F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95600"/>
            <a:ext cx="5106664" cy="28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FGIS-992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 numCol="2"/>
          <a:lstStyle/>
          <a:p>
            <a:r>
              <a:rPr lang="en-US" dirty="0">
                <a:cs typeface="Times New Roman" panose="02020603050405020304" pitchFamily="18" charset="0"/>
              </a:rPr>
              <a:t>Form FGIS-992 </a:t>
            </a:r>
          </a:p>
          <a:p>
            <a:r>
              <a:rPr lang="en-US" dirty="0">
                <a:cs typeface="Times New Roman" panose="02020603050405020304" pitchFamily="18" charset="0"/>
              </a:rPr>
              <a:t>Service Performed Report</a:t>
            </a:r>
          </a:p>
          <a:p>
            <a:r>
              <a:rPr lang="en-US" dirty="0">
                <a:cs typeface="Times New Roman" panose="02020603050405020304" pitchFamily="18" charset="0"/>
              </a:rPr>
              <a:t>AMA Services</a:t>
            </a:r>
          </a:p>
          <a:p>
            <a:r>
              <a:rPr lang="en-US" dirty="0">
                <a:cs typeface="Times New Roman" panose="02020603050405020304" pitchFamily="18" charset="0"/>
              </a:rPr>
              <a:t>Carriers other than vessels</a:t>
            </a:r>
          </a:p>
          <a:p>
            <a:r>
              <a:rPr lang="en-US" dirty="0">
                <a:cs typeface="Times New Roman" panose="02020603050405020304" pitchFamily="18" charset="0"/>
              </a:rPr>
              <a:t>Used when: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Sampling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Checkweighing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Checkloading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429000" cy="4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6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FGIS-991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138" y="1499382"/>
            <a:ext cx="8991600" cy="4648200"/>
          </a:xfrm>
        </p:spPr>
        <p:txBody>
          <a:bodyPr numCol="2"/>
          <a:lstStyle/>
          <a:p>
            <a:r>
              <a:rPr lang="en-US" sz="2600" dirty="0">
                <a:cs typeface="Times New Roman" panose="02020603050405020304" pitchFamily="18" charset="0"/>
              </a:rPr>
              <a:t>Form FGIS-991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General Services Worksheet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Used to compute and document the official weight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Used when checkweighing: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Grain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Rice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Pulses 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52" y="1295400"/>
            <a:ext cx="3505200" cy="45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FGIS-921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sz="2400" dirty="0">
                <a:cs typeface="Times New Roman" panose="02020603050405020304" pitchFamily="18" charset="0"/>
              </a:rPr>
              <a:t>Inspection Log for Ships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Work Record used to document prior-to-loading exams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5638800" cy="31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0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Bribe Card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348472" cy="4270248"/>
          </a:xfrm>
        </p:spPr>
        <p:txBody>
          <a:bodyPr numCol="2">
            <a:normAutofit/>
          </a:bodyPr>
          <a:lstStyle/>
          <a:p>
            <a:endParaRPr lang="en-US" sz="21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Bribe Card MUST be carried at all times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Provides vital information on what to do if you are offered a bribe</a:t>
            </a:r>
          </a:p>
          <a:p>
            <a:endParaRPr lang="en-US" sz="19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Be sure to carry one for your part of the country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Front-All Regions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Back-All Regions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727" y="4191000"/>
            <a:ext cx="4108704" cy="1680257"/>
          </a:xfrm>
          <a:prstGeom prst="roundRect">
            <a:avLst>
              <a:gd name="adj" fmla="val 41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32" y="1945745"/>
            <a:ext cx="4220495" cy="16371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585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FGIS-952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89848" cy="4572000"/>
          </a:xfrm>
        </p:spPr>
        <p:txBody>
          <a:bodyPr numCol="2">
            <a:normAutofit/>
          </a:bodyPr>
          <a:lstStyle/>
          <a:p>
            <a:r>
              <a:rPr lang="en-US" sz="2200" dirty="0">
                <a:latin typeface="+mj-lt"/>
                <a:cs typeface="Times New Roman" panose="02020603050405020304" pitchFamily="18" charset="0"/>
              </a:rPr>
              <a:t>Work Record for use while performing Sanitation Inspection for Processed Products</a:t>
            </a: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94006-17E6-4EF4-9785-30F87960D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3435464" cy="44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FGIS-952-1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sz="2800" dirty="0">
                <a:cs typeface="Times New Roman" panose="02020603050405020304" pitchFamily="18" charset="0"/>
              </a:rPr>
              <a:t>Work Record for use while performing Sanitation Inspection for Beans, Peas, and Lentils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13511-4C2F-49E5-AE10-993EB181F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7048"/>
            <a:ext cx="3245764" cy="42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01752" y="1252728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Introduce and Review: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Forms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Work Records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Official Instructions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Common Mistakes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Do’s and Don’ts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Official Certificate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Links to Documents &amp; Forms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CAA0D-5161-47E3-9B29-C00270FC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9794"/>
            <a:ext cx="1929531" cy="3146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4D4BA-EF6D-494C-9145-B5AD3435E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369308"/>
            <a:ext cx="990599" cy="1221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D7AB6-15BF-4322-BEB9-D240B8D02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267" y="2590800"/>
            <a:ext cx="1566731" cy="3233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9B695-F7F6-4113-A53E-1AEEEE6F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4027224"/>
            <a:ext cx="2586729" cy="14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B694-1FFB-4961-BCF1-339D3EC8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Don’ts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1BA8C-5F27-434D-9186-4FC25A57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D16B-2387-4D5C-AC4F-ECB6D6ED1DB7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D1A1E626-F79C-4514-B0E4-A1063DF8325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1463625"/>
              </p:ext>
            </p:extLst>
          </p:nvPr>
        </p:nvGraphicFramePr>
        <p:xfrm>
          <a:off x="228600" y="2743200"/>
          <a:ext cx="8686799" cy="2971798"/>
        </p:xfrm>
        <a:graphic>
          <a:graphicData uri="http://schemas.openxmlformats.org/drawingml/2006/table">
            <a:tbl>
              <a:tblPr firstRow="1"/>
              <a:tblGrid>
                <a:gridCol w="5410545">
                  <a:extLst>
                    <a:ext uri="{9D8B030D-6E8A-4147-A177-3AD203B41FA5}">
                      <a16:colId xmlns:a16="http://schemas.microsoft.com/office/drawing/2014/main" val="3723374588"/>
                    </a:ext>
                  </a:extLst>
                </a:gridCol>
                <a:gridCol w="3276254">
                  <a:extLst>
                    <a:ext uri="{9D8B030D-6E8A-4147-A177-3AD203B41FA5}">
                      <a16:colId xmlns:a16="http://schemas.microsoft.com/office/drawing/2014/main" val="3008647818"/>
                    </a:ext>
                  </a:extLst>
                </a:gridCol>
              </a:tblGrid>
              <a:tr h="25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DO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DON'T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933958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Write Clearly and Legibly and in ink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Submit Forms which are messy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490244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Take your time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400"/>
                        <a:buFont typeface="Georgia" panose="02040502050405020303" pitchFamily="18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RUSH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34938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Make sure to take All needed Paperwork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Black Out/Scratch Out a Mistake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955"/>
                  </a:ext>
                </a:extLst>
              </a:tr>
              <a:tr h="490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Include any Travel, Stand-by, and Mileage Time along with Remarks, if applicable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400"/>
                        <a:buFont typeface="Georgia" panose="02040502050405020303" pitchFamily="18" charset="0"/>
                        <a:buChar char="t"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65904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Use Military Time in 15 minutes increments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Forget to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bill hours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worked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if applicable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82548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Double Check your work for ACCURACY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GUESS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64356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815237"/>
                  </a:ext>
                </a:extLst>
              </a:tr>
              <a:tr h="24509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24416"/>
                  </a:ext>
                </a:extLst>
              </a:tr>
              <a:tr h="25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Sign your paperwork after double checking and verifying information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Submit Forms until they are not fully completed.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31007"/>
                  </a:ext>
                </a:extLst>
              </a:tr>
              <a:tr h="25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Carry your Bribe Card at all times</a:t>
                      </a:r>
                    </a:p>
                  </a:txBody>
                  <a:tcPr marL="7712" marR="7712" marT="77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612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CF2C79-3DAC-49B5-A85C-524C0AA94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00200"/>
            <a:ext cx="3152775" cy="10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1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FGIS-915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Form FGIS-915 is the certificate used to officially report results to applicant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Official grain inspection certificates are legal documents that are admissible in court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Created from information contained in the Stowage Examination Worksheet (Form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FGIS-939) </a:t>
            </a:r>
            <a:r>
              <a:rPr lang="en-US" sz="1900" dirty="0"/>
              <a:t>and relevant paperwork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Accuracy and completeness is vital in all paperwork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200400" cy="43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presentation introduced the documentation and instructions to be used when performing sampling functions</a:t>
            </a:r>
          </a:p>
          <a:p>
            <a:endParaRPr lang="en-US" sz="2800" dirty="0"/>
          </a:p>
          <a:p>
            <a:r>
              <a:rPr lang="en-US" sz="2800" dirty="0"/>
              <a:t>Practical hands-on instruction is required</a:t>
            </a:r>
          </a:p>
          <a:p>
            <a:endParaRPr lang="en-US" sz="2800" dirty="0"/>
          </a:p>
          <a:p>
            <a:r>
              <a:rPr lang="en-US" sz="2800" dirty="0"/>
              <a:t>Questions? See your trainer or FOM</a:t>
            </a:r>
          </a:p>
          <a:p>
            <a:endParaRPr lang="en-US" sz="3300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2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Links to documents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2"/>
              </a:rPr>
              <a:t>FGIS Form 907-  Application for Service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3"/>
              </a:rPr>
              <a:t>Grain Inspection Handbook, Book IV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4"/>
              </a:rPr>
              <a:t>Program Directive 9180.48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5"/>
              </a:rPr>
              <a:t>FGIS Form 991-Weighing Handbook, Pg. 2-32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6"/>
              </a:rPr>
              <a:t>FGIS Form 992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  <a:hlinkClick r:id="rId7"/>
              </a:rPr>
              <a:t>FGIS OnLine</a:t>
            </a:r>
            <a:endParaRPr lang="en-US" b="1" dirty="0">
              <a:solidFill>
                <a:schemeClr val="accent1"/>
              </a:solidFill>
            </a:endParaRPr>
          </a:p>
          <a:p>
            <a:pPr lvl="4"/>
            <a:r>
              <a:rPr lang="en-US" b="1" dirty="0"/>
              <a:t>To create Online Ship Inspection Log</a:t>
            </a:r>
          </a:p>
          <a:p>
            <a:pPr lvl="4"/>
            <a:r>
              <a:rPr lang="en-US" b="1" dirty="0"/>
              <a:t>To create Form 915 Official Certificate</a:t>
            </a:r>
          </a:p>
          <a:p>
            <a:pPr lvl="2"/>
            <a:endParaRPr lang="en-US" sz="3300" b="1" dirty="0">
              <a:solidFill>
                <a:schemeClr val="accent1"/>
              </a:solidFill>
            </a:endParaRPr>
          </a:p>
          <a:p>
            <a:pPr lvl="2"/>
            <a:endParaRPr lang="en-US" sz="3300" b="1" dirty="0">
              <a:solidFill>
                <a:schemeClr val="accent1"/>
              </a:solidFill>
            </a:endParaRPr>
          </a:p>
          <a:p>
            <a:endParaRPr lang="en-US" sz="2600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Letters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0060" y="1447800"/>
            <a:ext cx="8503920" cy="4343400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FGIS-907</a:t>
            </a:r>
          </a:p>
          <a:p>
            <a:pPr lvl="2"/>
            <a:r>
              <a:rPr lang="en-US" sz="1800" dirty="0">
                <a:cs typeface="Times New Roman" panose="02020603050405020304" pitchFamily="18" charset="0"/>
              </a:rPr>
              <a:t>Used by applicant (Customer) to request service</a:t>
            </a:r>
          </a:p>
          <a:p>
            <a:r>
              <a:rPr lang="en-US" sz="2100" dirty="0">
                <a:cs typeface="Times New Roman" panose="02020603050405020304" pitchFamily="18" charset="0"/>
              </a:rPr>
              <a:t>FGIS-FGIS-991</a:t>
            </a:r>
          </a:p>
          <a:p>
            <a:pPr lvl="2"/>
            <a:r>
              <a:rPr lang="en-US" sz="1800" dirty="0">
                <a:cs typeface="Times New Roman" panose="02020603050405020304" pitchFamily="18" charset="0"/>
              </a:rPr>
              <a:t>General Services Worksheet</a:t>
            </a:r>
          </a:p>
          <a:p>
            <a:pPr lvl="3"/>
            <a:r>
              <a:rPr lang="en-US" sz="1800" dirty="0">
                <a:cs typeface="Times New Roman" panose="02020603050405020304" pitchFamily="18" charset="0"/>
              </a:rPr>
              <a:t>Compute and document checkweighing of sacked grain, rice, and pulses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FGIS-919</a:t>
            </a:r>
          </a:p>
          <a:p>
            <a:pPr lvl="2"/>
            <a:r>
              <a:rPr lang="en-US" sz="1800" dirty="0">
                <a:cs typeface="Times New Roman" panose="02020603050405020304" pitchFamily="18" charset="0"/>
              </a:rPr>
              <a:t>Sampling Ticket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FGIS-920 </a:t>
            </a:r>
          </a:p>
          <a:p>
            <a:pPr lvl="2"/>
            <a:r>
              <a:rPr lang="en-US" sz="1800" dirty="0">
                <a:cs typeface="Times New Roman" panose="02020603050405020304" pitchFamily="18" charset="0"/>
              </a:rPr>
              <a:t>Grain Sample Ticket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FGIS-933</a:t>
            </a:r>
          </a:p>
          <a:p>
            <a:pPr lvl="2"/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Bean Sample Ticket</a:t>
            </a:r>
          </a:p>
          <a:p>
            <a:pPr lvl="2"/>
            <a:endParaRPr lang="en-US" sz="1900" dirty="0"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and Letters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343400"/>
          </a:xfrm>
        </p:spPr>
        <p:txBody>
          <a:bodyPr>
            <a:normAutofit fontScale="25000" lnSpcReduction="20000"/>
          </a:bodyPr>
          <a:lstStyle/>
          <a:p>
            <a:endParaRPr lang="en-US" sz="2100" dirty="0">
              <a:cs typeface="Times New Roman" panose="02020603050405020304" pitchFamily="18" charset="0"/>
            </a:endParaRPr>
          </a:p>
          <a:p>
            <a:endParaRPr lang="en-US" sz="2100" dirty="0">
              <a:cs typeface="Times New Roman" panose="02020603050405020304" pitchFamily="18" charset="0"/>
            </a:endParaRPr>
          </a:p>
          <a:p>
            <a:r>
              <a:rPr lang="en-US" sz="8000" dirty="0">
                <a:cs typeface="Times New Roman" panose="02020603050405020304" pitchFamily="18" charset="0"/>
              </a:rPr>
              <a:t>FGIS-982</a:t>
            </a:r>
          </a:p>
          <a:p>
            <a:pPr lvl="2"/>
            <a:r>
              <a:rPr lang="en-US" sz="7200" dirty="0">
                <a:cs typeface="Times New Roman" panose="02020603050405020304" pitchFamily="18" charset="0"/>
              </a:rPr>
              <a:t>Pea and Lentil Sample Ticket</a:t>
            </a:r>
          </a:p>
          <a:p>
            <a:pPr marL="594360" lvl="2" indent="0">
              <a:buNone/>
            </a:pPr>
            <a:endParaRPr lang="en-US" sz="2900" dirty="0">
              <a:cs typeface="Times New Roman" panose="02020603050405020304" pitchFamily="18" charset="0"/>
            </a:endParaRPr>
          </a:p>
          <a:p>
            <a:r>
              <a:rPr lang="en-US" sz="8000" dirty="0">
                <a:cs typeface="Times New Roman" panose="02020603050405020304" pitchFamily="18" charset="0"/>
              </a:rPr>
              <a:t>FGIS-992</a:t>
            </a:r>
          </a:p>
          <a:p>
            <a:pPr lvl="2"/>
            <a:r>
              <a:rPr lang="en-US" sz="7200" dirty="0">
                <a:cs typeface="Times New Roman" panose="02020603050405020304" pitchFamily="18" charset="0"/>
              </a:rPr>
              <a:t>Services Performed Report for AMA products</a:t>
            </a:r>
          </a:p>
          <a:p>
            <a:pPr marL="594360" lvl="2" indent="0">
              <a:buNone/>
            </a:pPr>
            <a:endParaRPr lang="en-US" sz="2900" dirty="0">
              <a:cs typeface="Times New Roman" panose="02020603050405020304" pitchFamily="18" charset="0"/>
            </a:endParaRPr>
          </a:p>
          <a:p>
            <a:r>
              <a:rPr lang="en-US" sz="8000" dirty="0">
                <a:cs typeface="Times New Roman" panose="02020603050405020304" pitchFamily="18" charset="0"/>
              </a:rPr>
              <a:t>FGIS-921</a:t>
            </a:r>
          </a:p>
          <a:p>
            <a:pPr lvl="2"/>
            <a:r>
              <a:rPr lang="en-US" sz="7200" dirty="0">
                <a:cs typeface="Times New Roman" panose="02020603050405020304" pitchFamily="18" charset="0"/>
              </a:rPr>
              <a:t>Inspection Logs for Ships</a:t>
            </a:r>
          </a:p>
          <a:p>
            <a:pPr marL="594360" lvl="2" indent="0">
              <a:buNone/>
            </a:pPr>
            <a:endParaRPr lang="en-US" sz="4500" dirty="0">
              <a:cs typeface="Times New Roman" panose="02020603050405020304" pitchFamily="18" charset="0"/>
            </a:endParaRPr>
          </a:p>
          <a:p>
            <a:r>
              <a:rPr lang="en-US" sz="8000" dirty="0">
                <a:cs typeface="Times New Roman" panose="02020603050405020304" pitchFamily="18" charset="0"/>
              </a:rPr>
              <a:t>Grain Ticket Envelope (GTE)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r>
              <a:rPr lang="en-US" sz="8000" dirty="0">
                <a:cs typeface="Times New Roman" panose="02020603050405020304" pitchFamily="18" charset="0"/>
              </a:rPr>
              <a:t>FGIS 918</a:t>
            </a:r>
          </a:p>
          <a:p>
            <a:pPr lvl="2"/>
            <a:r>
              <a:rPr lang="en-US" sz="7200" dirty="0">
                <a:cs typeface="Times New Roman" panose="02020603050405020304" pitchFamily="18" charset="0"/>
              </a:rPr>
              <a:t>Sample Pan Ticket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r>
              <a:rPr lang="en-US" sz="8000" dirty="0">
                <a:cs typeface="Times New Roman" panose="02020603050405020304" pitchFamily="18" charset="0"/>
              </a:rPr>
              <a:t>FORM AD-3066</a:t>
            </a:r>
          </a:p>
          <a:p>
            <a:pPr lvl="2"/>
            <a:r>
              <a:rPr lang="en-US" sz="7200" dirty="0">
                <a:cs typeface="Times New Roman" panose="02020603050405020304" pitchFamily="18" charset="0"/>
              </a:rPr>
              <a:t>Container Examination Worksheet</a:t>
            </a:r>
          </a:p>
          <a:p>
            <a:endParaRPr lang="en-US" sz="2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cs typeface="Times New Roman" panose="02020603050405020304" pitchFamily="18" charset="0"/>
            </a:endParaRPr>
          </a:p>
          <a:p>
            <a:endParaRPr lang="en-US" sz="2100" dirty="0">
              <a:cs typeface="Times New Roman" panose="02020603050405020304" pitchFamily="18" charset="0"/>
            </a:endParaRPr>
          </a:p>
          <a:p>
            <a:pPr marL="594360" lvl="2" indent="0">
              <a:buNone/>
            </a:pPr>
            <a:endParaRPr lang="en-US" sz="1400" dirty="0">
              <a:cs typeface="Times New Roman" panose="02020603050405020304" pitchFamily="18" charset="0"/>
            </a:endParaRPr>
          </a:p>
          <a:p>
            <a:pPr marL="594360" lvl="2" indent="0">
              <a:buNone/>
            </a:pPr>
            <a:r>
              <a:rPr lang="en-US" sz="1400" dirty="0">
                <a:cs typeface="Times New Roman" panose="02020603050405020304" pitchFamily="18" charset="0"/>
              </a:rPr>
              <a:t>		</a:t>
            </a:r>
          </a:p>
          <a:p>
            <a:pPr lvl="2"/>
            <a:endParaRPr lang="en-US" sz="1400" dirty="0">
              <a:cs typeface="Times New Roman" panose="02020603050405020304" pitchFamily="18" charset="0"/>
            </a:endParaRPr>
          </a:p>
          <a:p>
            <a:pPr lvl="2"/>
            <a:endParaRPr lang="en-US" sz="1400" dirty="0">
              <a:cs typeface="Times New Roman" panose="02020603050405020304" pitchFamily="18" charset="0"/>
            </a:endParaRPr>
          </a:p>
          <a:p>
            <a:pPr lvl="2"/>
            <a:endParaRPr lang="en-US" sz="1400" dirty="0"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2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FGIS-907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dirty="0"/>
              <a:t>Form FGIS-907 </a:t>
            </a:r>
          </a:p>
          <a:p>
            <a:pPr lvl="1"/>
            <a:r>
              <a:rPr lang="en-US" dirty="0"/>
              <a:t>Application for Inspection and Weighing Services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Verbal requests are also acceptable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314882" cy="43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FGIS-991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138" y="1499382"/>
            <a:ext cx="8991600" cy="4648200"/>
          </a:xfrm>
        </p:spPr>
        <p:txBody>
          <a:bodyPr numCol="2"/>
          <a:lstStyle/>
          <a:p>
            <a:r>
              <a:rPr lang="en-US" sz="2600" dirty="0">
                <a:cs typeface="Times New Roman" panose="02020603050405020304" pitchFamily="18" charset="0"/>
              </a:rPr>
              <a:t>Form FGIS-991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General Services Worksheet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Used to compute and document the official weight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Used when checkweighing: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Grain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Rice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Pulses 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52" y="1295400"/>
            <a:ext cx="3505200" cy="45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AD-3066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138" y="1499382"/>
            <a:ext cx="8991600" cy="4648200"/>
          </a:xfrm>
        </p:spPr>
        <p:txBody>
          <a:bodyPr numCol="2"/>
          <a:lstStyle/>
          <a:p>
            <a:r>
              <a:rPr lang="en-US" sz="2600" dirty="0">
                <a:cs typeface="Times New Roman" panose="02020603050405020304" pitchFamily="18" charset="0"/>
              </a:rPr>
              <a:t>Form AD-3066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Container Examination Worksheet: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Sacked Rice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Bags in Bales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Outer Containers with bags in bales</a:t>
            </a:r>
          </a:p>
          <a:p>
            <a:pPr marL="274320" lvl="1" indent="0">
              <a:buNone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67FA4-A738-4B7D-9A4A-9DF99A10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5400"/>
            <a:ext cx="3352800" cy="45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FGIS-933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r>
              <a:rPr lang="en-US" sz="2800" dirty="0">
                <a:cs typeface="Times New Roman" panose="02020603050405020304" pitchFamily="18" charset="0"/>
              </a:rPr>
              <a:t>Work Record for use while performing Inspection of Edible Beans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EC1AC-946C-47B2-9308-9833802F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371600"/>
            <a:ext cx="231668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Form FGIS-919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1752" y="1371600"/>
            <a:ext cx="8504238" cy="4572000"/>
          </a:xfrm>
        </p:spPr>
        <p:txBody>
          <a:bodyPr numCol="2"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record is used for sampling on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FD508-BCA3-4278-A84E-9095A0BA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638" y="1371600"/>
            <a:ext cx="2895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3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AC_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B98AD53977A4994365E1CFF596A5E" ma:contentTypeVersion="47" ma:contentTypeDescription="Create a new document." ma:contentTypeScope="" ma:versionID="6aae60d0b29847fea3216ad538bd590f">
  <xsd:schema xmlns:xsd="http://www.w3.org/2001/XMLSchema" xmlns:xs="http://www.w3.org/2001/XMLSchema" xmlns:p="http://schemas.microsoft.com/office/2006/metadata/properties" xmlns:ns1="http://schemas.microsoft.com/sharepoint/v3" xmlns:ns2="a7b46d0d-91d2-449a-9a39-41790c332645" xmlns:ns3="8535762f-4417-4f6c-9e13-7cea7cbdc728" targetNamespace="http://schemas.microsoft.com/office/2006/metadata/properties" ma:root="true" ma:fieldsID="8de464572c8c373b3203f67ebbdca679" ns1:_="" ns2:_="" ns3:_="">
    <xsd:import namespace="http://schemas.microsoft.com/sharepoint/v3"/>
    <xsd:import namespace="a7b46d0d-91d2-449a-9a39-41790c332645"/>
    <xsd:import namespace="8535762f-4417-4f6c-9e13-7cea7cbdc728"/>
    <xsd:element name="properties">
      <xsd:complexType>
        <xsd:sequence>
          <xsd:element name="documentManagement">
            <xsd:complexType>
              <xsd:all>
                <xsd:element ref="ns1:TranslationStateDownloadLink" minOccurs="0"/>
                <xsd:element ref="ns1:TranslationStateListUrl" minOccurs="0"/>
                <xsd:element ref="ns1:RedirectURL" minOccurs="0"/>
                <xsd:element ref="ns1:URL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8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ranslationStateListUrl" ma:index="9" nillable="true" ma:displayName="List Link" ma:internalName="TranslationStateLis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directURL" ma:index="10" nillable="true" ma:displayName="Redirect URL" ma:description="Redirect URL is a site column created by the Publishing feature. It is used on the Redirect Page Content Type as the web address that the page will redirect to." ma:internalName="Redirec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46d0d-91d2-449a-9a39-41790c332645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5762f-4417-4f6c-9e13-7cea7cbdc72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nslationStateDownloadLink xmlns="http://schemas.microsoft.com/sharepoint/v3">
      <Url xsi:nil="true"/>
      <Description xsi:nil="true"/>
    </TranslationStateDownloadLink>
    <URL xmlns="http://schemas.microsoft.com/sharepoint/v3">
      <Url xsi:nil="true"/>
      <Description xsi:nil="true"/>
    </URL>
    <TranslationStateListUrl xmlns="http://schemas.microsoft.com/sharepoint/v3">
      <Url xsi:nil="true"/>
      <Description xsi:nil="true"/>
    </TranslationStateListUrl>
    <RedirectURL xmlns="http://schemas.microsoft.com/sharepoint/v3">
      <Url xsi:nil="true"/>
      <Description xsi:nil="true"/>
    </RedirectURL>
  </documentManagement>
</p:properties>
</file>

<file path=customXml/itemProps1.xml><?xml version="1.0" encoding="utf-8"?>
<ds:datastoreItem xmlns:ds="http://schemas.openxmlformats.org/officeDocument/2006/customXml" ds:itemID="{C83B7E61-3218-4EE4-B59D-5E5857D20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5DB01-F12B-4314-852C-EAD9FFD81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b46d0d-91d2-449a-9a39-41790c332645"/>
    <ds:schemaRef ds:uri="8535762f-4417-4f6c-9e13-7cea7cbdc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D4DD57-E12C-4DC1-91D4-A64B31B45044}">
  <ds:schemaRefs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8535762f-4417-4f6c-9e13-7cea7cbdc728"/>
    <ds:schemaRef ds:uri="http://purl.org/dc/terms/"/>
    <ds:schemaRef ds:uri="a7b46d0d-91d2-449a-9a39-41790c332645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27841</TotalTime>
  <Words>594</Words>
  <Application>Microsoft Office PowerPoint</Application>
  <PresentationFormat>On-screen Show (4:3)</PresentationFormat>
  <Paragraphs>229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Wingdings 2</vt:lpstr>
      <vt:lpstr>GIAC_template</vt:lpstr>
      <vt:lpstr>Sampling</vt:lpstr>
      <vt:lpstr>Objectives</vt:lpstr>
      <vt:lpstr>Forms and Letters</vt:lpstr>
      <vt:lpstr>Forms and Letters Cont.</vt:lpstr>
      <vt:lpstr>Form FGIS-907</vt:lpstr>
      <vt:lpstr>Form FGIS-991</vt:lpstr>
      <vt:lpstr>Form AD-3066</vt:lpstr>
      <vt:lpstr>Form FGIS-933</vt:lpstr>
      <vt:lpstr>Form FGIS-919</vt:lpstr>
      <vt:lpstr>Form FGIS-920</vt:lpstr>
      <vt:lpstr>Form FGIS-982</vt:lpstr>
      <vt:lpstr>Grain Ticket Envelope</vt:lpstr>
      <vt:lpstr>Sample Pan Ticket</vt:lpstr>
      <vt:lpstr>Form FGIS-992</vt:lpstr>
      <vt:lpstr>Form FGIS-991</vt:lpstr>
      <vt:lpstr>Form FGIS-921</vt:lpstr>
      <vt:lpstr>Bribe Card</vt:lpstr>
      <vt:lpstr>Form FGIS-952</vt:lpstr>
      <vt:lpstr>Form FGIS-952-1</vt:lpstr>
      <vt:lpstr>Do’s and Don’ts</vt:lpstr>
      <vt:lpstr>Form FGIS-915</vt:lpstr>
      <vt:lpstr>Conclusion</vt:lpstr>
      <vt:lpstr>References</vt:lpstr>
    </vt:vector>
  </TitlesOfParts>
  <Company>USDA GIPSA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OAM Training Slide Template</dc:title>
  <dc:creator>McCluskey, Patrick - GIPSA</dc:creator>
  <cp:lastModifiedBy>Brown, MaryD - AMS</cp:lastModifiedBy>
  <cp:revision>439</cp:revision>
  <cp:lastPrinted>2017-04-12T18:29:49Z</cp:lastPrinted>
  <dcterms:created xsi:type="dcterms:W3CDTF">2014-04-30T01:34:42Z</dcterms:created>
  <dcterms:modified xsi:type="dcterms:W3CDTF">2020-04-23T20:18:38Z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0x010100B27B98AD53977A4994365E1CFF596A5E</vt:lpwstr>
  </property>
  <property fmtid="{D5CDD505-2E9C-101B-9397-08002B2CF9AE}" pid="3" name="Order">
    <vt:r8>100</vt:r8>
  </property>
</Properties>
</file>