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</p:sldMasterIdLst>
  <p:notesMasterIdLst>
    <p:notesMasterId r:id="rId26"/>
  </p:notesMasterIdLst>
  <p:handoutMasterIdLst>
    <p:handoutMasterId r:id="rId27"/>
  </p:handoutMasterIdLst>
  <p:sldIdLst>
    <p:sldId id="291" r:id="rId5"/>
    <p:sldId id="449" r:id="rId6"/>
    <p:sldId id="452" r:id="rId7"/>
    <p:sldId id="453" r:id="rId8"/>
    <p:sldId id="454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61" r:id="rId20"/>
    <p:sldId id="459" r:id="rId21"/>
    <p:sldId id="462" r:id="rId22"/>
    <p:sldId id="460" r:id="rId23"/>
    <p:sldId id="450" r:id="rId24"/>
    <p:sldId id="463" r:id="rId2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CBC"/>
    <a:srgbClr val="4304F6"/>
    <a:srgbClr val="FF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3352" autoAdjust="0"/>
  </p:normalViewPr>
  <p:slideViewPr>
    <p:cSldViewPr>
      <p:cViewPr varScale="1">
        <p:scale>
          <a:sx n="114" d="100"/>
          <a:sy n="114" d="100"/>
        </p:scale>
        <p:origin x="2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92"/>
    </p:cViewPr>
  </p:sorterViewPr>
  <p:notesViewPr>
    <p:cSldViewPr>
      <p:cViewPr>
        <p:scale>
          <a:sx n="100" d="100"/>
          <a:sy n="100" d="100"/>
        </p:scale>
        <p:origin x="-163" y="5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11D9BC-6B0C-4850-A3B0-24192F31F265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B940BD-6F58-4219-9EE1-017382CC17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1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A7A6EE-54E9-4233-9AA3-82047339BDE7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0B67F6-9BDC-4D2E-8B06-EA22A67AB9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2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NOTES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ED33C-30DF-48E6-A3A0-B9516C7C8521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78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B67F6-9BDC-4D2E-8B06-EA22A67AB9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86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7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71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4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76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219200" y="6262048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</p:txBody>
      </p:sp>
      <p:pic>
        <p:nvPicPr>
          <p:cNvPr id="19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96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bg1">
              <a:lumMod val="6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400801"/>
            <a:ext cx="7543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0" y="6172200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6" name="Picture 25" descr="fgis_high_res log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AFFF9"/>
              </a:clrFrom>
              <a:clrTo>
                <a:srgbClr val="FAFFF9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 flipH="1" flipV="1">
            <a:off x="76200" y="6248401"/>
            <a:ext cx="533400" cy="53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787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38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4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9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15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E8CFA-A0EC-4922-8F43-3A2FE76CA21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49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46304" y="5867400"/>
            <a:ext cx="8833104" cy="83381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219200" y="6019800"/>
            <a:ext cx="7848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43000" algn="l"/>
              </a:tabLst>
            </a:pP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United States Department of Agriculture</a:t>
            </a:r>
          </a:p>
          <a:p>
            <a:pPr>
              <a:tabLst>
                <a:tab pos="1143000" algn="l"/>
              </a:tabLst>
            </a:pPr>
            <a:r>
              <a:rPr lang="en-US" sz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FGIS FMD Training Program</a:t>
            </a:r>
            <a:r>
              <a:rPr lang="en-US" sz="1200" baseline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for ACTs and ACGs</a:t>
            </a:r>
            <a:endParaRPr lang="en-US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usda-logo-whit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971740"/>
            <a:ext cx="838200" cy="56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3097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16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7" name="Picture 6" descr="fgis_high_res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8153400" y="228599"/>
            <a:ext cx="762000" cy="7620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170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7" name="Picture 6" descr="fgis_high_res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10800000" flipH="1" flipV="1">
            <a:off x="8153400" y="228599"/>
            <a:ext cx="762000" cy="7620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68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39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04984"/>
            <a:ext cx="1520952" cy="36576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50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88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9" name="Slide Number Placeholder 5"/>
          <p:cNvSpPr txBox="1">
            <a:spLocks/>
          </p:cNvSpPr>
          <p:nvPr userDrawn="1"/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>
            <a:lvl1pPr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fld id="{5201D16B-2387-4D5C-AC4F-ECB6D6ED1DB7}" type="slidenum">
              <a:rPr lang="en-US" b="0" smtClean="0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12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2889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1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00801"/>
            <a:ext cx="807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2" r:id="rId3"/>
    <p:sldLayoutId id="2147483663" r:id="rId4"/>
    <p:sldLayoutId id="214748366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psa.usda.gov/osp/policymemo/261.pdf" TargetMode="External"/><Relationship Id="rId2" Type="http://schemas.openxmlformats.org/officeDocument/2006/relationships/hyperlink" Target="https://www.ams.usda.gov/sites/default/files/media/FGIS9180_48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ipsa.usda.gov/osp/policymemo/26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600200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bIns="182880">
            <a:normAutofit/>
          </a:bodyPr>
          <a:lstStyle/>
          <a:p>
            <a:r>
              <a:rPr lang="en-US" sz="4800" dirty="0"/>
              <a:t>SAMPLING</a:t>
            </a:r>
            <a:endParaRPr lang="en-US" dirty="0">
              <a:ln w="22225" cap="rnd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772400" cy="3124200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lnSpc>
                <a:spcPct val="160000"/>
              </a:lnSpc>
            </a:pPr>
            <a:r>
              <a:rPr lang="en-US" sz="3600" dirty="0"/>
              <a:t>ACT / ACG Training</a:t>
            </a:r>
          </a:p>
          <a:p>
            <a:pPr>
              <a:lnSpc>
                <a:spcPct val="160000"/>
              </a:lnSpc>
            </a:pPr>
            <a:r>
              <a:rPr lang="en-US" sz="3600" dirty="0"/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33930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 - Uniformity Criteria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Subsamples:</a:t>
            </a:r>
          </a:p>
          <a:p>
            <a:pPr lvl="1"/>
            <a:r>
              <a:rPr lang="en-US" sz="2300" dirty="0">
                <a:solidFill>
                  <a:srgbClr val="000000"/>
                </a:solidFill>
                <a:latin typeface="Arial" panose="020B0604020202020204" pitchFamily="34" charset="0"/>
              </a:rPr>
              <a:t>Represent up to 5,000 bushels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Component samples:</a:t>
            </a:r>
          </a:p>
          <a:p>
            <a:pPr lvl="1"/>
            <a:r>
              <a:rPr lang="en-US" sz="2300" dirty="0">
                <a:solidFill>
                  <a:srgbClr val="000000"/>
                </a:solidFill>
                <a:latin typeface="Arial" panose="020B0604020202020204" pitchFamily="34" charset="0"/>
              </a:rPr>
              <a:t>Comprised of Subsamples</a:t>
            </a:r>
          </a:p>
          <a:p>
            <a:pPr lvl="1"/>
            <a:r>
              <a:rPr lang="en-US" sz="2300" dirty="0">
                <a:solidFill>
                  <a:srgbClr val="000000"/>
                </a:solidFill>
                <a:latin typeface="Arial" panose="020B0604020202020204" pitchFamily="34" charset="0"/>
              </a:rPr>
              <a:t>Minimum 10,000 bushels - Maximum 40,000 bushels</a:t>
            </a:r>
          </a:p>
          <a:p>
            <a:pPr lvl="1"/>
            <a:r>
              <a:rPr lang="en-US" sz="2300" dirty="0">
                <a:solidFill>
                  <a:srgbClr val="000000"/>
                </a:solidFill>
                <a:latin typeface="Arial" panose="020B0604020202020204" pitchFamily="34" charset="0"/>
              </a:rPr>
              <a:t>Examined for insects, heating, odor, DLQ, and unusual conditions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Sublot samples: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Comprised of Component samples that are uniform in kind and condition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85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and Sublot Samples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Content Placeholder 5" descr="sample size chart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73252" y="1524000"/>
            <a:ext cx="7391400" cy="470642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25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D/T Sampling  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Before Loading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900" b="1" i="1" dirty="0"/>
              <a:t>Prior to loading, and otherwise directed by your supervisor, examine the safety, security, integrity, and representativeness of the sampling system.</a:t>
            </a:r>
          </a:p>
          <a:p>
            <a:endParaRPr lang="en-US" sz="1900" i="1" dirty="0"/>
          </a:p>
          <a:p>
            <a:r>
              <a:rPr lang="en-US" sz="1900" dirty="0"/>
              <a:t>Check inside and around the Pelican of the Primary for objects which may restrict grain flow and for obvious changes to the pelican width.</a:t>
            </a:r>
          </a:p>
          <a:p>
            <a:r>
              <a:rPr lang="en-US" sz="1900" dirty="0"/>
              <a:t>Observe the Primary pelican stopping completely against the dust seals and is shielded from the grain flow.</a:t>
            </a:r>
          </a:p>
          <a:p>
            <a:r>
              <a:rPr lang="en-US" sz="1900" dirty="0"/>
              <a:t>Inspect the condition of the dust seals on the Primary housing to ensure unwanted grain, dust, or debris from entering the sampling system.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&quot;&quot;">
            <a:extLst>
              <a:ext uri="{FF2B5EF4-FFF2-40B4-BE49-F238E27FC236}">
                <a16:creationId xmlns:a16="http://schemas.microsoft.com/office/drawing/2014/main" id="{7EDF1129-2E64-4D43-8FAB-07DCF87D5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1548468" cy="101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5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8B4-CC36-47FE-9345-306D1A46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D/T Sampling  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Before Loading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A66179-41CD-40F3-884C-6ECA68A10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53CA7-A9DD-4B00-A773-C29190A757B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b="1" u="sng" dirty="0"/>
              <a:t>Observe</a:t>
            </a:r>
            <a:r>
              <a:rPr lang="en-US" sz="2000" dirty="0"/>
              <a:t> pelican moving to ensure it is traversing at an even speed, as close to 0.5 meter/sec  (20 inches/sec).</a:t>
            </a:r>
          </a:p>
          <a:p>
            <a:r>
              <a:rPr lang="en-US" sz="2000" dirty="0"/>
              <a:t>Secure access points such as: primary, secondary, and sample tubing by using approved FGIS seals or FGIS locks.</a:t>
            </a:r>
          </a:p>
          <a:p>
            <a:r>
              <a:rPr lang="en-US" sz="2000" dirty="0"/>
              <a:t>Record seal numbers according to local procedures.</a:t>
            </a:r>
          </a:p>
          <a:p>
            <a:r>
              <a:rPr lang="en-US" sz="2000" dirty="0"/>
              <a:t>Ensure sampler controls are operational and the timer is at the proper setting.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b="1" i="1" dirty="0"/>
              <a:t>Immediately notify your supervisor to alert facility personnel of any malfunctions. </a:t>
            </a:r>
          </a:p>
          <a:p>
            <a:pPr marL="0" indent="0" algn="ctr">
              <a:buNone/>
            </a:pPr>
            <a:endParaRPr lang="en-US" sz="2000" b="1" i="1" dirty="0"/>
          </a:p>
          <a:p>
            <a:pPr marL="0" indent="0" algn="ctr">
              <a:buNone/>
            </a:pPr>
            <a:r>
              <a:rPr lang="en-US" sz="2000" b="1" i="1" dirty="0"/>
              <a:t>Corrections must be made before loading starts.</a:t>
            </a:r>
          </a:p>
          <a:p>
            <a:endParaRPr lang="en-US" sz="2000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7281-B469-49B1-907F-030743323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 descr="&quot;&quot;">
            <a:extLst>
              <a:ext uri="{FF2B5EF4-FFF2-40B4-BE49-F238E27FC236}">
                <a16:creationId xmlns:a16="http://schemas.microsoft.com/office/drawing/2014/main" id="{CBF6CF59-B85F-4554-85A3-034957B9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3646"/>
            <a:ext cx="1594895" cy="104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33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1413-6B34-4B12-872A-8112EEAF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D/T Sampling  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During Loading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1D8ABE-D243-4823-B98B-1DE5DFDB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E5FE9-7AFF-431D-9031-44EB7C1C26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b="1" i="1" dirty="0"/>
              <a:t>After the Carrier is </a:t>
            </a:r>
            <a:r>
              <a:rPr lang="en-US" sz="1800" b="1" i="1" u="sng" dirty="0"/>
              <a:t>FIT-TO-LOAD</a:t>
            </a:r>
            <a:r>
              <a:rPr lang="en-US" sz="1800" b="1" i="1" dirty="0"/>
              <a:t> and the sampling system is satisfactory, follow local procedures.</a:t>
            </a:r>
          </a:p>
          <a:p>
            <a:endParaRPr lang="en-US" sz="1800" b="1" i="1" dirty="0"/>
          </a:p>
          <a:p>
            <a:r>
              <a:rPr lang="en-US" sz="2400" dirty="0"/>
              <a:t>Monitor the operation of the sampling system from your work station by watching sampler controls and the amount of grain being sampled.</a:t>
            </a:r>
          </a:p>
          <a:p>
            <a:r>
              <a:rPr lang="en-US" sz="2400" dirty="0"/>
              <a:t>Empty the collection box after each subsample and examine for off-odors and non-uniformity condition.</a:t>
            </a:r>
          </a:p>
          <a:p>
            <a:r>
              <a:rPr lang="en-US" sz="2400" dirty="0"/>
              <a:t>Perform infestations checks and non-uniformity checks by using an 8/64 inch round hole sieve for </a:t>
            </a:r>
            <a:r>
              <a:rPr lang="en-US" sz="2400" b="1" dirty="0"/>
              <a:t>Corn</a:t>
            </a:r>
            <a:r>
              <a:rPr lang="en-US" sz="2400" dirty="0"/>
              <a:t>.  For </a:t>
            </a:r>
            <a:r>
              <a:rPr lang="en-US" sz="2400" b="1" dirty="0"/>
              <a:t>ALL</a:t>
            </a:r>
            <a:r>
              <a:rPr lang="en-US" sz="2400" dirty="0"/>
              <a:t> </a:t>
            </a:r>
            <a:r>
              <a:rPr lang="en-US" sz="2400" b="1" dirty="0"/>
              <a:t>OTHER</a:t>
            </a:r>
            <a:r>
              <a:rPr lang="en-US" sz="2400" dirty="0"/>
              <a:t> Grains use an 0.64-inch by 3/8-inch oblong sieve.</a:t>
            </a:r>
          </a:p>
          <a:p>
            <a:r>
              <a:rPr lang="en-US" sz="2400" dirty="0"/>
              <a:t>Examine the contents of the TOP and BOTTOM pans for </a:t>
            </a:r>
            <a:r>
              <a:rPr lang="en-US" sz="2400" b="1" dirty="0"/>
              <a:t>infestation</a:t>
            </a:r>
            <a:r>
              <a:rPr lang="en-US" sz="2400" dirty="0"/>
              <a:t>, </a:t>
            </a:r>
            <a:r>
              <a:rPr lang="en-US" sz="2400" b="1" dirty="0"/>
              <a:t>unknown foreign substance, crotalaria, etc.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1600" b="1" i="1" dirty="0"/>
              <a:t>When grain of inferior condition is found notify the facility manager and keep the sub-sample separate.  Do not separate sub-samples for infestation.  When grain is NOT of inferior condition, add it to the whole sample.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195B4-8AA1-40F0-85E9-BD0A9DEE0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25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1413-6B34-4B12-872A-8112EEAF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D/T Sampling  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During Loading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1D8ABE-D243-4823-B98B-1DE5DFDB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E5FE9-7AFF-431D-9031-44EB7C1C26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/>
              <a:t>Grain is considered </a:t>
            </a:r>
            <a:r>
              <a:rPr lang="en-US" sz="1800" b="1" dirty="0"/>
              <a:t>INFESTED</a:t>
            </a:r>
            <a:r>
              <a:rPr lang="en-US" sz="1800" dirty="0"/>
              <a:t> when the total number of live insects from subsamples within a specified </a:t>
            </a:r>
            <a:r>
              <a:rPr lang="en-US" sz="1800" u="sng" dirty="0"/>
              <a:t>component</a:t>
            </a:r>
            <a:r>
              <a:rPr lang="en-US" sz="1800" dirty="0"/>
              <a:t> which meets or exceeds the amount listed below.</a:t>
            </a:r>
          </a:p>
          <a:p>
            <a:endParaRPr lang="en-US" sz="1800" dirty="0"/>
          </a:p>
          <a:p>
            <a:r>
              <a:rPr lang="en-US" sz="1600" b="1" dirty="0"/>
              <a:t>Wheat, Rye, Triticale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600" b="1" dirty="0"/>
              <a:t>ALL OTHER GRAINS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Monitor belt or flow for objects too large to enter the D/T.</a:t>
            </a:r>
          </a:p>
          <a:p>
            <a:r>
              <a:rPr lang="en-US" sz="1800" dirty="0"/>
              <a:t>Observe loading to determine if FM is added or recombined and there is no blending of other grains into the grain being loaded.</a:t>
            </a:r>
          </a:p>
          <a:p>
            <a:r>
              <a:rPr lang="en-US" sz="1800" dirty="0"/>
              <a:t>Perform routine security checks of sampling system.</a:t>
            </a:r>
          </a:p>
          <a:p>
            <a:r>
              <a:rPr lang="en-US" sz="1800" dirty="0"/>
              <a:t>Secure samples during any absences, i.e. lunch breaks, security checks, belts checks etc.</a:t>
            </a:r>
          </a:p>
          <a:p>
            <a:r>
              <a:rPr lang="en-US" sz="1800" b="1" i="1" dirty="0"/>
              <a:t>Document activities according to local established procedures.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195B4-8AA1-40F0-85E9-BD0A9DEE0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" name="Picture 10" descr="samples meeting or exceeding any one of these tolerances are infested 2 lw, or 1 lw +5 oli, or 10 oli">
            <a:extLst>
              <a:ext uri="{FF2B5EF4-FFF2-40B4-BE49-F238E27FC236}">
                <a16:creationId xmlns:a16="http://schemas.microsoft.com/office/drawing/2014/main" id="{AEB7AFBE-C20D-4C1E-9FFA-9A91EA9DD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399" y="3429000"/>
            <a:ext cx="5257801" cy="520891"/>
          </a:xfrm>
          <a:prstGeom prst="rect">
            <a:avLst/>
          </a:prstGeom>
        </p:spPr>
      </p:pic>
      <p:pic>
        <p:nvPicPr>
          <p:cNvPr id="13" name="Picture 12" descr="&quot;&quot;">
            <a:extLst>
              <a:ext uri="{FF2B5EF4-FFF2-40B4-BE49-F238E27FC236}">
                <a16:creationId xmlns:a16="http://schemas.microsoft.com/office/drawing/2014/main" id="{9EF32F00-F7F9-46AB-9671-72AC84A72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034" y="2494687"/>
            <a:ext cx="1671637" cy="740765"/>
          </a:xfrm>
          <a:prstGeom prst="rect">
            <a:avLst/>
          </a:prstGeom>
        </p:spPr>
      </p:pic>
      <p:pic>
        <p:nvPicPr>
          <p:cNvPr id="14" name="Picture 13" descr="&quot;&quot;">
            <a:extLst>
              <a:ext uri="{FF2B5EF4-FFF2-40B4-BE49-F238E27FC236}">
                <a16:creationId xmlns:a16="http://schemas.microsoft.com/office/drawing/2014/main" id="{F8E41E49-D322-4F6D-800B-275636374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035" y="3485771"/>
            <a:ext cx="1671637" cy="776286"/>
          </a:xfrm>
          <a:prstGeom prst="rect">
            <a:avLst/>
          </a:prstGeom>
        </p:spPr>
      </p:pic>
      <p:pic>
        <p:nvPicPr>
          <p:cNvPr id="15" name="Picture 14" descr="samples meeting or exceeding any one of these tolerances are infested: 2 lw, or 1 lw+ 1oli, or 2 oli">
            <a:extLst>
              <a:ext uri="{FF2B5EF4-FFF2-40B4-BE49-F238E27FC236}">
                <a16:creationId xmlns:a16="http://schemas.microsoft.com/office/drawing/2014/main" id="{ECD5BD9B-BA76-47C8-A815-A7D788284B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1" y="2494687"/>
            <a:ext cx="5257800" cy="47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36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5946648" cy="45689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Safety is mandatory!</a:t>
            </a:r>
          </a:p>
          <a:p>
            <a:r>
              <a:rPr lang="en-US" dirty="0"/>
              <a:t>Be aware of your surroundings</a:t>
            </a:r>
          </a:p>
          <a:p>
            <a:pPr lvl="1"/>
            <a:r>
              <a:rPr lang="en-US" dirty="0"/>
              <a:t>Be aware of tight spaces, moving machinery, and do not enter toxic/low-oxygen atmospheres</a:t>
            </a:r>
          </a:p>
          <a:p>
            <a:r>
              <a:rPr lang="en-US" dirty="0"/>
              <a:t>Use personal protective equipment (PPE)</a:t>
            </a:r>
          </a:p>
          <a:p>
            <a:pPr lvl="1"/>
            <a:r>
              <a:rPr lang="en-US" dirty="0"/>
              <a:t>Hard hat, safety/reflective vest, and gloves</a:t>
            </a:r>
          </a:p>
          <a:p>
            <a:r>
              <a:rPr lang="en-US" dirty="0"/>
              <a:t>Be familiar with general emergency procedures</a:t>
            </a:r>
          </a:p>
          <a:p>
            <a:pPr marL="0" indent="0">
              <a:buNone/>
            </a:pPr>
            <a:r>
              <a:rPr lang="en-US" dirty="0"/>
              <a:t>and facility/local emergency procedure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PROBEY (Smokey’s brother) Says:</a:t>
            </a:r>
          </a:p>
          <a:p>
            <a:pPr lvl="1"/>
            <a:r>
              <a:rPr lang="en-US" dirty="0"/>
              <a:t>“</a:t>
            </a:r>
            <a:r>
              <a:rPr lang="en-US" sz="2300" b="1" dirty="0"/>
              <a:t>Only you can ensure safety”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see something that you suspect is a dangerous situation, say something to a supervisor and elevator personnel!</a:t>
            </a:r>
          </a:p>
        </p:txBody>
      </p:sp>
      <p:pic>
        <p:nvPicPr>
          <p:cNvPr id="6" name="Picture 5" descr="Case Studies and New Orgs/Campaigns | SocialButterfly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328" y="1859089"/>
            <a:ext cx="2819272" cy="359397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921491">
            <a:off x="7107301" y="2181082"/>
            <a:ext cx="66522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Probey</a:t>
            </a:r>
          </a:p>
        </p:txBody>
      </p:sp>
    </p:spTree>
    <p:extLst>
      <p:ext uri="{BB962C8B-B14F-4D97-AF65-F5344CB8AC3E}">
        <p14:creationId xmlns:p14="http://schemas.microsoft.com/office/powerpoint/2010/main" val="3614782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of Fitness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A stowage area must be suitable for storing or carrying grain or commodities</a:t>
            </a:r>
          </a:p>
          <a:p>
            <a:pPr lvl="0">
              <a:buClr>
                <a:srgbClr val="F07F09"/>
              </a:buClr>
            </a:pPr>
            <a:r>
              <a:rPr lang="en-US" dirty="0">
                <a:solidFill>
                  <a:prstClr val="black"/>
                </a:solidFill>
              </a:rPr>
              <a:t>Suitable stowage area is:</a:t>
            </a:r>
            <a:endParaRPr lang="en-US" dirty="0"/>
          </a:p>
          <a:p>
            <a:pPr lvl="1"/>
            <a:r>
              <a:rPr lang="en-US" dirty="0"/>
              <a:t>clean </a:t>
            </a:r>
          </a:p>
          <a:p>
            <a:pPr lvl="1"/>
            <a:r>
              <a:rPr lang="en-US" dirty="0"/>
              <a:t>dry</a:t>
            </a:r>
          </a:p>
          <a:p>
            <a:pPr lvl="1"/>
            <a:r>
              <a:rPr lang="en-US" dirty="0"/>
              <a:t>free of infestation, rodents, toxic substances</a:t>
            </a:r>
          </a:p>
          <a:p>
            <a:pPr lvl="1"/>
            <a:r>
              <a:rPr lang="en-US" dirty="0"/>
              <a:t>foreign odor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87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of Fitness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Rust / Paint Scale – </a:t>
            </a:r>
          </a:p>
          <a:p>
            <a:pPr lvl="1"/>
            <a:r>
              <a:rPr lang="en-US" dirty="0"/>
              <a:t>25 square feet single area/ 100 square feet aggregate – ships, barges</a:t>
            </a:r>
          </a:p>
          <a:p>
            <a:pPr lvl="1"/>
            <a:r>
              <a:rPr lang="en-US" dirty="0"/>
              <a:t>4 square feet single area or aggregate – railcars, trucks, or other</a:t>
            </a:r>
          </a:p>
          <a:p>
            <a:r>
              <a:rPr lang="en-US" dirty="0"/>
              <a:t>Previous Cargo – Not allowed</a:t>
            </a:r>
          </a:p>
          <a:p>
            <a:pPr lvl="1"/>
            <a:r>
              <a:rPr lang="en-US" dirty="0"/>
              <a:t>Such as – fertilizer, coal, oil residue, cement, old grain</a:t>
            </a:r>
          </a:p>
          <a:p>
            <a:r>
              <a:rPr lang="en-US" dirty="0"/>
              <a:t>Unsanitary Conditions – Not allowed</a:t>
            </a:r>
          </a:p>
          <a:p>
            <a:pPr lvl="1"/>
            <a:r>
              <a:rPr lang="en-US" dirty="0"/>
              <a:t>Such as – animal filth, sewage, or any other condition</a:t>
            </a:r>
          </a:p>
          <a:p>
            <a:r>
              <a:rPr lang="en-US" dirty="0"/>
              <a:t>Dryness – No standing water or puddles</a:t>
            </a:r>
          </a:p>
          <a:p>
            <a:r>
              <a:rPr lang="en-US" sz="2400" dirty="0"/>
              <a:t>Free from infestation, rodents, toxic substances, odor</a:t>
            </a:r>
          </a:p>
          <a:p>
            <a:r>
              <a:rPr lang="en-US" sz="2400" dirty="0"/>
              <a:t>Other conditions that would make storage questionable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40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Check entire carrier for all standards of fitness</a:t>
            </a:r>
          </a:p>
          <a:p>
            <a:endParaRPr lang="en-US" dirty="0"/>
          </a:p>
          <a:p>
            <a:r>
              <a:rPr lang="en-US" dirty="0"/>
              <a:t>Point out conditions that do not meet standards to the applicant</a:t>
            </a:r>
          </a:p>
          <a:p>
            <a:pPr lvl="1"/>
            <a:r>
              <a:rPr lang="en-US" dirty="0"/>
              <a:t>Minor corrections can be made on the fly by applicant</a:t>
            </a:r>
          </a:p>
          <a:p>
            <a:pPr lvl="1"/>
            <a:r>
              <a:rPr lang="en-US" dirty="0"/>
              <a:t>Items needing significant correction = unfit declaration</a:t>
            </a:r>
          </a:p>
          <a:p>
            <a:pPr lvl="1"/>
            <a:endParaRPr lang="en-US" dirty="0"/>
          </a:p>
          <a:p>
            <a:r>
              <a:rPr lang="en-US" dirty="0"/>
              <a:t>Document results on the work record (pass or fail)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6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Answer – What is Sampling?</a:t>
            </a:r>
          </a:p>
          <a:p>
            <a:endParaRPr lang="en-US" dirty="0"/>
          </a:p>
          <a:p>
            <a:r>
              <a:rPr lang="en-US" dirty="0"/>
              <a:t>Cover an introduction to Sampling Services</a:t>
            </a:r>
          </a:p>
        </p:txBody>
      </p:sp>
      <p:pic>
        <p:nvPicPr>
          <p:cNvPr id="5" name="Picture 4" descr="&quot;&quo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231" y="4114800"/>
            <a:ext cx="4271969" cy="198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0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This presentation covered an introduction to Stowage Examination Services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 descr="the-beginning-road-sign | Hannah Warr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354" y="2453479"/>
            <a:ext cx="4082716" cy="271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/ 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Questions? See your trainer or FOM</a:t>
            </a:r>
          </a:p>
          <a:p>
            <a:r>
              <a:rPr lang="en-US" dirty="0"/>
              <a:t>References for clarification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FGIS Program Directive 9180.48</a:t>
            </a:r>
            <a:endParaRPr lang="en-US" dirty="0"/>
          </a:p>
          <a:p>
            <a:pPr lvl="1"/>
            <a:r>
              <a:rPr lang="en-US" dirty="0"/>
              <a:t>FGIS Policy Bulletins #</a:t>
            </a:r>
            <a:r>
              <a:rPr lang="en-US" dirty="0">
                <a:hlinkClick r:id="rId3"/>
              </a:rPr>
              <a:t>261</a:t>
            </a:r>
            <a:r>
              <a:rPr lang="en-US" dirty="0"/>
              <a:t> and #</a:t>
            </a:r>
            <a:r>
              <a:rPr lang="en-US" dirty="0">
                <a:hlinkClick r:id="rId4"/>
              </a:rPr>
              <a:t>262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268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portion obtained from a lot of grain or commodity, by official inspection personnel, that is representative of the lot</a:t>
            </a:r>
          </a:p>
          <a:p>
            <a:endParaRPr lang="en-US" dirty="0"/>
          </a:p>
          <a:p>
            <a:r>
              <a:rPr lang="en-US" dirty="0"/>
              <a:t>Obtaining a representative sample from a lot of grain is the </a:t>
            </a:r>
            <a:r>
              <a:rPr lang="en-US" sz="3200" b="1" u="sng" dirty="0"/>
              <a:t>MOST</a:t>
            </a:r>
            <a:r>
              <a:rPr lang="en-US" dirty="0"/>
              <a:t> important part of inspection</a:t>
            </a:r>
          </a:p>
          <a:p>
            <a:endParaRPr lang="en-US" dirty="0"/>
          </a:p>
          <a:p>
            <a:r>
              <a:rPr lang="en-US" dirty="0"/>
              <a:t>If the sample is not representative, the inspector’s final grade will not reflect the true grade of the lot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Representative Samples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be representative a sample must be:</a:t>
            </a:r>
          </a:p>
          <a:p>
            <a:pPr lvl="1"/>
            <a:r>
              <a:rPr lang="en-US" dirty="0"/>
              <a:t>Obtained by Official Personnel</a:t>
            </a:r>
          </a:p>
          <a:p>
            <a:pPr lvl="2"/>
            <a:r>
              <a:rPr lang="en-US" dirty="0"/>
              <a:t>Using approved equipment and procedures</a:t>
            </a:r>
          </a:p>
          <a:p>
            <a:pPr lvl="1"/>
            <a:r>
              <a:rPr lang="en-US" dirty="0"/>
              <a:t>Of Prescribed size</a:t>
            </a:r>
          </a:p>
          <a:p>
            <a:pPr lvl="1"/>
            <a:r>
              <a:rPr lang="en-US" dirty="0"/>
              <a:t>Handled securely</a:t>
            </a:r>
          </a:p>
          <a:p>
            <a:pPr lvl="1"/>
            <a:r>
              <a:rPr lang="en-US" dirty="0"/>
              <a:t>Protected from:</a:t>
            </a:r>
          </a:p>
          <a:p>
            <a:pPr lvl="2"/>
            <a:r>
              <a:rPr lang="en-US" dirty="0"/>
              <a:t>Manipulation</a:t>
            </a:r>
          </a:p>
          <a:p>
            <a:pPr lvl="2"/>
            <a:r>
              <a:rPr lang="en-US" dirty="0"/>
              <a:t>Substitution</a:t>
            </a:r>
          </a:p>
          <a:p>
            <a:pPr lvl="2"/>
            <a:r>
              <a:rPr lang="en-US" dirty="0"/>
              <a:t>Careless Handling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Official Sampling Devices:</a:t>
            </a:r>
          </a:p>
          <a:p>
            <a:pPr lvl="2"/>
            <a:r>
              <a:rPr lang="en-US" dirty="0"/>
              <a:t>Probe</a:t>
            </a:r>
          </a:p>
          <a:p>
            <a:pPr lvl="2"/>
            <a:r>
              <a:rPr lang="en-US" dirty="0"/>
              <a:t>Pelican</a:t>
            </a:r>
          </a:p>
          <a:p>
            <a:pPr lvl="2"/>
            <a:r>
              <a:rPr lang="en-US" dirty="0"/>
              <a:t>Ellis Cup</a:t>
            </a:r>
          </a:p>
          <a:p>
            <a:pPr lvl="2"/>
            <a:r>
              <a:rPr lang="en-US" dirty="0"/>
              <a:t>Diverter Type Sampler (D/T)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 descr="&quot;&quot;">
            <a:extLst>
              <a:ext uri="{FF2B5EF4-FFF2-40B4-BE49-F238E27FC236}">
                <a16:creationId xmlns:a16="http://schemas.microsoft.com/office/drawing/2014/main" id="{7C7D722A-CE6E-4543-BDB7-B131543F0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053" y="1600200"/>
            <a:ext cx="2086147" cy="1371600"/>
          </a:xfrm>
          <a:prstGeom prst="rect">
            <a:avLst/>
          </a:prstGeom>
        </p:spPr>
      </p:pic>
      <p:pic>
        <p:nvPicPr>
          <p:cNvPr id="7" name="Picture 6" descr="&quot;&quot;">
            <a:extLst>
              <a:ext uri="{FF2B5EF4-FFF2-40B4-BE49-F238E27FC236}">
                <a16:creationId xmlns:a16="http://schemas.microsoft.com/office/drawing/2014/main" id="{4ADFB962-29BE-4F58-A3A4-6CEBE54E1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495800"/>
            <a:ext cx="2838450" cy="1181100"/>
          </a:xfrm>
          <a:prstGeom prst="rect">
            <a:avLst/>
          </a:prstGeom>
        </p:spPr>
      </p:pic>
      <p:pic>
        <p:nvPicPr>
          <p:cNvPr id="9" name="Picture 8" descr="&quot;&quot;">
            <a:extLst>
              <a:ext uri="{FF2B5EF4-FFF2-40B4-BE49-F238E27FC236}">
                <a16:creationId xmlns:a16="http://schemas.microsoft.com/office/drawing/2014/main" id="{543B7715-55E3-44D2-AFD0-026B74B7F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736" y="2856577"/>
            <a:ext cx="1939692" cy="1327845"/>
          </a:xfrm>
          <a:prstGeom prst="rect">
            <a:avLst/>
          </a:prstGeom>
        </p:spPr>
      </p:pic>
      <p:pic>
        <p:nvPicPr>
          <p:cNvPr id="10" name="Picture 9" descr="&quot;&quot;">
            <a:extLst>
              <a:ext uri="{FF2B5EF4-FFF2-40B4-BE49-F238E27FC236}">
                <a16:creationId xmlns:a16="http://schemas.microsoft.com/office/drawing/2014/main" id="{59280103-F434-429E-8CAB-EF6B02328B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4184422"/>
            <a:ext cx="25146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3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 Sampling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Sampling rates are determined by lot size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Applicants (elevators) determine lot size and communicate those through Load Orders</a:t>
            </a:r>
          </a:p>
          <a:p>
            <a:endParaRPr lang="en-US" dirty="0"/>
          </a:p>
          <a:p>
            <a:r>
              <a:rPr lang="en-US" dirty="0"/>
              <a:t>Load Orders are the Applicant’s contract requirements for the lot to be loaded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Sublot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Sublot size determines the frequency of inspection in which official personnel examine the sublot samples</a:t>
            </a:r>
          </a:p>
          <a:p>
            <a:r>
              <a:rPr lang="en-US" dirty="0"/>
              <a:t>The applicant may establish the sublot size</a:t>
            </a:r>
          </a:p>
          <a:p>
            <a:r>
              <a:rPr lang="en-US" dirty="0"/>
              <a:t>Number and size of sublots in a lot are declared by the Load Order</a:t>
            </a:r>
          </a:p>
          <a:p>
            <a:r>
              <a:rPr lang="en-US" dirty="0"/>
              <a:t>Applicants may not request a change to the sublot size once the sublot size is established and loading begins</a:t>
            </a:r>
          </a:p>
          <a:p>
            <a:r>
              <a:rPr lang="en-US" dirty="0"/>
              <a:t>Sublots must be reasonably uniform in size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0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Sublot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 descr="sublot size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43" y="1676400"/>
            <a:ext cx="8595617" cy="248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07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Ship - Uniformity Criteria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1D16B-2387-4D5C-AC4F-ECB6D6ED1DB7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Samples are continuously obtained and examined during the loading to determine uniformity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Official personnel are responsible for determining when subsamples, component samples, and sublot samples are analyzed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75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IAC_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7B98AD53977A4994365E1CFF596A5E" ma:contentTypeVersion="47" ma:contentTypeDescription="Create a new document." ma:contentTypeScope="" ma:versionID="6aae60d0b29847fea3216ad538bd590f">
  <xsd:schema xmlns:xsd="http://www.w3.org/2001/XMLSchema" xmlns:xs="http://www.w3.org/2001/XMLSchema" xmlns:p="http://schemas.microsoft.com/office/2006/metadata/properties" xmlns:ns1="http://schemas.microsoft.com/sharepoint/v3" xmlns:ns2="a7b46d0d-91d2-449a-9a39-41790c332645" xmlns:ns3="8535762f-4417-4f6c-9e13-7cea7cbdc728" targetNamespace="http://schemas.microsoft.com/office/2006/metadata/properties" ma:root="true" ma:fieldsID="8de464572c8c373b3203f67ebbdca679" ns1:_="" ns2:_="" ns3:_="">
    <xsd:import namespace="http://schemas.microsoft.com/sharepoint/v3"/>
    <xsd:import namespace="a7b46d0d-91d2-449a-9a39-41790c332645"/>
    <xsd:import namespace="8535762f-4417-4f6c-9e13-7cea7cbdc728"/>
    <xsd:element name="properties">
      <xsd:complexType>
        <xsd:sequence>
          <xsd:element name="documentManagement">
            <xsd:complexType>
              <xsd:all>
                <xsd:element ref="ns1:TranslationStateDownloadLink" minOccurs="0"/>
                <xsd:element ref="ns1:TranslationStateListUrl" minOccurs="0"/>
                <xsd:element ref="ns1:RedirectURL" minOccurs="0"/>
                <xsd:element ref="ns1:URL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ranslationStateDownloadLink" ma:index="8" nillable="true" ma:displayName="Download Link" ma:internalName="TranslationStateDownloa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ranslationStateListUrl" ma:index="9" nillable="true" ma:displayName="List Link" ma:internalName="TranslationStateList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directURL" ma:index="10" nillable="true" ma:displayName="Redirect URL" ma:description="Redirect URL is a site column created by the Publishing feature. It is used on the Redirect Page Content Type as the web address that the page will redirect to." ma:internalName="Redirect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46d0d-91d2-449a-9a39-41790c332645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5762f-4417-4f6c-9e13-7cea7cbdc72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nslationStateDownloadLink xmlns="http://schemas.microsoft.com/sharepoint/v3">
      <Url xsi:nil="true"/>
      <Description xsi:nil="true"/>
    </TranslationStateDownloadLink>
    <URL xmlns="http://schemas.microsoft.com/sharepoint/v3">
      <Url xsi:nil="true"/>
      <Description xsi:nil="true"/>
    </URL>
    <TranslationStateListUrl xmlns="http://schemas.microsoft.com/sharepoint/v3">
      <Url xsi:nil="true"/>
      <Description xsi:nil="true"/>
    </TranslationStateListUrl>
    <RedirectURL xmlns="http://schemas.microsoft.com/sharepoint/v3">
      <Url xsi:nil="true"/>
      <Description xsi:nil="true"/>
    </RedirectURL>
  </documentManagement>
</p:properties>
</file>

<file path=customXml/itemProps1.xml><?xml version="1.0" encoding="utf-8"?>
<ds:datastoreItem xmlns:ds="http://schemas.openxmlformats.org/officeDocument/2006/customXml" ds:itemID="{CE4EA99F-ACA4-49A4-823B-AA3C8F3D17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7b46d0d-91d2-449a-9a39-41790c332645"/>
    <ds:schemaRef ds:uri="8535762f-4417-4f6c-9e13-7cea7cbdc7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3B7E61-3218-4EE4-B59D-5E5857D200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4DD57-E12C-4DC1-91D4-A64B31B45044}">
  <ds:schemaRefs>
    <ds:schemaRef ds:uri="http://purl.org/dc/elements/1.1/"/>
    <ds:schemaRef ds:uri="http://purl.org/dc/terms/"/>
    <ds:schemaRef ds:uri="http://schemas.openxmlformats.org/package/2006/metadata/core-properties"/>
    <ds:schemaRef ds:uri="a7b46d0d-91d2-449a-9a39-41790c332645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35762f-4417-4f6c-9e13-7cea7cbdc728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27012</TotalTime>
  <Words>1111</Words>
  <Application>Microsoft Office PowerPoint</Application>
  <PresentationFormat>On-screen Show (4:3)</PresentationFormat>
  <Paragraphs>173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Wingdings</vt:lpstr>
      <vt:lpstr>Wingdings 2</vt:lpstr>
      <vt:lpstr>GIAC_template</vt:lpstr>
      <vt:lpstr>SAMPLING</vt:lpstr>
      <vt:lpstr>Objectives</vt:lpstr>
      <vt:lpstr>Sampling Service</vt:lpstr>
      <vt:lpstr>Representative Samples</vt:lpstr>
      <vt:lpstr>Sampling</vt:lpstr>
      <vt:lpstr>Ship Sampling</vt:lpstr>
      <vt:lpstr>Establishing Sublot Size</vt:lpstr>
      <vt:lpstr>Establishing Sublot Size</vt:lpstr>
      <vt:lpstr>Ship - Uniformity Criteria</vt:lpstr>
      <vt:lpstr>Ship - Uniformity Criteria</vt:lpstr>
      <vt:lpstr>Component and Sublot Samples</vt:lpstr>
      <vt:lpstr>             D/T Sampling   Before Loading</vt:lpstr>
      <vt:lpstr>                  D/T Sampling   Before Loading</vt:lpstr>
      <vt:lpstr>D/T Sampling   During Loading</vt:lpstr>
      <vt:lpstr>D/T Sampling   During Loading</vt:lpstr>
      <vt:lpstr>Safety</vt:lpstr>
      <vt:lpstr>Standards of Fitness</vt:lpstr>
      <vt:lpstr>Standard of Fitness</vt:lpstr>
      <vt:lpstr>Procedure</vt:lpstr>
      <vt:lpstr>Summary </vt:lpstr>
      <vt:lpstr>Conclusion / References</vt:lpstr>
    </vt:vector>
  </TitlesOfParts>
  <Company>USDA GIPSA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OAM Training Slide Template</dc:title>
  <dc:creator>McCluskey, Patrick - GIPSA</dc:creator>
  <cp:lastModifiedBy>Brown, MaryD - AMS</cp:lastModifiedBy>
  <cp:revision>371</cp:revision>
  <cp:lastPrinted>2017-04-12T18:29:49Z</cp:lastPrinted>
  <dcterms:created xsi:type="dcterms:W3CDTF">2014-04-30T01:34:42Z</dcterms:created>
  <dcterms:modified xsi:type="dcterms:W3CDTF">2020-04-23T19:36:52Z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0x010100B27B98AD53977A4994365E1CFF596A5E</vt:lpwstr>
  </property>
  <property fmtid="{D5CDD505-2E9C-101B-9397-08002B2CF9AE}" pid="3" name="Order">
    <vt:r8>100</vt:r8>
  </property>
</Properties>
</file>