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37"/>
  </p:notesMasterIdLst>
  <p:handoutMasterIdLst>
    <p:handoutMasterId r:id="rId38"/>
  </p:handoutMasterIdLst>
  <p:sldIdLst>
    <p:sldId id="291" r:id="rId5"/>
    <p:sldId id="449" r:id="rId6"/>
    <p:sldId id="453" r:id="rId7"/>
    <p:sldId id="452" r:id="rId8"/>
    <p:sldId id="455" r:id="rId9"/>
    <p:sldId id="456" r:id="rId10"/>
    <p:sldId id="457" r:id="rId11"/>
    <p:sldId id="458" r:id="rId12"/>
    <p:sldId id="459" r:id="rId13"/>
    <p:sldId id="460" r:id="rId14"/>
    <p:sldId id="461" r:id="rId15"/>
    <p:sldId id="462" r:id="rId16"/>
    <p:sldId id="463" r:id="rId17"/>
    <p:sldId id="467" r:id="rId18"/>
    <p:sldId id="464" r:id="rId19"/>
    <p:sldId id="465" r:id="rId20"/>
    <p:sldId id="466" r:id="rId21"/>
    <p:sldId id="468" r:id="rId22"/>
    <p:sldId id="469" r:id="rId23"/>
    <p:sldId id="470" r:id="rId24"/>
    <p:sldId id="471" r:id="rId25"/>
    <p:sldId id="473" r:id="rId26"/>
    <p:sldId id="472" r:id="rId27"/>
    <p:sldId id="474" r:id="rId28"/>
    <p:sldId id="475" r:id="rId29"/>
    <p:sldId id="477" r:id="rId30"/>
    <p:sldId id="476" r:id="rId31"/>
    <p:sldId id="478" r:id="rId32"/>
    <p:sldId id="479" r:id="rId33"/>
    <p:sldId id="480" r:id="rId34"/>
    <p:sldId id="450" r:id="rId35"/>
    <p:sldId id="451"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CBC"/>
    <a:srgbClr val="4304F6"/>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352" autoAdjust="0"/>
  </p:normalViewPr>
  <p:slideViewPr>
    <p:cSldViewPr>
      <p:cViewPr varScale="1">
        <p:scale>
          <a:sx n="95" d="100"/>
          <a:sy n="95" d="100"/>
        </p:scale>
        <p:origin x="786" y="78"/>
      </p:cViewPr>
      <p:guideLst>
        <p:guide orient="horz" pos="2160"/>
        <p:guide pos="2880"/>
      </p:guideLst>
    </p:cSldViewPr>
  </p:slideViewPr>
  <p:notesTextViewPr>
    <p:cViewPr>
      <p:scale>
        <a:sx n="1" d="1"/>
        <a:sy n="1" d="1"/>
      </p:scale>
      <p:origin x="0" y="0"/>
    </p:cViewPr>
  </p:notesTextViewPr>
  <p:sorterViewPr>
    <p:cViewPr varScale="1">
      <p:scale>
        <a:sx n="1" d="1"/>
        <a:sy n="1" d="1"/>
      </p:scale>
      <p:origin x="0" y="-5592"/>
    </p:cViewPr>
  </p:sorterViewPr>
  <p:notesViewPr>
    <p:cSldViewPr>
      <p:cViewPr>
        <p:scale>
          <a:sx n="100" d="100"/>
          <a:sy n="100" d="100"/>
        </p:scale>
        <p:origin x="-163" y="5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9A11D9BC-6B0C-4850-A3B0-24192F31F265}" type="datetimeFigureOut">
              <a:rPr lang="en-US" smtClean="0"/>
              <a:t>4/24/2020</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CB940BD-6F58-4219-9EE1-017382CC17BC}" type="slidenum">
              <a:rPr lang="en-US" smtClean="0"/>
              <a:t>‹#›</a:t>
            </a:fld>
            <a:endParaRPr lang="en-US" dirty="0"/>
          </a:p>
        </p:txBody>
      </p:sp>
    </p:spTree>
    <p:extLst>
      <p:ext uri="{BB962C8B-B14F-4D97-AF65-F5344CB8AC3E}">
        <p14:creationId xmlns:p14="http://schemas.microsoft.com/office/powerpoint/2010/main" val="222251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1BA7A6EE-54E9-4233-9AA3-82047339BDE7}" type="datetimeFigureOut">
              <a:rPr lang="en-US" smtClean="0"/>
              <a:t>4/24/2020</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6B0B67F6-9BDC-4D2E-8B06-EA22A67AB9EE}" type="slidenum">
              <a:rPr lang="en-US" smtClean="0"/>
              <a:t>‹#›</a:t>
            </a:fld>
            <a:endParaRPr lang="en-US" dirty="0"/>
          </a:p>
        </p:txBody>
      </p:sp>
    </p:spTree>
    <p:extLst>
      <p:ext uri="{BB962C8B-B14F-4D97-AF65-F5344CB8AC3E}">
        <p14:creationId xmlns:p14="http://schemas.microsoft.com/office/powerpoint/2010/main" val="37952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INSERT NOTES HERE</a:t>
            </a:r>
          </a:p>
        </p:txBody>
      </p:sp>
      <p:sp>
        <p:nvSpPr>
          <p:cNvPr id="4" name="Slide Number Placeholder 3"/>
          <p:cNvSpPr>
            <a:spLocks noGrp="1"/>
          </p:cNvSpPr>
          <p:nvPr>
            <p:ph type="sldNum" sz="quarter" idx="10"/>
          </p:nvPr>
        </p:nvSpPr>
        <p:spPr/>
        <p:txBody>
          <a:bodyPr/>
          <a:lstStyle/>
          <a:p>
            <a:fld id="{5B9ED33C-30DF-48E6-A3A0-B9516C7C8521}" type="slidenum">
              <a:rPr lang="en-US" smtClean="0">
                <a:solidFill>
                  <a:prstClr val="black"/>
                </a:solidFill>
              </a:rPr>
              <a:pPr/>
              <a:t>0</a:t>
            </a:fld>
            <a:endParaRPr lang="en-US" dirty="0">
              <a:solidFill>
                <a:prstClr val="black"/>
              </a:solidFill>
            </a:endParaRPr>
          </a:p>
        </p:txBody>
      </p:sp>
    </p:spTree>
    <p:extLst>
      <p:ext uri="{BB962C8B-B14F-4D97-AF65-F5344CB8AC3E}">
        <p14:creationId xmlns:p14="http://schemas.microsoft.com/office/powerpoint/2010/main" val="316478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12</a:t>
            </a:fld>
            <a:endParaRPr lang="en-US" dirty="0"/>
          </a:p>
        </p:txBody>
      </p:sp>
    </p:spTree>
    <p:extLst>
      <p:ext uri="{BB962C8B-B14F-4D97-AF65-F5344CB8AC3E}">
        <p14:creationId xmlns:p14="http://schemas.microsoft.com/office/powerpoint/2010/main" val="295375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13</a:t>
            </a:fld>
            <a:endParaRPr lang="en-US" dirty="0"/>
          </a:p>
        </p:txBody>
      </p:sp>
    </p:spTree>
    <p:extLst>
      <p:ext uri="{BB962C8B-B14F-4D97-AF65-F5344CB8AC3E}">
        <p14:creationId xmlns:p14="http://schemas.microsoft.com/office/powerpoint/2010/main" val="309557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careful on deck.  There can be many potential safety hazards.</a:t>
            </a:r>
          </a:p>
          <a:p>
            <a:pPr lvl="0"/>
            <a:r>
              <a:rPr lang="en-US" sz="1200" kern="1200" dirty="0">
                <a:solidFill>
                  <a:schemeClr val="tx1"/>
                </a:solidFill>
                <a:effectLst/>
                <a:latin typeface="+mn-lt"/>
                <a:ea typeface="+mn-ea"/>
                <a:cs typeface="+mn-cs"/>
              </a:rPr>
              <a:t>Watch out for low hanging objects.</a:t>
            </a:r>
          </a:p>
          <a:p>
            <a:pPr lvl="0"/>
            <a:r>
              <a:rPr lang="en-US" sz="1200" kern="1200" dirty="0">
                <a:solidFill>
                  <a:schemeClr val="tx1"/>
                </a:solidFill>
                <a:effectLst/>
                <a:latin typeface="+mn-lt"/>
                <a:ea typeface="+mn-ea"/>
                <a:cs typeface="+mn-cs"/>
              </a:rPr>
              <a:t>Be alert for moving chains and hatch covers.</a:t>
            </a:r>
          </a:p>
          <a:p>
            <a:pPr lvl="0"/>
            <a:r>
              <a:rPr lang="en-US" sz="1200" kern="1200" dirty="0">
                <a:solidFill>
                  <a:schemeClr val="tx1"/>
                </a:solidFill>
                <a:effectLst/>
                <a:latin typeface="+mn-lt"/>
                <a:ea typeface="+mn-ea"/>
                <a:cs typeface="+mn-cs"/>
              </a:rPr>
              <a:t>Stay clear of ship ropes.  They may tighten and loosen as the ship moves.</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14</a:t>
            </a:fld>
            <a:endParaRPr lang="en-US" dirty="0"/>
          </a:p>
        </p:txBody>
      </p:sp>
    </p:spTree>
    <p:extLst>
      <p:ext uri="{BB962C8B-B14F-4D97-AF65-F5344CB8AC3E}">
        <p14:creationId xmlns:p14="http://schemas.microsoft.com/office/powerpoint/2010/main" val="1510293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Watch out for protruding objects on the deck.  The deck may also be slick do to previous cargo or May be wet and oily.  Watch out above for swinging ropes and cables.</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15</a:t>
            </a:fld>
            <a:endParaRPr lang="en-US" dirty="0"/>
          </a:p>
        </p:txBody>
      </p:sp>
    </p:spTree>
    <p:extLst>
      <p:ext uri="{BB962C8B-B14F-4D97-AF65-F5344CB8AC3E}">
        <p14:creationId xmlns:p14="http://schemas.microsoft.com/office/powerpoint/2010/main" val="318920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16</a:t>
            </a:fld>
            <a:endParaRPr lang="en-US" dirty="0"/>
          </a:p>
        </p:txBody>
      </p:sp>
    </p:spTree>
    <p:extLst>
      <p:ext uri="{BB962C8B-B14F-4D97-AF65-F5344CB8AC3E}">
        <p14:creationId xmlns:p14="http://schemas.microsoft.com/office/powerpoint/2010/main" val="157013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entering the hold, look over the side to get a good view from the top.</a:t>
            </a:r>
          </a:p>
          <a:p>
            <a:r>
              <a:rPr lang="en-US" sz="1200" kern="1200" dirty="0">
                <a:solidFill>
                  <a:schemeClr val="tx1"/>
                </a:solidFill>
                <a:effectLst/>
                <a:latin typeface="+mn-lt"/>
                <a:ea typeface="+mn-ea"/>
                <a:cs typeface="+mn-cs"/>
              </a:rPr>
              <a:t>Look for any potential problem areas.</a:t>
            </a:r>
          </a:p>
          <a:p>
            <a:pPr lvl="0"/>
            <a:r>
              <a:rPr lang="en-US" sz="1200" kern="1200" dirty="0">
                <a:solidFill>
                  <a:schemeClr val="tx1"/>
                </a:solidFill>
                <a:effectLst/>
                <a:latin typeface="+mn-lt"/>
                <a:ea typeface="+mn-ea"/>
                <a:cs typeface="+mn-cs"/>
              </a:rPr>
              <a:t>Previous cargo</a:t>
            </a:r>
          </a:p>
          <a:p>
            <a:pPr lvl="0"/>
            <a:r>
              <a:rPr lang="en-US" sz="1200" kern="1200" dirty="0">
                <a:solidFill>
                  <a:schemeClr val="tx1"/>
                </a:solidFill>
                <a:effectLst/>
                <a:latin typeface="+mn-lt"/>
                <a:ea typeface="+mn-ea"/>
                <a:cs typeface="+mn-cs"/>
              </a:rPr>
              <a:t>Rust scale</a:t>
            </a:r>
          </a:p>
          <a:p>
            <a:pPr lvl="0"/>
            <a:r>
              <a:rPr lang="en-US" sz="1200" kern="1200" dirty="0">
                <a:solidFill>
                  <a:schemeClr val="tx1"/>
                </a:solidFill>
                <a:effectLst/>
                <a:latin typeface="+mn-lt"/>
                <a:ea typeface="+mn-ea"/>
                <a:cs typeface="+mn-cs"/>
              </a:rPr>
              <a:t>Paint scale </a:t>
            </a:r>
          </a:p>
          <a:p>
            <a:pPr lvl="0"/>
            <a:r>
              <a:rPr lang="en-US" sz="1200" kern="1200" dirty="0">
                <a:solidFill>
                  <a:schemeClr val="tx1"/>
                </a:solidFill>
                <a:effectLst/>
                <a:latin typeface="+mn-lt"/>
                <a:ea typeface="+mn-ea"/>
                <a:cs typeface="+mn-cs"/>
              </a:rPr>
              <a:t>Damage /water leaks.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MAKE SURE THE CREW MEMBERS KNOW WHERE YOU ARE AT ALL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 ALERT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17</a:t>
            </a:fld>
            <a:endParaRPr lang="en-US" dirty="0"/>
          </a:p>
        </p:txBody>
      </p:sp>
    </p:spTree>
    <p:extLst>
      <p:ext uri="{BB962C8B-B14F-4D97-AF65-F5344CB8AC3E}">
        <p14:creationId xmlns:p14="http://schemas.microsoft.com/office/powerpoint/2010/main" val="426509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on deck check the hatch covers and rails for previous cargo and rust scale.</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18</a:t>
            </a:fld>
            <a:endParaRPr lang="en-US" dirty="0"/>
          </a:p>
        </p:txBody>
      </p:sp>
    </p:spTree>
    <p:extLst>
      <p:ext uri="{BB962C8B-B14F-4D97-AF65-F5344CB8AC3E}">
        <p14:creationId xmlns:p14="http://schemas.microsoft.com/office/powerpoint/2010/main" val="3837016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Rust Scale</a:t>
            </a:r>
          </a:p>
        </p:txBody>
      </p:sp>
      <p:sp>
        <p:nvSpPr>
          <p:cNvPr id="4" name="Slide Number Placeholder 3"/>
          <p:cNvSpPr>
            <a:spLocks noGrp="1"/>
          </p:cNvSpPr>
          <p:nvPr>
            <p:ph type="sldNum" sz="quarter" idx="10"/>
          </p:nvPr>
        </p:nvSpPr>
        <p:spPr/>
        <p:txBody>
          <a:bodyPr/>
          <a:lstStyle/>
          <a:p>
            <a:fld id="{6B0B67F6-9BDC-4D2E-8B06-EA22A67AB9EE}" type="slidenum">
              <a:rPr lang="en-US" smtClean="0"/>
              <a:t>19</a:t>
            </a:fld>
            <a:endParaRPr lang="en-US" dirty="0"/>
          </a:p>
        </p:txBody>
      </p:sp>
    </p:spTree>
    <p:extLst>
      <p:ext uri="{BB962C8B-B14F-4D97-AF65-F5344CB8AC3E}">
        <p14:creationId xmlns:p14="http://schemas.microsoft.com/office/powerpoint/2010/main" val="272491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Make sure the man hole entry lid is pined before entering the hold.</a:t>
            </a:r>
          </a:p>
          <a:p>
            <a:r>
              <a:rPr lang="en-US" sz="1200" kern="1200" dirty="0">
                <a:solidFill>
                  <a:schemeClr val="tx1"/>
                </a:solidFill>
                <a:effectLst/>
                <a:latin typeface="+mn-lt"/>
                <a:ea typeface="+mn-ea"/>
                <a:cs typeface="+mn-cs"/>
              </a:rPr>
              <a:t>This ensures the lid will not come down on you as you enter.</a:t>
            </a:r>
          </a:p>
          <a:p>
            <a:endParaRPr lang="en-US" dirty="0"/>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20</a:t>
            </a:fld>
            <a:endParaRPr lang="en-US" dirty="0"/>
          </a:p>
        </p:txBody>
      </p:sp>
    </p:spTree>
    <p:extLst>
      <p:ext uri="{BB962C8B-B14F-4D97-AF65-F5344CB8AC3E}">
        <p14:creationId xmlns:p14="http://schemas.microsoft.com/office/powerpoint/2010/main" val="381396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the crew member enter the hold first.  If something is amiss, he will be able to point it out.</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21</a:t>
            </a:fld>
            <a:endParaRPr lang="en-US" dirty="0"/>
          </a:p>
        </p:txBody>
      </p:sp>
    </p:spTree>
    <p:extLst>
      <p:ext uri="{BB962C8B-B14F-4D97-AF65-F5344CB8AC3E}">
        <p14:creationId xmlns:p14="http://schemas.microsoft.com/office/powerpoint/2010/main" val="248443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a:t>
            </a:fld>
            <a:endParaRPr lang="en-US" dirty="0"/>
          </a:p>
        </p:txBody>
      </p:sp>
    </p:spTree>
    <p:extLst>
      <p:ext uri="{BB962C8B-B14F-4D97-AF65-F5344CB8AC3E}">
        <p14:creationId xmlns:p14="http://schemas.microsoft.com/office/powerpoint/2010/main" val="2411986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a:t>
            </a:r>
            <a:r>
              <a:rPr lang="en-US" baseline="0" dirty="0"/>
              <a:t> </a:t>
            </a:r>
            <a:r>
              <a:rPr lang="en-US" sz="1200" kern="1200" dirty="0">
                <a:solidFill>
                  <a:schemeClr val="tx1"/>
                </a:solidFill>
                <a:effectLst/>
                <a:latin typeface="+mn-lt"/>
                <a:ea typeface="+mn-ea"/>
                <a:cs typeface="+mn-cs"/>
              </a:rPr>
              <a:t>Places where previous cargo may be.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22</a:t>
            </a:fld>
            <a:endParaRPr lang="en-US" dirty="0"/>
          </a:p>
        </p:txBody>
      </p:sp>
    </p:spTree>
    <p:extLst>
      <p:ext uri="{BB962C8B-B14F-4D97-AF65-F5344CB8AC3E}">
        <p14:creationId xmlns:p14="http://schemas.microsoft.com/office/powerpoint/2010/main" val="55755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Cleaning ledges of previous cargo.</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23</a:t>
            </a:fld>
            <a:endParaRPr lang="en-US" dirty="0"/>
          </a:p>
        </p:txBody>
      </p:sp>
    </p:spTree>
    <p:extLst>
      <p:ext uri="{BB962C8B-B14F-4D97-AF65-F5344CB8AC3E}">
        <p14:creationId xmlns:p14="http://schemas.microsoft.com/office/powerpoint/2010/main" val="89315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Cleaning ledges of previous cargo.</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24</a:t>
            </a:fld>
            <a:endParaRPr lang="en-US" dirty="0"/>
          </a:p>
        </p:txBody>
      </p:sp>
    </p:spTree>
    <p:extLst>
      <p:ext uri="{BB962C8B-B14F-4D97-AF65-F5344CB8AC3E}">
        <p14:creationId xmlns:p14="http://schemas.microsoft.com/office/powerpoint/2010/main" val="438819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25</a:t>
            </a:fld>
            <a:endParaRPr lang="en-US" dirty="0"/>
          </a:p>
        </p:txBody>
      </p:sp>
    </p:spTree>
    <p:extLst>
      <p:ext uri="{BB962C8B-B14F-4D97-AF65-F5344CB8AC3E}">
        <p14:creationId xmlns:p14="http://schemas.microsoft.com/office/powerpoint/2010/main" val="681272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26</a:t>
            </a:fld>
            <a:endParaRPr lang="en-US" dirty="0"/>
          </a:p>
        </p:txBody>
      </p:sp>
    </p:spTree>
    <p:extLst>
      <p:ext uri="{BB962C8B-B14F-4D97-AF65-F5344CB8AC3E}">
        <p14:creationId xmlns:p14="http://schemas.microsoft.com/office/powerpoint/2010/main" val="256918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inspection is complete, fill out the Stowage Examination Worksheet.</a:t>
            </a:r>
          </a:p>
          <a:p>
            <a:r>
              <a:rPr lang="en-US" sz="1200" kern="1200" dirty="0">
                <a:solidFill>
                  <a:schemeClr val="tx1"/>
                </a:solidFill>
                <a:effectLst/>
                <a:latin typeface="+mn-lt"/>
                <a:ea typeface="+mn-ea"/>
                <a:cs typeface="+mn-cs"/>
              </a:rPr>
              <a:t>Make sure the holds that failed are on a separate Worksheet from the passed holds.</a:t>
            </a:r>
          </a:p>
          <a:p>
            <a:r>
              <a:rPr lang="en-US" sz="1200" kern="1200" dirty="0">
                <a:solidFill>
                  <a:schemeClr val="tx1"/>
                </a:solidFill>
                <a:effectLst/>
                <a:latin typeface="+mn-lt"/>
                <a:ea typeface="+mn-ea"/>
                <a:cs typeface="+mn-cs"/>
              </a:rPr>
              <a:t>Give the top 2 copies to the Agent and Captain.</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27</a:t>
            </a:fld>
            <a:endParaRPr lang="en-US" dirty="0"/>
          </a:p>
        </p:txBody>
      </p:sp>
    </p:spTree>
    <p:extLst>
      <p:ext uri="{BB962C8B-B14F-4D97-AF65-F5344CB8AC3E}">
        <p14:creationId xmlns:p14="http://schemas.microsoft.com/office/powerpoint/2010/main" val="194563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28</a:t>
            </a:fld>
            <a:endParaRPr lang="en-US" dirty="0"/>
          </a:p>
        </p:txBody>
      </p:sp>
    </p:spTree>
    <p:extLst>
      <p:ext uri="{BB962C8B-B14F-4D97-AF65-F5344CB8AC3E}">
        <p14:creationId xmlns:p14="http://schemas.microsoft.com/office/powerpoint/2010/main" val="2877680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the Ship once</a:t>
            </a:r>
            <a:r>
              <a:rPr lang="en-US" baseline="0" dirty="0"/>
              <a:t> the service is complete.</a:t>
            </a:r>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29</a:t>
            </a:fld>
            <a:endParaRPr lang="en-US" dirty="0"/>
          </a:p>
        </p:txBody>
      </p:sp>
    </p:spTree>
    <p:extLst>
      <p:ext uri="{BB962C8B-B14F-4D97-AF65-F5344CB8AC3E}">
        <p14:creationId xmlns:p14="http://schemas.microsoft.com/office/powerpoint/2010/main" val="149895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safe access</a:t>
            </a:r>
          </a:p>
        </p:txBody>
      </p:sp>
      <p:sp>
        <p:nvSpPr>
          <p:cNvPr id="4" name="Slide Number Placeholder 3"/>
          <p:cNvSpPr>
            <a:spLocks noGrp="1"/>
          </p:cNvSpPr>
          <p:nvPr>
            <p:ph type="sldNum" sz="quarter" idx="10"/>
          </p:nvPr>
        </p:nvSpPr>
        <p:spPr/>
        <p:txBody>
          <a:bodyPr/>
          <a:lstStyle/>
          <a:p>
            <a:fld id="{6B0B67F6-9BDC-4D2E-8B06-EA22A67AB9EE}" type="slidenum">
              <a:rPr lang="en-US" smtClean="0"/>
              <a:t>5</a:t>
            </a:fld>
            <a:endParaRPr lang="en-US" dirty="0"/>
          </a:p>
        </p:txBody>
      </p:sp>
    </p:spTree>
    <p:extLst>
      <p:ext uri="{BB962C8B-B14F-4D97-AF65-F5344CB8AC3E}">
        <p14:creationId xmlns:p14="http://schemas.microsoft.com/office/powerpoint/2010/main" val="258340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PLANK MATEY!  ARGH!</a:t>
            </a:r>
          </a:p>
          <a:p>
            <a:endParaRPr lang="en-US" dirty="0"/>
          </a:p>
          <a:p>
            <a:r>
              <a:rPr lang="en-US" dirty="0"/>
              <a:t>This is NOT safe</a:t>
            </a:r>
            <a:r>
              <a:rPr lang="en-US" baseline="0" dirty="0"/>
              <a:t> entry!</a:t>
            </a:r>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6</a:t>
            </a:fld>
            <a:endParaRPr lang="en-US" dirty="0"/>
          </a:p>
        </p:txBody>
      </p:sp>
    </p:spTree>
    <p:extLst>
      <p:ext uri="{BB962C8B-B14F-4D97-AF65-F5344CB8AC3E}">
        <p14:creationId xmlns:p14="http://schemas.microsoft.com/office/powerpoint/2010/main" val="419629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Sign in on deck. Show your Government ID.  Ask to see the Captain and Agent</a:t>
            </a:r>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7</a:t>
            </a:fld>
            <a:endParaRPr lang="en-US" dirty="0"/>
          </a:p>
        </p:txBody>
      </p:sp>
    </p:spTree>
    <p:extLst>
      <p:ext uri="{BB962C8B-B14F-4D97-AF65-F5344CB8AC3E}">
        <p14:creationId xmlns:p14="http://schemas.microsoft.com/office/powerpoint/2010/main" val="391673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Greet the Captain and present yourself in a professional manner.</a:t>
            </a:r>
          </a:p>
          <a:p>
            <a:r>
              <a:rPr lang="en-US" sz="1200" kern="1200" dirty="0">
                <a:solidFill>
                  <a:schemeClr val="tx1"/>
                </a:solidFill>
                <a:effectLst/>
                <a:latin typeface="+mn-lt"/>
                <a:ea typeface="+mn-ea"/>
                <a:cs typeface="+mn-cs"/>
              </a:rPr>
              <a:t>We are now on his ship and in his country.</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8</a:t>
            </a:fld>
            <a:endParaRPr lang="en-US" dirty="0"/>
          </a:p>
        </p:txBody>
      </p:sp>
    </p:spTree>
    <p:extLst>
      <p:ext uri="{BB962C8B-B14F-4D97-AF65-F5344CB8AC3E}">
        <p14:creationId xmlns:p14="http://schemas.microsoft.com/office/powerpoint/2010/main" val="68322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opening conference</a:t>
            </a:r>
            <a:r>
              <a:rPr lang="en-US" baseline="0" dirty="0"/>
              <a:t> will be held to explain to all party’s what your role is and what you will be doing.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Those at the table may be the Captain, NCB, Agent and FGIS.</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9</a:t>
            </a:fld>
            <a:endParaRPr lang="en-US" dirty="0"/>
          </a:p>
        </p:txBody>
      </p:sp>
    </p:spTree>
    <p:extLst>
      <p:ext uri="{BB962C8B-B14F-4D97-AF65-F5344CB8AC3E}">
        <p14:creationId xmlns:p14="http://schemas.microsoft.com/office/powerpoint/2010/main" val="226836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Agent will provide an Application with needed information:</a:t>
            </a:r>
          </a:p>
          <a:p>
            <a:pPr lvl="0"/>
            <a:r>
              <a:rPr lang="en-US" sz="1200" kern="1200" dirty="0">
                <a:solidFill>
                  <a:schemeClr val="tx1"/>
                </a:solidFill>
                <a:effectLst/>
                <a:latin typeface="+mn-lt"/>
                <a:ea typeface="+mn-ea"/>
                <a:cs typeface="+mn-cs"/>
              </a:rPr>
              <a:t>The name of the ship and requested holds to look at.</a:t>
            </a:r>
          </a:p>
          <a:p>
            <a:pPr lvl="0"/>
            <a:r>
              <a:rPr lang="en-US" sz="1200" kern="1200" dirty="0">
                <a:solidFill>
                  <a:schemeClr val="tx1"/>
                </a:solidFill>
                <a:effectLst/>
                <a:latin typeface="+mn-lt"/>
                <a:ea typeface="+mn-ea"/>
                <a:cs typeface="+mn-cs"/>
              </a:rPr>
              <a:t>The Applicants name, that FGIS will charge the inspection to.</a:t>
            </a:r>
          </a:p>
          <a:p>
            <a:pPr lvl="0"/>
            <a:r>
              <a:rPr lang="en-US" sz="1200" kern="1200" dirty="0">
                <a:solidFill>
                  <a:schemeClr val="tx1"/>
                </a:solidFill>
                <a:effectLst/>
                <a:latin typeface="+mn-lt"/>
                <a:ea typeface="+mn-ea"/>
                <a:cs typeface="+mn-cs"/>
              </a:rPr>
              <a:t>The last 2 countries and cargos.</a:t>
            </a:r>
          </a:p>
          <a:p>
            <a:r>
              <a:rPr lang="en-US" sz="1200" kern="1200" dirty="0">
                <a:solidFill>
                  <a:schemeClr val="tx1"/>
                </a:solidFill>
                <a:effectLst/>
                <a:latin typeface="+mn-lt"/>
                <a:ea typeface="+mn-ea"/>
                <a:cs typeface="+mn-cs"/>
              </a:rPr>
              <a:t>Go over the Bribe Sheet with the Captain.  Make sure the holds you are going into are safe and have</a:t>
            </a:r>
          </a:p>
          <a:p>
            <a:r>
              <a:rPr lang="en-US" sz="1200" kern="1200" dirty="0">
                <a:solidFill>
                  <a:schemeClr val="tx1"/>
                </a:solidFill>
                <a:effectLst/>
                <a:latin typeface="+mn-lt"/>
                <a:ea typeface="+mn-ea"/>
                <a:cs typeface="+mn-cs"/>
              </a:rPr>
              <a:t>Not been fumigated recently.</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10</a:t>
            </a:fld>
            <a:endParaRPr lang="en-US" dirty="0"/>
          </a:p>
        </p:txBody>
      </p:sp>
    </p:spTree>
    <p:extLst>
      <p:ext uri="{BB962C8B-B14F-4D97-AF65-F5344CB8AC3E}">
        <p14:creationId xmlns:p14="http://schemas.microsoft.com/office/powerpoint/2010/main" val="28366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Agent will provide an Application with needed information:</a:t>
            </a:r>
          </a:p>
          <a:p>
            <a:pPr lvl="0"/>
            <a:r>
              <a:rPr lang="en-US" sz="1200" kern="1200" dirty="0">
                <a:solidFill>
                  <a:schemeClr val="tx1"/>
                </a:solidFill>
                <a:effectLst/>
                <a:latin typeface="+mn-lt"/>
                <a:ea typeface="+mn-ea"/>
                <a:cs typeface="+mn-cs"/>
              </a:rPr>
              <a:t>The name of the ship and requested holds to look at.</a:t>
            </a:r>
          </a:p>
          <a:p>
            <a:pPr lvl="0"/>
            <a:r>
              <a:rPr lang="en-US" sz="1200" kern="1200" dirty="0">
                <a:solidFill>
                  <a:schemeClr val="tx1"/>
                </a:solidFill>
                <a:effectLst/>
                <a:latin typeface="+mn-lt"/>
                <a:ea typeface="+mn-ea"/>
                <a:cs typeface="+mn-cs"/>
              </a:rPr>
              <a:t>The Applicants name, that FGIS will charge the inspection to.</a:t>
            </a:r>
          </a:p>
          <a:p>
            <a:pPr lvl="0"/>
            <a:r>
              <a:rPr lang="en-US" sz="1200" kern="1200" dirty="0">
                <a:solidFill>
                  <a:schemeClr val="tx1"/>
                </a:solidFill>
                <a:effectLst/>
                <a:latin typeface="+mn-lt"/>
                <a:ea typeface="+mn-ea"/>
                <a:cs typeface="+mn-cs"/>
              </a:rPr>
              <a:t>The last 2 countries and cargos.</a:t>
            </a:r>
          </a:p>
          <a:p>
            <a:r>
              <a:rPr lang="en-US" sz="1200" kern="1200" dirty="0">
                <a:solidFill>
                  <a:schemeClr val="tx1"/>
                </a:solidFill>
                <a:effectLst/>
                <a:latin typeface="+mn-lt"/>
                <a:ea typeface="+mn-ea"/>
                <a:cs typeface="+mn-cs"/>
              </a:rPr>
              <a:t>Go over the Bribe Sheet with the Captain.  Make sure the holds you are going into are safe and have</a:t>
            </a:r>
          </a:p>
          <a:p>
            <a:r>
              <a:rPr lang="en-US" sz="1200" kern="1200" dirty="0">
                <a:solidFill>
                  <a:schemeClr val="tx1"/>
                </a:solidFill>
                <a:effectLst/>
                <a:latin typeface="+mn-lt"/>
                <a:ea typeface="+mn-ea"/>
                <a:cs typeface="+mn-cs"/>
              </a:rPr>
              <a:t>Not been fumigated recently.</a:t>
            </a:r>
          </a:p>
          <a:p>
            <a:endParaRPr lang="en-US" dirty="0"/>
          </a:p>
        </p:txBody>
      </p:sp>
      <p:sp>
        <p:nvSpPr>
          <p:cNvPr id="4" name="Slide Number Placeholder 3"/>
          <p:cNvSpPr>
            <a:spLocks noGrp="1"/>
          </p:cNvSpPr>
          <p:nvPr>
            <p:ph type="sldNum" sz="quarter" idx="10"/>
          </p:nvPr>
        </p:nvSpPr>
        <p:spPr/>
        <p:txBody>
          <a:bodyPr/>
          <a:lstStyle/>
          <a:p>
            <a:fld id="{6B0B67F6-9BDC-4D2E-8B06-EA22A67AB9EE}" type="slidenum">
              <a:rPr lang="en-US" smtClean="0"/>
              <a:t>11</a:t>
            </a:fld>
            <a:endParaRPr lang="en-US" dirty="0"/>
          </a:p>
        </p:txBody>
      </p:sp>
    </p:spTree>
    <p:extLst>
      <p:ext uri="{BB962C8B-B14F-4D97-AF65-F5344CB8AC3E}">
        <p14:creationId xmlns:p14="http://schemas.microsoft.com/office/powerpoint/2010/main" val="2199882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5867400"/>
            <a:ext cx="8833104" cy="83381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endParaRPr kumimoji="0" lang="en-US" dirty="0"/>
          </a:p>
        </p:txBody>
      </p:sp>
      <p:sp>
        <p:nvSpPr>
          <p:cNvPr id="21" name="TextBox 20"/>
          <p:cNvSpPr txBox="1"/>
          <p:nvPr userDrawn="1"/>
        </p:nvSpPr>
        <p:spPr>
          <a:xfrm>
            <a:off x="1219200" y="6262048"/>
            <a:ext cx="7848600" cy="307777"/>
          </a:xfrm>
          <a:prstGeom prst="rect">
            <a:avLst/>
          </a:prstGeom>
          <a:noFill/>
        </p:spPr>
        <p:txBody>
          <a:bodyPr wrap="square" rtlCol="0">
            <a:spAutoFit/>
          </a:bodyPr>
          <a:lstStyle/>
          <a:p>
            <a:pPr>
              <a:tabLst>
                <a:tab pos="1143000" algn="l"/>
              </a:tabLst>
            </a:pPr>
            <a:r>
              <a:rPr lang="en-US" sz="1400" b="1" dirty="0">
                <a:solidFill>
                  <a:prstClr val="white"/>
                </a:solidFill>
                <a:latin typeface="Arial" pitchFamily="34" charset="0"/>
                <a:cs typeface="Arial" pitchFamily="34" charset="0"/>
              </a:rPr>
              <a:t>United States Department of Agriculture</a:t>
            </a:r>
          </a:p>
        </p:txBody>
      </p:sp>
      <p:pic>
        <p:nvPicPr>
          <p:cNvPr id="17" name="Picture 2" descr="usda-logo-white.png"/>
          <p:cNvPicPr>
            <a:picLocks noChangeAspect="1"/>
          </p:cNvPicPr>
          <p:nvPr userDrawn="1"/>
        </p:nvPicPr>
        <p:blipFill>
          <a:blip r:embed="rId2" cstate="print"/>
          <a:srcRect/>
          <a:stretch>
            <a:fillRect/>
          </a:stretch>
        </p:blipFill>
        <p:spPr bwMode="auto">
          <a:xfrm>
            <a:off x="304800" y="5971740"/>
            <a:ext cx="838200" cy="567812"/>
          </a:xfrm>
          <a:prstGeom prst="rect">
            <a:avLst/>
          </a:prstGeom>
          <a:noFill/>
          <a:ln w="9525">
            <a:noFill/>
            <a:miter lim="800000"/>
            <a:headEnd/>
            <a:tailEnd/>
          </a:ln>
        </p:spPr>
      </p:pic>
    </p:spTree>
    <p:extLst>
      <p:ext uri="{BB962C8B-B14F-4D97-AF65-F5344CB8AC3E}">
        <p14:creationId xmlns:p14="http://schemas.microsoft.com/office/powerpoint/2010/main" val="120715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7" name="Slide Number Placeholder 5"/>
          <p:cNvSpPr txBox="1">
            <a:spLocks/>
          </p:cNvSpPr>
          <p:nvPr userDrawn="1"/>
        </p:nvSpPr>
        <p:spPr>
          <a:xfrm>
            <a:off x="8458200" y="6400800"/>
            <a:ext cx="533400" cy="288925"/>
          </a:xfrm>
          <a:prstGeom prst="rect">
            <a:avLst/>
          </a:prstGeom>
        </p:spPr>
        <p:txBody>
          <a:bodyPr vert="horz" lIns="45720" rIns="45720" anchor="ctr">
            <a:noAutofit/>
          </a:bodyPr>
          <a:lstStyle>
            <a:lvl1pPr>
              <a:defRPr sz="1100" b="1">
                <a:solidFill>
                  <a:schemeClr val="bg1"/>
                </a:solidFill>
                <a:latin typeface="Arial" pitchFamily="34" charset="0"/>
                <a:cs typeface="Arial" pitchFamily="34" charset="0"/>
              </a:defRPr>
            </a:lvl1pPr>
          </a:lstStyle>
          <a:p>
            <a:pPr algn="ctr">
              <a:defRPr/>
            </a:pPr>
            <a:fld id="{5201D16B-2387-4D5C-AC4F-ECB6D6ED1DB7}" type="slidenum">
              <a:rPr lang="en-US" b="0" smtClean="0">
                <a:solidFill>
                  <a:prstClr val="white"/>
                </a:solidFill>
              </a:rPr>
              <a:pPr algn="ctr">
                <a:defRPr/>
              </a:pPr>
              <a:t>‹#›</a:t>
            </a:fld>
            <a:endParaRPr lang="en-US" b="0" dirty="0">
              <a:solidFill>
                <a:prstClr val="white"/>
              </a:solidFill>
            </a:endParaRPr>
          </a:p>
        </p:txBody>
      </p:sp>
      <p:sp>
        <p:nvSpPr>
          <p:cNvPr id="12" name="Rectangle 11"/>
          <p:cNvSpPr>
            <a:spLocks noChangeArrowheads="1"/>
          </p:cNvSpPr>
          <p:nvPr userDrawn="1"/>
        </p:nvSpPr>
        <p:spPr bwMode="auto">
          <a:xfrm>
            <a:off x="146304" y="5867400"/>
            <a:ext cx="8833104" cy="83381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TextBox 12"/>
          <p:cNvSpPr txBox="1"/>
          <p:nvPr userDrawn="1"/>
        </p:nvSpPr>
        <p:spPr>
          <a:xfrm>
            <a:off x="1219200" y="6262048"/>
            <a:ext cx="7848600" cy="307777"/>
          </a:xfrm>
          <a:prstGeom prst="rect">
            <a:avLst/>
          </a:prstGeom>
          <a:noFill/>
        </p:spPr>
        <p:txBody>
          <a:bodyPr wrap="square" rtlCol="0">
            <a:spAutoFit/>
          </a:bodyPr>
          <a:lstStyle/>
          <a:p>
            <a:pPr>
              <a:tabLst>
                <a:tab pos="1143000" algn="l"/>
              </a:tabLst>
            </a:pPr>
            <a:r>
              <a:rPr lang="en-US" sz="1400" b="1" dirty="0">
                <a:solidFill>
                  <a:prstClr val="white"/>
                </a:solidFill>
                <a:latin typeface="Arial" pitchFamily="34" charset="0"/>
                <a:cs typeface="Arial" pitchFamily="34" charset="0"/>
              </a:rPr>
              <a:t>United States Department of Agriculture</a:t>
            </a:r>
          </a:p>
        </p:txBody>
      </p:sp>
      <p:pic>
        <p:nvPicPr>
          <p:cNvPr id="14" name="Picture 2" descr="usda-logo-white.png"/>
          <p:cNvPicPr>
            <a:picLocks noChangeAspect="1"/>
          </p:cNvPicPr>
          <p:nvPr userDrawn="1"/>
        </p:nvPicPr>
        <p:blipFill>
          <a:blip r:embed="rId2" cstate="print"/>
          <a:srcRect/>
          <a:stretch>
            <a:fillRect/>
          </a:stretch>
        </p:blipFill>
        <p:spPr bwMode="auto">
          <a:xfrm>
            <a:off x="304800" y="5971740"/>
            <a:ext cx="838200" cy="567812"/>
          </a:xfrm>
          <a:prstGeom prst="rect">
            <a:avLst/>
          </a:prstGeom>
          <a:noFill/>
          <a:ln w="9525">
            <a:noFill/>
            <a:miter lim="800000"/>
            <a:headEnd/>
            <a:tailEnd/>
          </a:ln>
        </p:spPr>
      </p:pic>
    </p:spTree>
    <p:extLst>
      <p:ext uri="{BB962C8B-B14F-4D97-AF65-F5344CB8AC3E}">
        <p14:creationId xmlns:p14="http://schemas.microsoft.com/office/powerpoint/2010/main" val="149876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Slide Number Placeholder 5"/>
          <p:cNvSpPr>
            <a:spLocks noGrp="1"/>
          </p:cNvSpPr>
          <p:nvPr>
            <p:ph type="sldNum" sz="quarter" idx="12"/>
          </p:nvPr>
        </p:nvSpPr>
        <p:spPr>
          <a:xfrm>
            <a:off x="8458200" y="6400800"/>
            <a:ext cx="533400" cy="288925"/>
          </a:xfrm>
          <a:prstGeom prst="rect">
            <a:avLst/>
          </a:prstGeom>
        </p:spPr>
        <p:txBody>
          <a:bodyPr>
            <a:noAutofit/>
          </a:bodyPr>
          <a:lstStyle>
            <a:lvl1pPr>
              <a:defRPr sz="1100" b="0">
                <a:solidFill>
                  <a:schemeClr val="bg1"/>
                </a:solidFill>
                <a:latin typeface="Arial" pitchFamily="34" charset="0"/>
                <a:cs typeface="Arial" pitchFamily="34" charset="0"/>
              </a:defRPr>
            </a:lvl1pPr>
          </a:lstStyle>
          <a:p>
            <a:fld id="{5201D16B-2387-4D5C-AC4F-ECB6D6ED1DB7}" type="slidenum">
              <a:rPr lang="en-US" smtClean="0">
                <a:solidFill>
                  <a:prstClr val="white"/>
                </a:solidFill>
              </a:rPr>
              <a:pPr/>
              <a:t>‹#›</a:t>
            </a:fld>
            <a:endParaRPr lang="en-US" dirty="0">
              <a:solidFill>
                <a:prstClr val="white"/>
              </a:solidFill>
            </a:endParaRPr>
          </a:p>
        </p:txBody>
      </p:sp>
      <p:sp>
        <p:nvSpPr>
          <p:cNvPr id="17" name="Rectangle 16"/>
          <p:cNvSpPr>
            <a:spLocks noChangeArrowheads="1"/>
          </p:cNvSpPr>
          <p:nvPr userDrawn="1"/>
        </p:nvSpPr>
        <p:spPr bwMode="auto">
          <a:xfrm>
            <a:off x="146304" y="5867400"/>
            <a:ext cx="8833104" cy="83381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TextBox 17"/>
          <p:cNvSpPr txBox="1"/>
          <p:nvPr userDrawn="1"/>
        </p:nvSpPr>
        <p:spPr>
          <a:xfrm>
            <a:off x="1219200" y="6262048"/>
            <a:ext cx="7848600" cy="307777"/>
          </a:xfrm>
          <a:prstGeom prst="rect">
            <a:avLst/>
          </a:prstGeom>
          <a:noFill/>
        </p:spPr>
        <p:txBody>
          <a:bodyPr wrap="square" rtlCol="0">
            <a:spAutoFit/>
          </a:bodyPr>
          <a:lstStyle/>
          <a:p>
            <a:pPr>
              <a:tabLst>
                <a:tab pos="1143000" algn="l"/>
              </a:tabLst>
            </a:pPr>
            <a:r>
              <a:rPr lang="en-US" sz="1400" b="1" dirty="0">
                <a:solidFill>
                  <a:prstClr val="white"/>
                </a:solidFill>
                <a:latin typeface="Arial" pitchFamily="34" charset="0"/>
                <a:cs typeface="Arial" pitchFamily="34" charset="0"/>
              </a:rPr>
              <a:t>United States Department of Agriculture</a:t>
            </a:r>
          </a:p>
        </p:txBody>
      </p:sp>
      <p:pic>
        <p:nvPicPr>
          <p:cNvPr id="19" name="Picture 2" descr="usda-logo-white.png"/>
          <p:cNvPicPr>
            <a:picLocks noChangeAspect="1"/>
          </p:cNvPicPr>
          <p:nvPr userDrawn="1"/>
        </p:nvPicPr>
        <p:blipFill>
          <a:blip r:embed="rId2" cstate="print"/>
          <a:srcRect/>
          <a:stretch>
            <a:fillRect/>
          </a:stretch>
        </p:blipFill>
        <p:spPr bwMode="auto">
          <a:xfrm>
            <a:off x="304800" y="5971740"/>
            <a:ext cx="838200" cy="567812"/>
          </a:xfrm>
          <a:prstGeom prst="rect">
            <a:avLst/>
          </a:prstGeom>
          <a:noFill/>
          <a:ln w="9525">
            <a:noFill/>
            <a:miter lim="800000"/>
            <a:headEnd/>
            <a:tailEnd/>
          </a:ln>
        </p:spPr>
      </p:pic>
    </p:spTree>
    <p:extLst>
      <p:ext uri="{BB962C8B-B14F-4D97-AF65-F5344CB8AC3E}">
        <p14:creationId xmlns:p14="http://schemas.microsoft.com/office/powerpoint/2010/main" val="251996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bg1">
              <a:lumMod val="6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3" name="Slide Number Placeholder 5"/>
          <p:cNvSpPr txBox="1">
            <a:spLocks/>
          </p:cNvSpPr>
          <p:nvPr userDrawn="1"/>
        </p:nvSpPr>
        <p:spPr>
          <a:xfrm>
            <a:off x="8458200" y="6400800"/>
            <a:ext cx="533400" cy="288925"/>
          </a:xfrm>
          <a:prstGeom prst="rect">
            <a:avLst/>
          </a:prstGeom>
        </p:spPr>
        <p:txBody>
          <a:bodyPr vert="horz" lIns="45720" rIns="45720" anchor="ctr">
            <a:noAutofit/>
          </a:bodyPr>
          <a:lstStyle>
            <a:lvl1pPr>
              <a:defRPr sz="1100" b="1">
                <a:solidFill>
                  <a:schemeClr val="bg1"/>
                </a:solidFill>
                <a:latin typeface="Arial" pitchFamily="34" charset="0"/>
                <a:cs typeface="Arial" pitchFamily="34" charset="0"/>
              </a:defRPr>
            </a:lvl1pPr>
          </a:lstStyle>
          <a:p>
            <a:pPr algn="ctr">
              <a:defRPr/>
            </a:pPr>
            <a:fld id="{5201D16B-2387-4D5C-AC4F-ECB6D6ED1DB7}" type="slidenum">
              <a:rPr lang="en-US" b="0" smtClean="0">
                <a:solidFill>
                  <a:prstClr val="white"/>
                </a:solidFill>
              </a:rPr>
              <a:pPr algn="ctr">
                <a:defRPr/>
              </a:pPr>
              <a:t>‹#›</a:t>
            </a:fld>
            <a:endParaRPr lang="en-US" b="0" dirty="0">
              <a:solidFill>
                <a:prstClr val="white"/>
              </a:solidFill>
            </a:endParaRPr>
          </a:p>
        </p:txBody>
      </p:sp>
      <p:sp>
        <p:nvSpPr>
          <p:cNvPr id="24" name="Footer Placeholder 4"/>
          <p:cNvSpPr>
            <a:spLocks noGrp="1"/>
          </p:cNvSpPr>
          <p:nvPr>
            <p:ph type="ftr" sz="quarter" idx="3"/>
          </p:nvPr>
        </p:nvSpPr>
        <p:spPr>
          <a:xfrm>
            <a:off x="762000" y="6400801"/>
            <a:ext cx="75438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
        <p:nvSpPr>
          <p:cNvPr id="25" name="Oval 24"/>
          <p:cNvSpPr/>
          <p:nvPr userDrawn="1"/>
        </p:nvSpPr>
        <p:spPr>
          <a:xfrm>
            <a:off x="0" y="6172200"/>
            <a:ext cx="685800" cy="6858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descr="fgis_high_res logo.jpg"/>
          <p:cNvPicPr>
            <a:picLocks noChangeAspect="1"/>
          </p:cNvPicPr>
          <p:nvPr userDrawn="1"/>
        </p:nvPicPr>
        <p:blipFill>
          <a:blip r:embed="rId2" cstate="print">
            <a:clrChange>
              <a:clrFrom>
                <a:srgbClr val="FAFFF9"/>
              </a:clrFrom>
              <a:clrTo>
                <a:srgbClr val="FAFFF9">
                  <a:alpha val="0"/>
                </a:srgbClr>
              </a:clrTo>
            </a:clrChange>
          </a:blip>
          <a:stretch>
            <a:fillRect/>
          </a:stretch>
        </p:blipFill>
        <p:spPr>
          <a:xfrm rot="10800000" flipH="1" flipV="1">
            <a:off x="76200" y="6248401"/>
            <a:ext cx="533400" cy="533398"/>
          </a:xfrm>
          <a:prstGeom prst="rect">
            <a:avLst/>
          </a:prstGeom>
        </p:spPr>
      </p:pic>
    </p:spTree>
    <p:extLst>
      <p:ext uri="{BB962C8B-B14F-4D97-AF65-F5344CB8AC3E}">
        <p14:creationId xmlns:p14="http://schemas.microsoft.com/office/powerpoint/2010/main" val="4367871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3" name="Slide Number Placeholder 5"/>
          <p:cNvSpPr txBox="1">
            <a:spLocks/>
          </p:cNvSpPr>
          <p:nvPr userDrawn="1"/>
        </p:nvSpPr>
        <p:spPr>
          <a:xfrm>
            <a:off x="8458200" y="6400800"/>
            <a:ext cx="533400" cy="288925"/>
          </a:xfrm>
          <a:prstGeom prst="rect">
            <a:avLst/>
          </a:prstGeom>
        </p:spPr>
        <p:txBody>
          <a:bodyPr vert="horz" lIns="45720" rIns="45720" anchor="ctr">
            <a:noAutofit/>
          </a:bodyPr>
          <a:lstStyle>
            <a:lvl1pPr>
              <a:defRPr sz="1100" b="1">
                <a:solidFill>
                  <a:schemeClr val="bg1"/>
                </a:solidFill>
                <a:latin typeface="Arial" pitchFamily="34" charset="0"/>
                <a:cs typeface="Arial" pitchFamily="34" charset="0"/>
              </a:defRPr>
            </a:lvl1pPr>
          </a:lstStyle>
          <a:p>
            <a:pPr algn="ctr">
              <a:defRPr/>
            </a:pPr>
            <a:fld id="{5201D16B-2387-4D5C-AC4F-ECB6D6ED1DB7}" type="slidenum">
              <a:rPr lang="en-US" b="0" smtClean="0">
                <a:solidFill>
                  <a:prstClr val="white"/>
                </a:solidFill>
              </a:rPr>
              <a:pPr algn="ctr">
                <a:defRPr/>
              </a:pPr>
              <a:t>‹#›</a:t>
            </a:fld>
            <a:endParaRPr lang="en-US" b="0" dirty="0">
              <a:solidFill>
                <a:prstClr val="white"/>
              </a:solidFill>
            </a:endParaRPr>
          </a:p>
        </p:txBody>
      </p:sp>
      <p:sp>
        <p:nvSpPr>
          <p:cNvPr id="24"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21892381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Slide Number Placeholder 5"/>
          <p:cNvSpPr txBox="1">
            <a:spLocks/>
          </p:cNvSpPr>
          <p:nvPr userDrawn="1"/>
        </p:nvSpPr>
        <p:spPr>
          <a:xfrm>
            <a:off x="8458200" y="6400800"/>
            <a:ext cx="533400" cy="288925"/>
          </a:xfrm>
          <a:prstGeom prst="rect">
            <a:avLst/>
          </a:prstGeom>
        </p:spPr>
        <p:txBody>
          <a:bodyPr vert="horz" lIns="45720" rIns="45720" anchor="ctr">
            <a:noAutofit/>
          </a:bodyPr>
          <a:lstStyle>
            <a:lvl1pPr>
              <a:defRPr sz="1100" b="1">
                <a:solidFill>
                  <a:schemeClr val="bg1"/>
                </a:solidFill>
                <a:latin typeface="Arial" pitchFamily="34" charset="0"/>
                <a:cs typeface="Arial" pitchFamily="34" charset="0"/>
              </a:defRPr>
            </a:lvl1pPr>
          </a:lstStyle>
          <a:p>
            <a:pPr algn="ctr">
              <a:defRPr/>
            </a:pPr>
            <a:fld id="{5201D16B-2387-4D5C-AC4F-ECB6D6ED1DB7}" type="slidenum">
              <a:rPr lang="en-US" b="0" smtClean="0">
                <a:solidFill>
                  <a:prstClr val="white"/>
                </a:solidFill>
              </a:rPr>
              <a:pPr algn="ctr">
                <a:defRPr/>
              </a:pPr>
              <a:t>‹#›</a:t>
            </a:fld>
            <a:endParaRPr lang="en-US" b="0" dirty="0">
              <a:solidFill>
                <a:prstClr val="white"/>
              </a:solidFill>
            </a:endParaRPr>
          </a:p>
        </p:txBody>
      </p:sp>
      <p:sp>
        <p:nvSpPr>
          <p:cNvPr id="25"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395224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201D16B-2387-4D5C-AC4F-ECB6D6ED1DB7}"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Tree>
    <p:extLst>
      <p:ext uri="{BB962C8B-B14F-4D97-AF65-F5344CB8AC3E}">
        <p14:creationId xmlns:p14="http://schemas.microsoft.com/office/powerpoint/2010/main" val="247169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201D16B-2387-4D5C-AC4F-ECB6D6ED1DB7}"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Tree>
    <p:extLst>
      <p:ext uri="{BB962C8B-B14F-4D97-AF65-F5344CB8AC3E}">
        <p14:creationId xmlns:p14="http://schemas.microsoft.com/office/powerpoint/2010/main" val="406084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201D16B-2387-4D5C-AC4F-ECB6D6ED1DB7}"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Tree>
    <p:extLst>
      <p:ext uri="{BB962C8B-B14F-4D97-AF65-F5344CB8AC3E}">
        <p14:creationId xmlns:p14="http://schemas.microsoft.com/office/powerpoint/2010/main" val="2420265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201D16B-2387-4D5C-AC4F-ECB6D6ED1DB7}"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Tree>
    <p:extLst>
      <p:ext uri="{BB962C8B-B14F-4D97-AF65-F5344CB8AC3E}">
        <p14:creationId xmlns:p14="http://schemas.microsoft.com/office/powerpoint/2010/main" val="3393615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082E8CFA-A0EC-4922-8F43-3A2FE76CA21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849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8458200" y="6400800"/>
            <a:ext cx="533400" cy="288925"/>
          </a:xfrm>
          <a:prstGeom prst="rect">
            <a:avLst/>
          </a:prstGeom>
        </p:spPr>
        <p:txBody>
          <a:bodyPr>
            <a:noAutofit/>
          </a:bodyPr>
          <a:lstStyle>
            <a:lvl1pPr>
              <a:defRPr sz="1100" b="0">
                <a:solidFill>
                  <a:schemeClr val="bg1"/>
                </a:solidFill>
                <a:latin typeface="Arial" pitchFamily="34" charset="0"/>
                <a:cs typeface="Arial" pitchFamily="34" charset="0"/>
              </a:defRPr>
            </a:lvl1pPr>
          </a:lstStyle>
          <a:p>
            <a:fld id="{5201D16B-2387-4D5C-AC4F-ECB6D6ED1DB7}"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Rectangle 11"/>
          <p:cNvSpPr>
            <a:spLocks noChangeArrowheads="1"/>
          </p:cNvSpPr>
          <p:nvPr userDrawn="1"/>
        </p:nvSpPr>
        <p:spPr bwMode="auto">
          <a:xfrm>
            <a:off x="146304" y="5867400"/>
            <a:ext cx="8833104" cy="83381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TextBox 12"/>
          <p:cNvSpPr txBox="1"/>
          <p:nvPr userDrawn="1"/>
        </p:nvSpPr>
        <p:spPr>
          <a:xfrm>
            <a:off x="1219200" y="6019800"/>
            <a:ext cx="7848600" cy="492443"/>
          </a:xfrm>
          <a:prstGeom prst="rect">
            <a:avLst/>
          </a:prstGeom>
          <a:noFill/>
        </p:spPr>
        <p:txBody>
          <a:bodyPr wrap="square" rtlCol="0">
            <a:spAutoFit/>
          </a:bodyPr>
          <a:lstStyle/>
          <a:p>
            <a:pPr>
              <a:tabLst>
                <a:tab pos="1143000" algn="l"/>
              </a:tabLst>
            </a:pPr>
            <a:r>
              <a:rPr lang="en-US" sz="1400" b="1" dirty="0">
                <a:solidFill>
                  <a:prstClr val="white"/>
                </a:solidFill>
                <a:latin typeface="Arial" pitchFamily="34" charset="0"/>
                <a:cs typeface="Arial" pitchFamily="34" charset="0"/>
              </a:rPr>
              <a:t>United States Department of Agriculture</a:t>
            </a:r>
          </a:p>
          <a:p>
            <a:pPr>
              <a:tabLst>
                <a:tab pos="1143000" algn="l"/>
              </a:tabLst>
            </a:pPr>
            <a:r>
              <a:rPr lang="en-US" sz="1200" dirty="0">
                <a:solidFill>
                  <a:prstClr val="white"/>
                </a:solidFill>
                <a:latin typeface="Arial" pitchFamily="34" charset="0"/>
                <a:cs typeface="Arial" pitchFamily="34" charset="0"/>
              </a:rPr>
              <a:t>FGIS FMD Training Program</a:t>
            </a:r>
            <a:r>
              <a:rPr lang="en-US" sz="1200" baseline="0" dirty="0">
                <a:solidFill>
                  <a:prstClr val="white"/>
                </a:solidFill>
                <a:latin typeface="Arial" pitchFamily="34" charset="0"/>
                <a:cs typeface="Arial" pitchFamily="34" charset="0"/>
              </a:rPr>
              <a:t> for ACTs and ACGs</a:t>
            </a:r>
            <a:endParaRPr lang="en-US" sz="1200" dirty="0">
              <a:solidFill>
                <a:prstClr val="white"/>
              </a:solidFill>
              <a:latin typeface="Arial" pitchFamily="34" charset="0"/>
              <a:cs typeface="Arial" pitchFamily="34" charset="0"/>
            </a:endParaRPr>
          </a:p>
        </p:txBody>
      </p:sp>
      <p:pic>
        <p:nvPicPr>
          <p:cNvPr id="14" name="Picture 2" descr="usda-logo-white.png"/>
          <p:cNvPicPr>
            <a:picLocks noChangeAspect="1"/>
          </p:cNvPicPr>
          <p:nvPr userDrawn="1"/>
        </p:nvPicPr>
        <p:blipFill>
          <a:blip r:embed="rId2" cstate="print"/>
          <a:srcRect/>
          <a:stretch>
            <a:fillRect/>
          </a:stretch>
        </p:blipFill>
        <p:spPr bwMode="auto">
          <a:xfrm>
            <a:off x="304800" y="5971740"/>
            <a:ext cx="838200" cy="567812"/>
          </a:xfrm>
          <a:prstGeom prst="rect">
            <a:avLst/>
          </a:prstGeom>
          <a:noFill/>
          <a:ln w="9525">
            <a:noFill/>
            <a:miter lim="800000"/>
            <a:headEnd/>
            <a:tailEnd/>
          </a:ln>
        </p:spPr>
      </p:pic>
    </p:spTree>
    <p:extLst>
      <p:ext uri="{BB962C8B-B14F-4D97-AF65-F5344CB8AC3E}">
        <p14:creationId xmlns:p14="http://schemas.microsoft.com/office/powerpoint/2010/main" val="29230974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8458200" y="6400800"/>
            <a:ext cx="533400" cy="288925"/>
          </a:xfrm>
          <a:prstGeom prst="rect">
            <a:avLst/>
          </a:prstGeom>
        </p:spPr>
        <p:txBody>
          <a:bodyPr>
            <a:noAutofit/>
          </a:bodyPr>
          <a:lstStyle>
            <a:lvl1pPr>
              <a:defRPr sz="1100" b="0">
                <a:solidFill>
                  <a:schemeClr val="bg1"/>
                </a:solidFill>
                <a:latin typeface="Arial" pitchFamily="34" charset="0"/>
                <a:cs typeface="Arial" pitchFamily="34" charset="0"/>
              </a:defRPr>
            </a:lvl1pPr>
          </a:lstStyle>
          <a:p>
            <a:fld id="{5201D16B-2387-4D5C-AC4F-ECB6D6ED1DB7}"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3897816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8458200" y="6400800"/>
            <a:ext cx="533400" cy="288925"/>
          </a:xfrm>
          <a:prstGeom prst="rect">
            <a:avLst/>
          </a:prstGeom>
        </p:spPr>
        <p:txBody>
          <a:bodyPr>
            <a:noAutofit/>
          </a:bodyPr>
          <a:lstStyle>
            <a:lvl1pPr>
              <a:defRPr sz="1100" b="0">
                <a:solidFill>
                  <a:schemeClr val="bg1"/>
                </a:solidFill>
                <a:latin typeface="Arial" pitchFamily="34" charset="0"/>
                <a:cs typeface="Arial" pitchFamily="34" charset="0"/>
              </a:defRPr>
            </a:lvl1pPr>
          </a:lstStyle>
          <a:p>
            <a:fld id="{5201D16B-2387-4D5C-AC4F-ECB6D6ED1DB7}"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descr="fgis_high_res logo.jpg"/>
          <p:cNvPicPr>
            <a:picLocks noChangeAspect="1"/>
          </p:cNvPicPr>
          <p:nvPr userDrawn="1"/>
        </p:nvPicPr>
        <p:blipFill>
          <a:blip r:embed="rId2" cstate="print"/>
          <a:stretch>
            <a:fillRect/>
          </a:stretch>
        </p:blipFill>
        <p:spPr>
          <a:xfrm rot="10800000" flipH="1" flipV="1">
            <a:off x="8153400" y="228599"/>
            <a:ext cx="762000" cy="762000"/>
          </a:xfrm>
          <a:prstGeom prst="rect">
            <a:avLst/>
          </a:prstGeom>
        </p:spPr>
      </p:pic>
      <p:sp>
        <p:nvSpPr>
          <p:cNvPr id="9"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426417034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8458200" y="6400800"/>
            <a:ext cx="533400" cy="288925"/>
          </a:xfrm>
          <a:prstGeom prst="rect">
            <a:avLst/>
          </a:prstGeom>
        </p:spPr>
        <p:txBody>
          <a:bodyPr>
            <a:noAutofit/>
          </a:bodyPr>
          <a:lstStyle>
            <a:lvl1pPr>
              <a:defRPr sz="1100" b="0">
                <a:solidFill>
                  <a:schemeClr val="bg1"/>
                </a:solidFill>
                <a:latin typeface="Arial" pitchFamily="34" charset="0"/>
                <a:cs typeface="Arial" pitchFamily="34" charset="0"/>
              </a:defRPr>
            </a:lvl1pPr>
          </a:lstStyle>
          <a:p>
            <a:fld id="{5201D16B-2387-4D5C-AC4F-ECB6D6ED1DB7}"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descr="fgis_high_res logo.jpg"/>
          <p:cNvPicPr>
            <a:picLocks noChangeAspect="1"/>
          </p:cNvPicPr>
          <p:nvPr userDrawn="1"/>
        </p:nvPicPr>
        <p:blipFill>
          <a:blip r:embed="rId2" cstate="print"/>
          <a:stretch>
            <a:fillRect/>
          </a:stretch>
        </p:blipFill>
        <p:spPr>
          <a:xfrm rot="10800000" flipH="1" flipV="1">
            <a:off x="8153400" y="228599"/>
            <a:ext cx="762000" cy="762000"/>
          </a:xfrm>
          <a:prstGeom prst="rect">
            <a:avLst/>
          </a:prstGeom>
        </p:spPr>
      </p:pic>
      <p:sp>
        <p:nvSpPr>
          <p:cNvPr id="9"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6235686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8458200" y="6400800"/>
            <a:ext cx="533400" cy="288925"/>
          </a:xfrm>
          <a:prstGeom prst="rect">
            <a:avLst/>
          </a:prstGeom>
        </p:spPr>
        <p:txBody>
          <a:bodyPr>
            <a:noAutofit/>
          </a:bodyPr>
          <a:lstStyle>
            <a:lvl1pPr>
              <a:defRPr sz="1100" b="0">
                <a:solidFill>
                  <a:schemeClr val="bg1"/>
                </a:solidFill>
                <a:latin typeface="Arial" pitchFamily="34" charset="0"/>
                <a:cs typeface="Arial" pitchFamily="34" charset="0"/>
              </a:defRPr>
            </a:lvl1pPr>
          </a:lstStyle>
          <a:p>
            <a:fld id="{5201D16B-2387-4D5C-AC4F-ECB6D6ED1DB7}"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38457394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4" name="Date Placeholder 3"/>
          <p:cNvSpPr>
            <a:spLocks noGrp="1"/>
          </p:cNvSpPr>
          <p:nvPr>
            <p:ph type="dt" sz="half" idx="10"/>
          </p:nvPr>
        </p:nvSpPr>
        <p:spPr>
          <a:xfrm>
            <a:off x="7315200" y="6404984"/>
            <a:ext cx="1520952" cy="365760"/>
          </a:xfrm>
          <a:prstGeom prst="rect">
            <a:avLst/>
          </a:prstGeom>
        </p:spPr>
        <p:txBody>
          <a:bodyPr/>
          <a:lstStyle>
            <a:lvl1pPr algn="r">
              <a:defRPr sz="1100">
                <a:latin typeface="Arial" pitchFamily="34" charset="0"/>
                <a:cs typeface="Arial" pitchFamily="34" charset="0"/>
              </a:defRPr>
            </a:lvl1pPr>
          </a:lstStyle>
          <a:p>
            <a:endParaRPr lang="en-US" dirty="0">
              <a:solidFill>
                <a:prstClr val="black"/>
              </a:solidFill>
            </a:endParaRP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userDrawn="1"/>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userDrawn="1"/>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
        <p:nvSpPr>
          <p:cNvPr id="21"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219485058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Slide Number Placeholder 5"/>
          <p:cNvSpPr txBox="1">
            <a:spLocks/>
          </p:cNvSpPr>
          <p:nvPr userDrawn="1"/>
        </p:nvSpPr>
        <p:spPr>
          <a:xfrm>
            <a:off x="8458200" y="6400800"/>
            <a:ext cx="533400" cy="288925"/>
          </a:xfrm>
          <a:prstGeom prst="rect">
            <a:avLst/>
          </a:prstGeom>
        </p:spPr>
        <p:txBody>
          <a:bodyPr vert="horz" lIns="45720" rIns="45720" anchor="ctr">
            <a:noAutofit/>
          </a:bodyPr>
          <a:lstStyle>
            <a:lvl1pPr>
              <a:defRPr sz="1100" b="1">
                <a:solidFill>
                  <a:schemeClr val="bg1"/>
                </a:solidFill>
                <a:latin typeface="Arial" pitchFamily="34" charset="0"/>
                <a:cs typeface="Arial" pitchFamily="34" charset="0"/>
              </a:defRPr>
            </a:lvl1pPr>
          </a:lstStyle>
          <a:p>
            <a:pPr algn="ctr">
              <a:defRPr/>
            </a:pPr>
            <a:fld id="{5201D16B-2387-4D5C-AC4F-ECB6D6ED1DB7}" type="slidenum">
              <a:rPr lang="en-US" smtClean="0">
                <a:solidFill>
                  <a:prstClr val="white"/>
                </a:solidFill>
              </a:rPr>
              <a:pPr algn="ctr">
                <a:defRPr/>
              </a:pPr>
              <a:t>‹#›</a:t>
            </a:fld>
            <a:endParaRPr lang="en-US" dirty="0">
              <a:solidFill>
                <a:prstClr val="white"/>
              </a:solidFill>
            </a:endParaRPr>
          </a:p>
        </p:txBody>
      </p:sp>
      <p:sp>
        <p:nvSpPr>
          <p:cNvPr id="14"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8455889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userDrawn="1"/>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1509797"/>
            <a:ext cx="4041648" cy="477999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6" name="Content Placeholder 25"/>
          <p:cNvSpPr>
            <a:spLocks noGrp="1"/>
          </p:cNvSpPr>
          <p:nvPr>
            <p:ph sz="quarter" idx="4"/>
          </p:nvPr>
        </p:nvSpPr>
        <p:spPr>
          <a:xfrm>
            <a:off x="4800600" y="1509797"/>
            <a:ext cx="4038600" cy="4783778"/>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
        <p:nvSpPr>
          <p:cNvPr id="29" name="Slide Number Placeholder 5"/>
          <p:cNvSpPr txBox="1">
            <a:spLocks/>
          </p:cNvSpPr>
          <p:nvPr userDrawn="1"/>
        </p:nvSpPr>
        <p:spPr>
          <a:xfrm>
            <a:off x="8458200" y="6400800"/>
            <a:ext cx="533400" cy="288925"/>
          </a:xfrm>
          <a:prstGeom prst="rect">
            <a:avLst/>
          </a:prstGeom>
        </p:spPr>
        <p:txBody>
          <a:bodyPr vert="horz" lIns="45720" rIns="45720" anchor="ctr">
            <a:noAutofit/>
          </a:bodyPr>
          <a:lstStyle>
            <a:lvl1pPr>
              <a:defRPr sz="1100" b="1">
                <a:solidFill>
                  <a:schemeClr val="bg1"/>
                </a:solidFill>
                <a:latin typeface="Arial" pitchFamily="34" charset="0"/>
                <a:cs typeface="Arial" pitchFamily="34" charset="0"/>
              </a:defRPr>
            </a:lvl1pPr>
          </a:lstStyle>
          <a:p>
            <a:pPr algn="ctr">
              <a:defRPr/>
            </a:pPr>
            <a:fld id="{5201D16B-2387-4D5C-AC4F-ECB6D6ED1DB7}" type="slidenum">
              <a:rPr lang="en-US" b="0" smtClean="0">
                <a:solidFill>
                  <a:prstClr val="white"/>
                </a:solidFill>
              </a:rPr>
              <a:pPr algn="ctr">
                <a:defRPr/>
              </a:pPr>
              <a:t>‹#›</a:t>
            </a:fld>
            <a:endParaRPr lang="en-US" b="0" dirty="0">
              <a:solidFill>
                <a:prstClr val="white"/>
              </a:solidFill>
            </a:endParaRPr>
          </a:p>
        </p:txBody>
      </p:sp>
      <p:sp>
        <p:nvSpPr>
          <p:cNvPr id="30" name="Footer Placeholder 4"/>
          <p:cNvSpPr>
            <a:spLocks noGrp="1"/>
          </p:cNvSpPr>
          <p:nvPr>
            <p:ph type="ftr" sz="quarter" idx="10"/>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29821127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1" name="Slide Number Placeholder 5"/>
          <p:cNvSpPr>
            <a:spLocks noGrp="1"/>
          </p:cNvSpPr>
          <p:nvPr>
            <p:ph type="sldNum" sz="quarter" idx="4"/>
          </p:nvPr>
        </p:nvSpPr>
        <p:spPr>
          <a:xfrm>
            <a:off x="8458200" y="6400800"/>
            <a:ext cx="533400" cy="288925"/>
          </a:xfrm>
          <a:prstGeom prst="rect">
            <a:avLst/>
          </a:prstGeom>
        </p:spPr>
        <p:txBody>
          <a:bodyPr>
            <a:noAutofit/>
          </a:bodyPr>
          <a:lstStyle>
            <a:lvl1pPr>
              <a:defRPr sz="1100" b="0">
                <a:solidFill>
                  <a:schemeClr val="bg1"/>
                </a:solidFill>
                <a:latin typeface="Arial" pitchFamily="34" charset="0"/>
                <a:cs typeface="Arial" pitchFamily="34" charset="0"/>
              </a:defRPr>
            </a:lvl1pPr>
          </a:lstStyle>
          <a:p>
            <a:fld id="{5201D16B-2387-4D5C-AC4F-ECB6D6ED1DB7}" type="slidenum">
              <a:rPr lang="en-US" smtClean="0">
                <a:solidFill>
                  <a:prstClr val="white"/>
                </a:solidFill>
              </a:rPr>
              <a:pPr/>
              <a:t>‹#›</a:t>
            </a:fld>
            <a:endParaRPr lang="en-US" dirty="0">
              <a:solidFill>
                <a:prstClr val="white"/>
              </a:solidFill>
            </a:endParaRPr>
          </a:p>
        </p:txBody>
      </p:sp>
      <p:sp>
        <p:nvSpPr>
          <p:cNvPr id="24" name="Footer Placeholder 4"/>
          <p:cNvSpPr>
            <a:spLocks noGrp="1"/>
          </p:cNvSpPr>
          <p:nvPr>
            <p:ph type="ftr" sz="quarter" idx="3"/>
          </p:nvPr>
        </p:nvSpPr>
        <p:spPr>
          <a:xfrm>
            <a:off x="228600" y="6400801"/>
            <a:ext cx="8077200" cy="304800"/>
          </a:xfrm>
          <a:prstGeom prst="rect">
            <a:avLst/>
          </a:prstGeom>
        </p:spPr>
        <p:txBody>
          <a:bodyPr vert="horz" lIns="91440" tIns="45720" rIns="91440" bIns="45720" rtlCol="0" anchor="ctr"/>
          <a:lstStyle>
            <a:lvl1pPr algn="l">
              <a:defRPr sz="11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19052878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8" r:id="rId16"/>
    <p:sldLayoutId id="2147483679" r:id="rId17"/>
    <p:sldLayoutId id="2147483676" r:id="rId18"/>
    <p:sldLayoutId id="2147483677" r:id="rId19"/>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1790700" y="609600"/>
            <a:ext cx="5715000" cy="1295400"/>
          </a:xfrm>
          <a:ln/>
        </p:spPr>
        <p:style>
          <a:lnRef idx="2">
            <a:schemeClr val="accent3"/>
          </a:lnRef>
          <a:fillRef idx="1">
            <a:schemeClr val="lt1"/>
          </a:fillRef>
          <a:effectRef idx="0">
            <a:schemeClr val="accent3"/>
          </a:effectRef>
          <a:fontRef idx="minor">
            <a:schemeClr val="dk1"/>
          </a:fontRef>
        </p:style>
        <p:txBody>
          <a:bodyPr bIns="182880">
            <a:normAutofit fontScale="90000"/>
          </a:bodyPr>
          <a:lstStyle/>
          <a:p>
            <a:r>
              <a:rPr lang="en-US" sz="4000" dirty="0"/>
              <a:t>Shiphold Stowage Exams in Pictures</a:t>
            </a:r>
            <a:endParaRPr lang="en-US" sz="4000" dirty="0">
              <a:ln w="22225" cap="rnd">
                <a:solidFill>
                  <a:schemeClr val="tx1"/>
                </a:solidFill>
              </a:ln>
              <a:solidFill>
                <a:sysClr val="windowText" lastClr="000000"/>
              </a:solidFill>
            </a:endParaRPr>
          </a:p>
        </p:txBody>
      </p:sp>
      <p:sp>
        <p:nvSpPr>
          <p:cNvPr id="4" name="Text Placeholder 2"/>
          <p:cNvSpPr>
            <a:spLocks noGrp="1"/>
          </p:cNvSpPr>
          <p:nvPr>
            <p:ph type="subTitle" idx="1"/>
          </p:nvPr>
        </p:nvSpPr>
        <p:spPr>
          <a:xfrm>
            <a:off x="762000" y="2667000"/>
            <a:ext cx="7772400" cy="3124200"/>
          </a:xfrm>
        </p:spPr>
        <p:txBody>
          <a:bodyPr>
            <a:normAutofit/>
          </a:bodyPr>
          <a:lstStyle/>
          <a:p>
            <a:endParaRPr lang="en-US" dirty="0"/>
          </a:p>
          <a:p>
            <a:pPr>
              <a:lnSpc>
                <a:spcPct val="160000"/>
              </a:lnSpc>
            </a:pPr>
            <a:r>
              <a:rPr lang="en-US" sz="3600" dirty="0"/>
              <a:t>Act / </a:t>
            </a:r>
            <a:r>
              <a:rPr lang="en-US" sz="3600" dirty="0" err="1"/>
              <a:t>acg</a:t>
            </a:r>
            <a:r>
              <a:rPr lang="en-US" sz="3600" dirty="0"/>
              <a:t> training</a:t>
            </a:r>
          </a:p>
          <a:p>
            <a:pPr>
              <a:lnSpc>
                <a:spcPct val="160000"/>
              </a:lnSpc>
            </a:pPr>
            <a:r>
              <a:rPr lang="en-US" sz="3600" dirty="0"/>
              <a:t>Pictures</a:t>
            </a:r>
          </a:p>
        </p:txBody>
      </p:sp>
    </p:spTree>
    <p:extLst>
      <p:ext uri="{BB962C8B-B14F-4D97-AF65-F5344CB8AC3E}">
        <p14:creationId xmlns:p14="http://schemas.microsoft.com/office/powerpoint/2010/main" val="3393086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Opening Conference</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828800" y="1527175"/>
            <a:ext cx="5772944" cy="4329708"/>
          </a:xfrm>
        </p:spPr>
      </p:pic>
    </p:spTree>
    <p:extLst>
      <p:ext uri="{BB962C8B-B14F-4D97-AF65-F5344CB8AC3E}">
        <p14:creationId xmlns:p14="http://schemas.microsoft.com/office/powerpoint/2010/main" val="227500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Opening Conference</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169598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Opening Conference</a:t>
            </a:r>
          </a:p>
        </p:txBody>
      </p:sp>
      <p:sp>
        <p:nvSpPr>
          <p:cNvPr id="2" name="Content Placeholder 1"/>
          <p:cNvSpPr>
            <a:spLocks noGrp="1"/>
          </p:cNvSpPr>
          <p:nvPr>
            <p:ph sz="quarter" idx="1"/>
          </p:nvPr>
        </p:nvSpPr>
        <p:spPr/>
        <p:txBody>
          <a:bodyPr/>
          <a:lstStyle/>
          <a:p>
            <a:r>
              <a:rPr lang="en-US" dirty="0"/>
              <a:t>The Agent will provide an Application with needed information:</a:t>
            </a:r>
          </a:p>
          <a:p>
            <a:pPr lvl="0"/>
            <a:r>
              <a:rPr lang="en-US" dirty="0"/>
              <a:t>The name of the ship and requested holds to look at.</a:t>
            </a:r>
          </a:p>
          <a:p>
            <a:pPr lvl="0"/>
            <a:r>
              <a:rPr lang="en-US" dirty="0"/>
              <a:t>The Applicants name, that FGIS will charge the inspection to.</a:t>
            </a:r>
          </a:p>
          <a:p>
            <a:pPr lvl="0"/>
            <a:r>
              <a:rPr lang="en-US" dirty="0"/>
              <a:t>The last 2 countries and cargos.</a:t>
            </a:r>
          </a:p>
          <a:p>
            <a:r>
              <a:rPr lang="en-US" dirty="0"/>
              <a:t>Go over the Bribe Sheet with the Captain.  Make sure the holds you are going into are safe and have not been fumigated recently.</a:t>
            </a:r>
          </a:p>
          <a:p>
            <a:endParaRPr lang="en-US" dirty="0"/>
          </a:p>
        </p:txBody>
      </p:sp>
    </p:spTree>
    <p:extLst>
      <p:ext uri="{BB962C8B-B14F-4D97-AF65-F5344CB8AC3E}">
        <p14:creationId xmlns:p14="http://schemas.microsoft.com/office/powerpoint/2010/main" val="262473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Safety</a:t>
            </a:r>
          </a:p>
        </p:txBody>
      </p:sp>
      <p:sp>
        <p:nvSpPr>
          <p:cNvPr id="2" name="Content Placeholder 1"/>
          <p:cNvSpPr>
            <a:spLocks noGrp="1"/>
          </p:cNvSpPr>
          <p:nvPr>
            <p:ph sz="quarter" idx="1"/>
          </p:nvPr>
        </p:nvSpPr>
        <p:spPr/>
        <p:txBody>
          <a:bodyPr/>
          <a:lstStyle/>
          <a:p>
            <a:r>
              <a:rPr lang="en-US" dirty="0"/>
              <a:t>Ask the Captain to have 2 crew members go with you on the inspection.  </a:t>
            </a:r>
          </a:p>
          <a:p>
            <a:r>
              <a:rPr lang="en-US" dirty="0"/>
              <a:t>One to go down with you into the hold </a:t>
            </a:r>
          </a:p>
          <a:p>
            <a:r>
              <a:rPr lang="en-US" dirty="0"/>
              <a:t>The other to stay on top to observe for safety reasons.</a:t>
            </a:r>
          </a:p>
          <a:p>
            <a:endParaRPr lang="en-US" dirty="0"/>
          </a:p>
        </p:txBody>
      </p:sp>
    </p:spTree>
    <p:extLst>
      <p:ext uri="{BB962C8B-B14F-4D97-AF65-F5344CB8AC3E}">
        <p14:creationId xmlns:p14="http://schemas.microsoft.com/office/powerpoint/2010/main" val="209136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Safety</a:t>
            </a:r>
          </a:p>
        </p:txBody>
      </p:sp>
      <p:sp>
        <p:nvSpPr>
          <p:cNvPr id="2" name="Content Placeholder 1"/>
          <p:cNvSpPr>
            <a:spLocks noGrp="1"/>
          </p:cNvSpPr>
          <p:nvPr>
            <p:ph sz="quarter" idx="1"/>
          </p:nvPr>
        </p:nvSpPr>
        <p:spPr/>
        <p:txBody>
          <a:bodyPr/>
          <a:lstStyle/>
          <a:p>
            <a:r>
              <a:rPr lang="en-US" dirty="0"/>
              <a:t>Be careful on deck.  There can be many potential safety hazards.</a:t>
            </a:r>
          </a:p>
          <a:p>
            <a:pPr lvl="0"/>
            <a:r>
              <a:rPr lang="en-US" dirty="0"/>
              <a:t>Watch out for low hanging objects.</a:t>
            </a:r>
          </a:p>
          <a:p>
            <a:pPr lvl="0"/>
            <a:r>
              <a:rPr lang="en-US" dirty="0"/>
              <a:t>Be alert for moving chains and hatch covers.</a:t>
            </a:r>
          </a:p>
          <a:p>
            <a:pPr lvl="0"/>
            <a:r>
              <a:rPr lang="en-US" dirty="0"/>
              <a:t>Stay clear of ship ropes.  They may tighten and loosen as the ship moves.</a:t>
            </a:r>
          </a:p>
          <a:p>
            <a:endParaRPr lang="en-US" dirty="0"/>
          </a:p>
        </p:txBody>
      </p:sp>
    </p:spTree>
    <p:extLst>
      <p:ext uri="{BB962C8B-B14F-4D97-AF65-F5344CB8AC3E}">
        <p14:creationId xmlns:p14="http://schemas.microsoft.com/office/powerpoint/2010/main" val="136137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Safety – Heads Up!</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73352" y="1524000"/>
            <a:ext cx="5791200" cy="4343400"/>
          </a:xfrm>
        </p:spPr>
      </p:pic>
    </p:spTree>
    <p:extLst>
      <p:ext uri="{BB962C8B-B14F-4D97-AF65-F5344CB8AC3E}">
        <p14:creationId xmlns:p14="http://schemas.microsoft.com/office/powerpoint/2010/main" val="284647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Safety – Trip / Slip Hazards</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312259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Safety – Be Alert!</a:t>
            </a:r>
          </a:p>
        </p:txBody>
      </p:sp>
      <p:sp>
        <p:nvSpPr>
          <p:cNvPr id="2" name="Content Placeholder 1"/>
          <p:cNvSpPr>
            <a:spLocks noGrp="1"/>
          </p:cNvSpPr>
          <p:nvPr>
            <p:ph sz="quarter" idx="1"/>
          </p:nvPr>
        </p:nvSpPr>
        <p:spPr/>
        <p:txBody>
          <a:bodyPr>
            <a:normAutofit/>
          </a:bodyPr>
          <a:lstStyle/>
          <a:p>
            <a:r>
              <a:rPr lang="en-US" dirty="0"/>
              <a:t>Before entering the hold, look over the side to get a good view from the top.</a:t>
            </a:r>
          </a:p>
          <a:p>
            <a:r>
              <a:rPr lang="en-US" dirty="0"/>
              <a:t>Look for any potential problem areas.</a:t>
            </a:r>
          </a:p>
          <a:p>
            <a:pPr lvl="1"/>
            <a:r>
              <a:rPr lang="en-US" dirty="0"/>
              <a:t>Previous cargo</a:t>
            </a:r>
          </a:p>
          <a:p>
            <a:pPr lvl="1"/>
            <a:r>
              <a:rPr lang="en-US" dirty="0"/>
              <a:t>Rust scale</a:t>
            </a:r>
          </a:p>
          <a:p>
            <a:pPr lvl="1"/>
            <a:r>
              <a:rPr lang="en-US" dirty="0"/>
              <a:t>Paint scale </a:t>
            </a:r>
          </a:p>
          <a:p>
            <a:pPr lvl="1"/>
            <a:r>
              <a:rPr lang="en-US" dirty="0"/>
              <a:t>Damage /water leaks.</a:t>
            </a:r>
          </a:p>
          <a:p>
            <a:r>
              <a:rPr lang="en-US" b="1" dirty="0"/>
              <a:t>NOTE:  MAKE SURE THE CREW MEMBERS KNOW WHERE YOU ARE AT ALL TIMES!</a:t>
            </a:r>
            <a:endParaRPr lang="en-US" dirty="0"/>
          </a:p>
          <a:p>
            <a:pPr algn="ctr"/>
            <a:r>
              <a:rPr lang="en-US" b="1" dirty="0"/>
              <a:t>** BE ALERT **</a:t>
            </a:r>
            <a:endParaRPr lang="en-US" dirty="0"/>
          </a:p>
          <a:p>
            <a:endParaRPr lang="en-US" dirty="0"/>
          </a:p>
        </p:txBody>
      </p:sp>
    </p:spTree>
    <p:extLst>
      <p:ext uri="{BB962C8B-B14F-4D97-AF65-F5344CB8AC3E}">
        <p14:creationId xmlns:p14="http://schemas.microsoft.com/office/powerpoint/2010/main" val="283420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Safety</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05744" y="1527175"/>
            <a:ext cx="6096000" cy="4572000"/>
          </a:xfrm>
        </p:spPr>
      </p:pic>
    </p:spTree>
    <p:extLst>
      <p:ext uri="{BB962C8B-B14F-4D97-AF65-F5344CB8AC3E}">
        <p14:creationId xmlns:p14="http://schemas.microsoft.com/office/powerpoint/2010/main" val="421520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Hatch Covers </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720580" y="1600200"/>
            <a:ext cx="5696744" cy="4272558"/>
          </a:xfrm>
        </p:spPr>
      </p:pic>
    </p:spTree>
    <p:extLst>
      <p:ext uri="{BB962C8B-B14F-4D97-AF65-F5344CB8AC3E}">
        <p14:creationId xmlns:p14="http://schemas.microsoft.com/office/powerpoint/2010/main" val="390516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a:t>
            </a:r>
          </a:p>
        </p:txBody>
      </p:sp>
      <p:sp>
        <p:nvSpPr>
          <p:cNvPr id="3" name="Slide Number Placeholder 2"/>
          <p:cNvSpPr>
            <a:spLocks noGrp="1"/>
          </p:cNvSpPr>
          <p:nvPr>
            <p:ph type="sldNum" sz="quarter" idx="12"/>
          </p:nvPr>
        </p:nvSpPr>
        <p:spPr/>
        <p:txBody>
          <a:bodyPr/>
          <a:lstStyle/>
          <a:p>
            <a:fld id="{5201D16B-2387-4D5C-AC4F-ECB6D6ED1DB7}" type="slidenum">
              <a:rPr lang="en-US" smtClean="0"/>
              <a:pPr/>
              <a:t>1</a:t>
            </a:fld>
            <a:endParaRPr lang="en-US" dirty="0"/>
          </a:p>
        </p:txBody>
      </p:sp>
      <p:sp>
        <p:nvSpPr>
          <p:cNvPr id="14" name="Content Placeholder 13"/>
          <p:cNvSpPr>
            <a:spLocks noGrp="1"/>
          </p:cNvSpPr>
          <p:nvPr>
            <p:ph sz="quarter" idx="1"/>
          </p:nvPr>
        </p:nvSpPr>
        <p:spPr/>
        <p:txBody>
          <a:bodyPr/>
          <a:lstStyle/>
          <a:p>
            <a:r>
              <a:rPr lang="en-US" dirty="0"/>
              <a:t>This presentation will give you an orientation for Stowage Exams on Ships</a:t>
            </a:r>
          </a:p>
          <a:p>
            <a:endParaRPr lang="en-US" dirty="0"/>
          </a:p>
          <a:p>
            <a:endParaRPr lang="en-US" dirty="0"/>
          </a:p>
          <a:p>
            <a:endParaRPr lang="en-US" dirty="0"/>
          </a:p>
        </p:txBody>
      </p:sp>
    </p:spTree>
    <p:extLst>
      <p:ext uri="{BB962C8B-B14F-4D97-AF65-F5344CB8AC3E}">
        <p14:creationId xmlns:p14="http://schemas.microsoft.com/office/powerpoint/2010/main" val="2013100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Hatch Covers - Rust</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1561746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Hold Entry – Pin the Lid</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322850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Hold Entry – Follow</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345266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Previous Cargo</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958830" y="1524000"/>
            <a:ext cx="3220244" cy="4293659"/>
          </a:xfrm>
        </p:spPr>
      </p:pic>
    </p:spTree>
    <p:extLst>
      <p:ext uri="{BB962C8B-B14F-4D97-AF65-F5344CB8AC3E}">
        <p14:creationId xmlns:p14="http://schemas.microsoft.com/office/powerpoint/2010/main" val="130756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Previous Cargo</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958830" y="1524000"/>
            <a:ext cx="3220244" cy="4293659"/>
          </a:xfrm>
        </p:spPr>
      </p:pic>
    </p:spTree>
    <p:extLst>
      <p:ext uri="{BB962C8B-B14F-4D97-AF65-F5344CB8AC3E}">
        <p14:creationId xmlns:p14="http://schemas.microsoft.com/office/powerpoint/2010/main" val="267566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Previous Cargo</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958830" y="1524000"/>
            <a:ext cx="3220244" cy="4293659"/>
          </a:xfrm>
        </p:spPr>
      </p:pic>
    </p:spTree>
    <p:extLst>
      <p:ext uri="{BB962C8B-B14F-4D97-AF65-F5344CB8AC3E}">
        <p14:creationId xmlns:p14="http://schemas.microsoft.com/office/powerpoint/2010/main" val="1952020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Previous Cargo</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631237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Previous Cargo</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2969092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Exit Conference</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2068693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Exit Conference</a:t>
            </a:r>
          </a:p>
        </p:txBody>
      </p:sp>
      <p:sp>
        <p:nvSpPr>
          <p:cNvPr id="2" name="Content Placeholder 1"/>
          <p:cNvSpPr>
            <a:spLocks noGrp="1"/>
          </p:cNvSpPr>
          <p:nvPr>
            <p:ph sz="quarter" idx="1"/>
          </p:nvPr>
        </p:nvSpPr>
        <p:spPr/>
        <p:txBody>
          <a:bodyPr/>
          <a:lstStyle/>
          <a:p>
            <a:r>
              <a:rPr lang="en-US" dirty="0"/>
              <a:t>Once the inspection is complete, fill out the Stowage Examination Worksheet.</a:t>
            </a:r>
          </a:p>
          <a:p>
            <a:r>
              <a:rPr lang="en-US" dirty="0"/>
              <a:t>Make sure the holds that failed are on a separate Worksheet from the passed holds.</a:t>
            </a:r>
          </a:p>
          <a:p>
            <a:r>
              <a:rPr lang="en-US" dirty="0"/>
              <a:t>Give the top 2 copies to the Agent and Captain.</a:t>
            </a:r>
          </a:p>
          <a:p>
            <a:endParaRPr lang="en-US" dirty="0"/>
          </a:p>
        </p:txBody>
      </p:sp>
    </p:spTree>
    <p:extLst>
      <p:ext uri="{BB962C8B-B14F-4D97-AF65-F5344CB8AC3E}">
        <p14:creationId xmlns:p14="http://schemas.microsoft.com/office/powerpoint/2010/main" val="256108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to Boarding</a:t>
            </a:r>
          </a:p>
        </p:txBody>
      </p:sp>
      <p:sp>
        <p:nvSpPr>
          <p:cNvPr id="3" name="Slide Number Placeholder 2"/>
          <p:cNvSpPr>
            <a:spLocks noGrp="1"/>
          </p:cNvSpPr>
          <p:nvPr>
            <p:ph type="sldNum" sz="quarter" idx="12"/>
          </p:nvPr>
        </p:nvSpPr>
        <p:spPr/>
        <p:txBody>
          <a:bodyPr/>
          <a:lstStyle/>
          <a:p>
            <a:fld id="{5201D16B-2387-4D5C-AC4F-ECB6D6ED1DB7}" type="slidenum">
              <a:rPr lang="en-US" smtClean="0">
                <a:solidFill>
                  <a:prstClr val="white"/>
                </a:solidFill>
              </a:rPr>
              <a:pPr/>
              <a:t>2</a:t>
            </a:fld>
            <a:endParaRPr lang="en-US" dirty="0">
              <a:solidFill>
                <a:prstClr val="white"/>
              </a:solidFill>
            </a:endParaRPr>
          </a:p>
        </p:txBody>
      </p:sp>
      <p:sp>
        <p:nvSpPr>
          <p:cNvPr id="4" name="Content Placeholder 3"/>
          <p:cNvSpPr>
            <a:spLocks noGrp="1"/>
          </p:cNvSpPr>
          <p:nvPr>
            <p:ph sz="quarter" idx="1"/>
          </p:nvPr>
        </p:nvSpPr>
        <p:spPr/>
        <p:txBody>
          <a:bodyPr>
            <a:normAutofit fontScale="85000" lnSpcReduction="20000"/>
          </a:bodyPr>
          <a:lstStyle/>
          <a:p>
            <a:pPr lvl="0"/>
            <a:r>
              <a:rPr lang="en-US" dirty="0"/>
              <a:t>Make sure you park your vehicle a safe distance from the ship to avoid ropes and gangway mishaps.</a:t>
            </a:r>
          </a:p>
          <a:p>
            <a:pPr lvl="0"/>
            <a:r>
              <a:rPr lang="en-US" dirty="0"/>
              <a:t>Check to see if the yellow Quarantine flag is flying.  If it is, enquire if the ship has been passed.</a:t>
            </a:r>
          </a:p>
          <a:p>
            <a:pPr lvl="0"/>
            <a:r>
              <a:rPr lang="en-US" dirty="0"/>
              <a:t>Take note of the spelling of the ship.</a:t>
            </a:r>
          </a:p>
          <a:p>
            <a:pPr lvl="0"/>
            <a:r>
              <a:rPr lang="en-US" dirty="0"/>
              <a:t>Make sure you have your Personal Protective Equipment PPE on (Helmet, Safety Shoes,  Reflective Vest, Gloves).  Also carry a scraper and flashlight.</a:t>
            </a:r>
          </a:p>
          <a:p>
            <a:pPr lvl="0"/>
            <a:r>
              <a:rPr lang="en-US" dirty="0"/>
              <a:t>Make sure you have your Government ID (LincPass).</a:t>
            </a:r>
          </a:p>
          <a:p>
            <a:pPr lvl="0"/>
            <a:r>
              <a:rPr lang="en-US" dirty="0"/>
              <a:t>Have all the paperwork necessary for an Inspection.  This includes a pen, Bribe Sheet, Stowage Examination forms, and an application if not provided on board.</a:t>
            </a:r>
          </a:p>
          <a:p>
            <a:pPr lvl="0"/>
            <a:r>
              <a:rPr lang="en-US" dirty="0"/>
              <a:t>Check the gangway to ensure it is safe to use.</a:t>
            </a:r>
          </a:p>
        </p:txBody>
      </p:sp>
      <p:sp>
        <p:nvSpPr>
          <p:cNvPr id="5" name="Footer Placeholder 4"/>
          <p:cNvSpPr>
            <a:spLocks noGrp="1"/>
          </p:cNvSpPr>
          <p:nvPr>
            <p:ph type="ftr" sz="quarter" idx="3"/>
          </p:nvPr>
        </p:nvSpPr>
        <p:spPr/>
        <p:txBody>
          <a:bodyPr/>
          <a:lstStyle/>
          <a:p>
            <a:endParaRPr lang="en-US" dirty="0">
              <a:solidFill>
                <a:prstClr val="white"/>
              </a:solidFill>
            </a:endParaRPr>
          </a:p>
        </p:txBody>
      </p:sp>
    </p:spTree>
    <p:extLst>
      <p:ext uri="{BB962C8B-B14F-4D97-AF65-F5344CB8AC3E}">
        <p14:creationId xmlns:p14="http://schemas.microsoft.com/office/powerpoint/2010/main" val="1954197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Welcome Home!</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29602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Slide Number Placeholder 2"/>
          <p:cNvSpPr>
            <a:spLocks noGrp="1"/>
          </p:cNvSpPr>
          <p:nvPr>
            <p:ph type="sldNum" sz="quarter" idx="12"/>
          </p:nvPr>
        </p:nvSpPr>
        <p:spPr/>
        <p:txBody>
          <a:bodyPr/>
          <a:lstStyle/>
          <a:p>
            <a:fld id="{5201D16B-2387-4D5C-AC4F-ECB6D6ED1DB7}" type="slidenum">
              <a:rPr lang="en-US" smtClean="0">
                <a:solidFill>
                  <a:prstClr val="white"/>
                </a:solidFill>
              </a:rPr>
              <a:pPr/>
              <a:t>30</a:t>
            </a:fld>
            <a:endParaRPr lang="en-US" dirty="0">
              <a:solidFill>
                <a:prstClr val="white"/>
              </a:solidFill>
            </a:endParaRPr>
          </a:p>
        </p:txBody>
      </p:sp>
      <p:sp>
        <p:nvSpPr>
          <p:cNvPr id="4" name="Content Placeholder 3"/>
          <p:cNvSpPr>
            <a:spLocks noGrp="1"/>
          </p:cNvSpPr>
          <p:nvPr>
            <p:ph sz="quarter" idx="1"/>
          </p:nvPr>
        </p:nvSpPr>
        <p:spPr/>
        <p:txBody>
          <a:bodyPr/>
          <a:lstStyle/>
          <a:p>
            <a:r>
              <a:rPr lang="en-US" dirty="0"/>
              <a:t>This presentation covered the process of Shiphold Stowage exams. </a:t>
            </a:r>
          </a:p>
          <a:p>
            <a:r>
              <a:rPr lang="en-US" dirty="0"/>
              <a:t>Pictures were provided to help orient you to the procedure.</a:t>
            </a:r>
          </a:p>
        </p:txBody>
      </p:sp>
      <p:sp>
        <p:nvSpPr>
          <p:cNvPr id="5" name="Footer Placeholder 4"/>
          <p:cNvSpPr>
            <a:spLocks noGrp="1"/>
          </p:cNvSpPr>
          <p:nvPr>
            <p:ph type="ftr" sz="quarter" idx="3"/>
          </p:nvPr>
        </p:nvSpPr>
        <p:spPr/>
        <p:txBody>
          <a:bodyPr/>
          <a:lstStyle/>
          <a:p>
            <a:endParaRPr lang="en-US" dirty="0">
              <a:solidFill>
                <a:prstClr val="white"/>
              </a:solidFill>
            </a:endParaRPr>
          </a:p>
        </p:txBody>
      </p:sp>
    </p:spTree>
    <p:extLst>
      <p:ext uri="{BB962C8B-B14F-4D97-AF65-F5344CB8AC3E}">
        <p14:creationId xmlns:p14="http://schemas.microsoft.com/office/powerpoint/2010/main" val="16058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Slide Number Placeholder 2"/>
          <p:cNvSpPr>
            <a:spLocks noGrp="1"/>
          </p:cNvSpPr>
          <p:nvPr>
            <p:ph type="sldNum" sz="quarter" idx="12"/>
          </p:nvPr>
        </p:nvSpPr>
        <p:spPr/>
        <p:txBody>
          <a:bodyPr/>
          <a:lstStyle/>
          <a:p>
            <a:fld id="{5201D16B-2387-4D5C-AC4F-ECB6D6ED1DB7}" type="slidenum">
              <a:rPr lang="en-US" smtClean="0">
                <a:solidFill>
                  <a:prstClr val="white"/>
                </a:solidFill>
              </a:rPr>
              <a:pPr/>
              <a:t>31</a:t>
            </a:fld>
            <a:endParaRPr lang="en-US" dirty="0">
              <a:solidFill>
                <a:prstClr val="white"/>
              </a:solidFill>
            </a:endParaRPr>
          </a:p>
        </p:txBody>
      </p:sp>
      <p:sp>
        <p:nvSpPr>
          <p:cNvPr id="4" name="Content Placeholder 3"/>
          <p:cNvSpPr>
            <a:spLocks noGrp="1"/>
          </p:cNvSpPr>
          <p:nvPr>
            <p:ph sz="quarter" idx="1"/>
          </p:nvPr>
        </p:nvSpPr>
        <p:spPr/>
        <p:txBody>
          <a:bodyPr/>
          <a:lstStyle/>
          <a:p>
            <a:r>
              <a:rPr lang="en-US" dirty="0"/>
              <a:t>If you have questions please see your Supervisor or Training Officer</a:t>
            </a:r>
          </a:p>
        </p:txBody>
      </p:sp>
      <p:sp>
        <p:nvSpPr>
          <p:cNvPr id="5" name="Footer Placeholder 4"/>
          <p:cNvSpPr>
            <a:spLocks noGrp="1"/>
          </p:cNvSpPr>
          <p:nvPr>
            <p:ph type="ftr" sz="quarter" idx="3"/>
          </p:nvPr>
        </p:nvSpPr>
        <p:spPr/>
        <p:txBody>
          <a:bodyPr/>
          <a:lstStyle/>
          <a:p>
            <a:endParaRPr lang="en-US" dirty="0">
              <a:solidFill>
                <a:prstClr val="white"/>
              </a:solidFill>
            </a:endParaRPr>
          </a:p>
        </p:txBody>
      </p:sp>
    </p:spTree>
    <p:extLst>
      <p:ext uri="{BB962C8B-B14F-4D97-AF65-F5344CB8AC3E}">
        <p14:creationId xmlns:p14="http://schemas.microsoft.com/office/powerpoint/2010/main" val="129698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Quarantine Flag</a:t>
            </a:r>
          </a:p>
        </p:txBody>
      </p:sp>
      <p:sp>
        <p:nvSpPr>
          <p:cNvPr id="3" name="Slide Number Placeholder 2"/>
          <p:cNvSpPr>
            <a:spLocks noGrp="1"/>
          </p:cNvSpPr>
          <p:nvPr>
            <p:ph type="sldNum" sz="quarter" idx="12"/>
          </p:nvPr>
        </p:nvSpPr>
        <p:spPr/>
        <p:txBody>
          <a:bodyPr/>
          <a:lstStyle/>
          <a:p>
            <a:fld id="{5201D16B-2387-4D5C-AC4F-ECB6D6ED1DB7}" type="slidenum">
              <a:rPr lang="en-US" smtClean="0">
                <a:solidFill>
                  <a:prstClr val="white"/>
                </a:solidFill>
              </a:rPr>
              <a:pPr/>
              <a:t>3</a:t>
            </a:fld>
            <a:endParaRPr lang="en-US" dirty="0">
              <a:solidFill>
                <a:prstClr val="white"/>
              </a:solidFill>
            </a:endParaRPr>
          </a:p>
        </p:txBody>
      </p:sp>
      <p:sp>
        <p:nvSpPr>
          <p:cNvPr id="4" name="Content Placeholder 3"/>
          <p:cNvSpPr>
            <a:spLocks noGrp="1"/>
          </p:cNvSpPr>
          <p:nvPr>
            <p:ph sz="quarter" idx="1"/>
          </p:nvPr>
        </p:nvSpPr>
        <p:spPr/>
        <p:txBody>
          <a:bodyPr/>
          <a:lstStyle/>
          <a:p>
            <a:r>
              <a:rPr lang="en-US" dirty="0"/>
              <a:t>If the ship is flying a Yellow Quarantine Flag, FGIS must not board the vessel unless authorized by Customs or Immigration.  Check with the Agent.</a:t>
            </a:r>
          </a:p>
          <a:p>
            <a:endParaRPr lang="en-US" dirty="0"/>
          </a:p>
        </p:txBody>
      </p:sp>
      <p:sp>
        <p:nvSpPr>
          <p:cNvPr id="5" name="Footer Placeholder 4"/>
          <p:cNvSpPr>
            <a:spLocks noGrp="1"/>
          </p:cNvSpPr>
          <p:nvPr>
            <p:ph type="ftr" sz="quarter" idx="3"/>
          </p:nvPr>
        </p:nvSpPr>
        <p:spPr/>
        <p:txBody>
          <a:bodyPr/>
          <a:lstStyle/>
          <a:p>
            <a:endParaRPr lang="en-US" dirty="0">
              <a:solidFill>
                <a:prstClr val="white"/>
              </a:solidFill>
            </a:endParaRPr>
          </a:p>
        </p:txBody>
      </p:sp>
      <p:pic>
        <p:nvPicPr>
          <p:cNvPr id="7" name="Picture 6">
            <a:extLs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152" y="2895600"/>
            <a:ext cx="5181600" cy="342207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47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p:txBody>
          <a:bodyPr/>
          <a:lstStyle/>
          <a:p>
            <a:r>
              <a:rPr lang="en-US" dirty="0"/>
              <a:t>Make sure the gangway is safe to use.  Ensure proper netting is in place, and Rails and ropes are secure.</a:t>
            </a:r>
          </a:p>
          <a:p>
            <a:endParaRPr lang="en-US" dirty="0"/>
          </a:p>
        </p:txBody>
      </p:sp>
      <p:sp>
        <p:nvSpPr>
          <p:cNvPr id="4" name="Title 3"/>
          <p:cNvSpPr>
            <a:spLocks noGrp="1"/>
          </p:cNvSpPr>
          <p:nvPr>
            <p:ph type="title"/>
          </p:nvPr>
        </p:nvSpPr>
        <p:spPr/>
        <p:txBody>
          <a:bodyPr/>
          <a:lstStyle/>
          <a:p>
            <a:r>
              <a:rPr lang="en-US" dirty="0"/>
              <a:t>Safe Gangway</a:t>
            </a:r>
          </a:p>
        </p:txBody>
      </p:sp>
      <p:sp>
        <p:nvSpPr>
          <p:cNvPr id="5" name="Footer Placeholder 4"/>
          <p:cNvSpPr>
            <a:spLocks noGrp="1"/>
          </p:cNvSpPr>
          <p:nvPr>
            <p:ph type="ftr" sz="quarter" idx="10"/>
          </p:nvPr>
        </p:nvSpPr>
        <p:spPr/>
        <p:txBody>
          <a:bodyPr/>
          <a:lstStyle/>
          <a:p>
            <a:endParaRPr lang="en-US" dirty="0">
              <a:solidFill>
                <a:prstClr val="white"/>
              </a:solidFill>
            </a:endParaRP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078383" y="1577874"/>
            <a:ext cx="3483033" cy="4646815"/>
          </a:xfrm>
          <a:prstGeom prst="rect">
            <a:avLst/>
          </a:prstGeom>
        </p:spPr>
      </p:pic>
    </p:spTree>
    <p:extLst>
      <p:ext uri="{BB962C8B-B14F-4D97-AF65-F5344CB8AC3E}">
        <p14:creationId xmlns:p14="http://schemas.microsoft.com/office/powerpoint/2010/main" val="164611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Not Safe Access</a:t>
            </a:r>
          </a:p>
        </p:txBody>
      </p:sp>
      <p:pic>
        <p:nvPicPr>
          <p:cNvPr id="12" name="Content Placeholder 11">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73352" y="1524000"/>
            <a:ext cx="5791200" cy="4343400"/>
          </a:xfrm>
        </p:spPr>
      </p:pic>
    </p:spTree>
    <p:extLst>
      <p:ext uri="{BB962C8B-B14F-4D97-AF65-F5344CB8AC3E}">
        <p14:creationId xmlns:p14="http://schemas.microsoft.com/office/powerpoint/2010/main" val="214887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Not Safe Access</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321056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Boarding – Sign In</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105041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You are in the Captain's Country!</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82480" y="1524000"/>
            <a:ext cx="5772944" cy="4329708"/>
          </a:xfrm>
        </p:spPr>
      </p:pic>
    </p:spTree>
    <p:extLst>
      <p:ext uri="{BB962C8B-B14F-4D97-AF65-F5344CB8AC3E}">
        <p14:creationId xmlns:p14="http://schemas.microsoft.com/office/powerpoint/2010/main" val="5610518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IAC_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7B98AD53977A4994365E1CFF596A5E" ma:contentTypeVersion="45" ma:contentTypeDescription="Create a new document." ma:contentTypeScope="" ma:versionID="df66d9d08f42818aeb039666dbda04d8">
  <xsd:schema xmlns:xsd="http://www.w3.org/2001/XMLSchema" xmlns:xs="http://www.w3.org/2001/XMLSchema" xmlns:p="http://schemas.microsoft.com/office/2006/metadata/properties" xmlns:ns1="http://schemas.microsoft.com/sharepoint/v3" xmlns:ns2="a7b46d0d-91d2-449a-9a39-41790c332645" targetNamespace="http://schemas.microsoft.com/office/2006/metadata/properties" ma:root="true" ma:fieldsID="bc9244f1096bfdbf4a7cd3f38220a0b4" ns1:_="" ns2:_="">
    <xsd:import namespace="http://schemas.microsoft.com/sharepoint/v3"/>
    <xsd:import namespace="a7b46d0d-91d2-449a-9a39-41790c332645"/>
    <xsd:element name="properties">
      <xsd:complexType>
        <xsd:sequence>
          <xsd:element name="documentManagement">
            <xsd:complexType>
              <xsd:all>
                <xsd:element ref="ns1:TranslationStateDownloadLink" minOccurs="0"/>
                <xsd:element ref="ns1:TranslationStateListUrl" minOccurs="0"/>
                <xsd:element ref="ns1:RedirectURL" minOccurs="0"/>
                <xsd:element ref="ns1:URL" minOccurs="0"/>
                <xsd:element ref="ns2:MediaServiceAutoTag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8" nillable="true" ma:displayName="Download 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element name="TranslationStateListUrl" ma:index="9" nillable="true" ma:displayName="List Link" ma:internalName="TranslationStateListUrl">
      <xsd:complexType>
        <xsd:complexContent>
          <xsd:extension base="dms:URL">
            <xsd:sequence>
              <xsd:element name="Url" type="dms:ValidUrl" minOccurs="0" nillable="true"/>
              <xsd:element name="Description" type="xsd:string" nillable="true"/>
            </xsd:sequence>
          </xsd:extension>
        </xsd:complexContent>
      </xsd:complexType>
    </xsd:element>
    <xsd:element name="RedirectURL" ma:index="10" nillable="true" ma:displayName="Redirect URL" ma:description="Redirect URL is a site column created by the Publishing feature. It is used on the Redirect Page Content Type as the web address that the page will redirect to." ma:internalName="RedirectURL">
      <xsd:complexType>
        <xsd:complexContent>
          <xsd:extension base="dms:URL">
            <xsd:sequence>
              <xsd:element name="Url" type="dms:ValidUrl" minOccurs="0" nillable="true"/>
              <xsd:element name="Description" type="xsd:string" nillable="true"/>
            </xsd:sequence>
          </xsd:extension>
        </xsd:complexContent>
      </xsd:complexType>
    </xsd:element>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b46d0d-91d2-449a-9a39-41790c332645" elementFormDefault="qualified">
    <xsd:import namespace="http://schemas.microsoft.com/office/2006/documentManagement/types"/>
    <xsd:import namespace="http://schemas.microsoft.com/office/infopath/2007/PartnerControls"/>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nslationStateDownloadLink xmlns="http://schemas.microsoft.com/sharepoint/v3">
      <Url xsi:nil="true"/>
      <Description xsi:nil="true"/>
    </TranslationStateDownloadLink>
    <URL xmlns="http://schemas.microsoft.com/sharepoint/v3">
      <Url xsi:nil="true"/>
      <Description xsi:nil="true"/>
    </URL>
    <TranslationStateListUrl xmlns="http://schemas.microsoft.com/sharepoint/v3">
      <Url xsi:nil="true"/>
      <Description xsi:nil="true"/>
    </TranslationStateListUrl>
    <RedirectURL xmlns="http://schemas.microsoft.com/sharepoint/v3">
      <Url xsi:nil="true"/>
      <Description xsi:nil="true"/>
    </RedirectURL>
  </documentManagement>
</p:properties>
</file>

<file path=customXml/itemProps1.xml><?xml version="1.0" encoding="utf-8"?>
<ds:datastoreItem xmlns:ds="http://schemas.openxmlformats.org/officeDocument/2006/customXml" ds:itemID="{C83B7E61-3218-4EE4-B59D-5E5857D200C8}">
  <ds:schemaRefs>
    <ds:schemaRef ds:uri="http://schemas.microsoft.com/sharepoint/v3/contenttype/forms"/>
  </ds:schemaRefs>
</ds:datastoreItem>
</file>

<file path=customXml/itemProps2.xml><?xml version="1.0" encoding="utf-8"?>
<ds:datastoreItem xmlns:ds="http://schemas.openxmlformats.org/officeDocument/2006/customXml" ds:itemID="{AA78A37E-1384-47D5-9719-6245ECEB1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b46d0d-91d2-449a-9a39-41790c332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D4DD57-E12C-4DC1-91D4-A64B31B45044}">
  <ds:schemaRef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sharepoint/v3"/>
    <ds:schemaRef ds:uri="a7b46d0d-91d2-449a-9a39-41790c332645"/>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23791</TotalTime>
  <Words>1079</Words>
  <Application>Microsoft Office PowerPoint</Application>
  <PresentationFormat>On-screen Show (4:3)</PresentationFormat>
  <Paragraphs>154</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Georgia</vt:lpstr>
      <vt:lpstr>Wingdings</vt:lpstr>
      <vt:lpstr>Wingdings 2</vt:lpstr>
      <vt:lpstr>GIAC_template</vt:lpstr>
      <vt:lpstr>Shiphold Stowage Exams in Pictures</vt:lpstr>
      <vt:lpstr>Objectives</vt:lpstr>
      <vt:lpstr>Prior to Boarding</vt:lpstr>
      <vt:lpstr>Yellow Quarantine Flag</vt:lpstr>
      <vt:lpstr>Safe Gangway</vt:lpstr>
      <vt:lpstr>Not Safe Access</vt:lpstr>
      <vt:lpstr>Not Safe Access</vt:lpstr>
      <vt:lpstr>Boarding – Sign In</vt:lpstr>
      <vt:lpstr>You are in the Captain's Country!</vt:lpstr>
      <vt:lpstr>Opening Conference</vt:lpstr>
      <vt:lpstr>Opening Conference</vt:lpstr>
      <vt:lpstr>Opening Conference</vt:lpstr>
      <vt:lpstr>Safety</vt:lpstr>
      <vt:lpstr>Safety</vt:lpstr>
      <vt:lpstr>Safety – Heads Up!</vt:lpstr>
      <vt:lpstr>Safety – Trip / Slip Hazards</vt:lpstr>
      <vt:lpstr>Safety – Be Alert!</vt:lpstr>
      <vt:lpstr>Safety</vt:lpstr>
      <vt:lpstr>Hatch Covers </vt:lpstr>
      <vt:lpstr>Hatch Covers - Rust</vt:lpstr>
      <vt:lpstr>Hold Entry – Pin the Lid</vt:lpstr>
      <vt:lpstr>Hold Entry – Follow</vt:lpstr>
      <vt:lpstr>Previous Cargo</vt:lpstr>
      <vt:lpstr>Previous Cargo</vt:lpstr>
      <vt:lpstr>Previous Cargo</vt:lpstr>
      <vt:lpstr>Previous Cargo</vt:lpstr>
      <vt:lpstr>Previous Cargo</vt:lpstr>
      <vt:lpstr>Exit Conference</vt:lpstr>
      <vt:lpstr>Exit Conference</vt:lpstr>
      <vt:lpstr>Welcome Home!</vt:lpstr>
      <vt:lpstr>Summary </vt:lpstr>
      <vt:lpstr>Conclusion</vt:lpstr>
    </vt:vector>
  </TitlesOfParts>
  <Company>USDA GIPSA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OAM Training Slide Template</dc:title>
  <dc:creator>McCluskey, Patrick - GIPSA</dc:creator>
  <cp:lastModifiedBy>Brown, MaryD - AMS</cp:lastModifiedBy>
  <cp:revision>293</cp:revision>
  <cp:lastPrinted>2017-04-12T18:29:49Z</cp:lastPrinted>
  <dcterms:created xsi:type="dcterms:W3CDTF">2014-04-30T01:34:42Z</dcterms:created>
  <dcterms:modified xsi:type="dcterms:W3CDTF">2020-04-24T20:46:17Z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0x010100B27B98AD53977A4994365E1CFF596A5E</vt:lpwstr>
  </property>
  <property fmtid="{D5CDD505-2E9C-101B-9397-08002B2CF9AE}" pid="3" name="Order">
    <vt:r8>100</vt:r8>
  </property>
</Properties>
</file>