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91" r:id="rId5"/>
    <p:sldId id="473" r:id="rId6"/>
    <p:sldId id="474" r:id="rId7"/>
    <p:sldId id="492" r:id="rId8"/>
    <p:sldId id="475" r:id="rId9"/>
    <p:sldId id="476" r:id="rId10"/>
    <p:sldId id="477" r:id="rId11"/>
    <p:sldId id="489" r:id="rId12"/>
    <p:sldId id="478" r:id="rId13"/>
    <p:sldId id="479" r:id="rId14"/>
    <p:sldId id="480" r:id="rId15"/>
    <p:sldId id="481" r:id="rId16"/>
    <p:sldId id="491" r:id="rId17"/>
    <p:sldId id="490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93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ECCBC"/>
    <a:srgbClr val="4304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79" autoAdjust="0"/>
  </p:normalViewPr>
  <p:slideViewPr>
    <p:cSldViewPr>
      <p:cViewPr varScale="1">
        <p:scale>
          <a:sx n="114" d="100"/>
          <a:sy n="114" d="100"/>
        </p:scale>
        <p:origin x="2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>
      <p:cViewPr>
        <p:scale>
          <a:sx n="100" d="100"/>
          <a:sy n="100" d="100"/>
        </p:scale>
        <p:origin x="-163" y="5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11D9BC-6B0C-4850-A3B0-24192F31F265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B940BD-6F58-4219-9EE1-017382CC1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7A6EE-54E9-4233-9AA3-82047339BDE7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0B67F6-9BDC-4D2E-8B06-EA22A67AB9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NOTES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D33C-30DF-48E6-A3A0-B9516C7C8521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67F6-9BDC-4D2E-8B06-EA22A67AB9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219200" y="626204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</p:txBody>
      </p:sp>
      <p:pic>
        <p:nvPicPr>
          <p:cNvPr id="17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19200" y="626204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</p:txBody>
      </p:sp>
      <p:pic>
        <p:nvPicPr>
          <p:cNvPr id="14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76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200" y="626204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</p:txBody>
      </p:sp>
      <p:pic>
        <p:nvPicPr>
          <p:cNvPr id="19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96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400801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0" y="6172200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 descr="fgis_high_res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 flipV="1">
            <a:off x="76200" y="6248401"/>
            <a:ext cx="533400" cy="5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3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15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8CFA-A0EC-4922-8F43-3A2FE76CA21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19200" y="60198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>
              <a:tabLst>
                <a:tab pos="1143000" algn="l"/>
              </a:tabLs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FGIS FMD Training Program</a:t>
            </a:r>
            <a:r>
              <a:rPr lang="en-US" sz="120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ACTs and ACGs</a:t>
            </a: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09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 descr="fgis_high_re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8153400" y="228599"/>
            <a:ext cx="762000" cy="76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 descr="fgis_high_re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8153400" y="228599"/>
            <a:ext cx="762000" cy="76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3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s.usda.gov/sites/default/files/media/FGIS992.pdf" TargetMode="External"/><Relationship Id="rId3" Type="http://schemas.openxmlformats.org/officeDocument/2006/relationships/hyperlink" Target="https://usdagcc.sharepoint.com/:w:/r/sites/ams-fgis/fmd/training/acg/_layouts/15/Doc.aspx?sourcedoc=%7b6CCA053D-69A2-4F52-8AB8-502E4E6CA6FC%7d&amp;action=view&amp;source=https://usdagcc.sharepoint.com/sites/ams-fgis/fmd/training/acg/SitePages/Home.aspx?RootFolder%3D/sites/ams-fgis/fmd/training/acg/Shared%20Documents/ACT%20-%20ACG%20Training%20Program/Stowage%20Exam%20Paperwork%26FolderCTID%3D0x012000E85548A87959134A800A325081048F05%26View%3D%7b76F97280-76B4-487F-8EBC-66360CA87231%7d" TargetMode="External"/><Relationship Id="rId7" Type="http://schemas.openxmlformats.org/officeDocument/2006/relationships/hyperlink" Target="https://gipsa.usda.gov/fgis/handbook/WeighingHB/WeighingHB_12_05_2017.pdf" TargetMode="External"/><Relationship Id="rId2" Type="http://schemas.openxmlformats.org/officeDocument/2006/relationships/hyperlink" Target="https://www.gipsa.usda.gov/fgis/forms-fgis/fgis-907_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s.usda.gov/sites/default/files/media/FGIS9180_48.pdf" TargetMode="External"/><Relationship Id="rId5" Type="http://schemas.openxmlformats.org/officeDocument/2006/relationships/hyperlink" Target="https://www.ams.usda.gov/sites/default/files/media/Book4.pdf" TargetMode="External"/><Relationship Id="rId4" Type="http://schemas.openxmlformats.org/officeDocument/2006/relationships/hyperlink" Target="https://usdagcc.sharepoint.com/:w:/r/sites/ams-fgis/fmd/training/acg/_layouts/15/Doc.aspx?sourcedoc=%7bC4060780-C0E3-4AE0-97A0-A7F39291FCB5%7d&amp;action=view&amp;source=https://usdagcc.sharepoint.com/sites/ams-fgis/fmd/training/acg/SitePages/Home.aspx?RootFolder%3D/sites/ams-fgis/fmd/training/acg/Shared%20Documents/ACT%20-%20ACG%20Training%20Program/Stowage%20Exam%20Paperwork%26FolderCTID%3D0x012000E85548A87959134A800A325081048F05%26View%3D%7b76F97280-76B4-487F-8EBC-66360CA87231%7d" TargetMode="External"/><Relationship Id="rId9" Type="http://schemas.openxmlformats.org/officeDocument/2006/relationships/hyperlink" Target="https://fgisonline.ams.usda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160000"/>
              </a:lnSpc>
            </a:pPr>
            <a:r>
              <a:rPr lang="en-US" sz="3600" dirty="0"/>
              <a:t>ACT / ACG Training</a:t>
            </a:r>
          </a:p>
          <a:p>
            <a:pPr>
              <a:lnSpc>
                <a:spcPct val="160000"/>
              </a:lnSpc>
            </a:pPr>
            <a:r>
              <a:rPr lang="en-US" sz="3600" dirty="0"/>
              <a:t>Documentation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Stowage</a:t>
            </a:r>
          </a:p>
        </p:txBody>
      </p:sp>
    </p:spTree>
    <p:extLst>
      <p:ext uri="{BB962C8B-B14F-4D97-AF65-F5344CB8AC3E}">
        <p14:creationId xmlns:p14="http://schemas.microsoft.com/office/powerpoint/2010/main" val="33930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/>
              <a:t>Grain Inspection Handbook</a:t>
            </a:r>
            <a:br>
              <a:rPr lang="en-US" sz="3200" dirty="0"/>
            </a:br>
            <a:r>
              <a:rPr lang="en-US" sz="3200" dirty="0"/>
              <a:t>Book IV, Chapter 2 (Cont.)</a:t>
            </a:r>
          </a:p>
        </p:txBody>
      </p:sp>
      <p:pic>
        <p:nvPic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47800"/>
            <a:ext cx="3886200" cy="4343400"/>
          </a:xfr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8155"/>
            <a:ext cx="4114800" cy="44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/>
              <a:t>Grain Inspection Handbook</a:t>
            </a:r>
            <a:br>
              <a:rPr lang="en-US" sz="3200" dirty="0"/>
            </a:br>
            <a:r>
              <a:rPr lang="en-US" sz="3200" dirty="0"/>
              <a:t>Book IV, Chapter 2 (Cont.)</a:t>
            </a:r>
          </a:p>
        </p:txBody>
      </p:sp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865418" cy="4472247"/>
          </a:xfr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01002"/>
            <a:ext cx="3733800" cy="44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FGIS-992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 numCol="2"/>
          <a:lstStyle/>
          <a:p>
            <a:r>
              <a:rPr lang="en-US" dirty="0">
                <a:cs typeface="Times New Roman" panose="02020603050405020304" pitchFamily="18" charset="0"/>
              </a:rPr>
              <a:t>Form FGIS-992 </a:t>
            </a:r>
          </a:p>
          <a:p>
            <a:r>
              <a:rPr lang="en-US" dirty="0">
                <a:cs typeface="Times New Roman" panose="02020603050405020304" pitchFamily="18" charset="0"/>
              </a:rPr>
              <a:t>Service Performed Report</a:t>
            </a:r>
          </a:p>
          <a:p>
            <a:r>
              <a:rPr lang="en-US" dirty="0">
                <a:cs typeface="Times New Roman" panose="02020603050405020304" pitchFamily="18" charset="0"/>
              </a:rPr>
              <a:t>AMA Services</a:t>
            </a:r>
          </a:p>
          <a:p>
            <a:r>
              <a:rPr lang="en-US" dirty="0">
                <a:cs typeface="Times New Roman" panose="02020603050405020304" pitchFamily="18" charset="0"/>
              </a:rPr>
              <a:t>Carriers other than vessels</a:t>
            </a:r>
          </a:p>
          <a:p>
            <a:r>
              <a:rPr lang="en-US" dirty="0">
                <a:cs typeface="Times New Roman" panose="02020603050405020304" pitchFamily="18" charset="0"/>
              </a:rPr>
              <a:t>Used when: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Sampling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Checkweighing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Checkloading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429000" cy="4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6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FGIS-991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138" y="1499382"/>
            <a:ext cx="8991600" cy="4648200"/>
          </a:xfrm>
        </p:spPr>
        <p:txBody>
          <a:bodyPr numCol="2"/>
          <a:lstStyle/>
          <a:p>
            <a:r>
              <a:rPr lang="en-US" sz="2600" dirty="0">
                <a:cs typeface="Times New Roman" panose="02020603050405020304" pitchFamily="18" charset="0"/>
              </a:rPr>
              <a:t>Form FGIS-991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General Services Worksheet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Used to compute and document the official weight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Used when checkweighing: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Grain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Rice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Pulses 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52" y="1295400"/>
            <a:ext cx="3505200" cy="45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sz="2400" dirty="0">
                <a:cs typeface="Times New Roman" panose="02020603050405020304" pitchFamily="18" charset="0"/>
              </a:rPr>
              <a:t>Inspection Log for Ships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Work Record used to document prior-to-loading exams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5638800" cy="31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Bribe Card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348472" cy="4270248"/>
          </a:xfrm>
        </p:spPr>
        <p:txBody>
          <a:bodyPr numCol="2">
            <a:normAutofit/>
          </a:bodyPr>
          <a:lstStyle/>
          <a:p>
            <a:endParaRPr lang="en-US" sz="21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Bribe Card MUST be carried at all times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Provides vital information on what to do if you are offered a bribe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Be sure to carry one for your part of the country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Front-All Regions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Back-All Regions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727" y="4191000"/>
            <a:ext cx="4108704" cy="1680257"/>
          </a:xfrm>
          <a:prstGeom prst="roundRect">
            <a:avLst>
              <a:gd name="adj" fmla="val 41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32" y="1945745"/>
            <a:ext cx="4220495" cy="16371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585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Stowage Examination Letter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 numCol="2"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To be filled out by Ship Personnel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Fumigation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Document if the holds have been fumigated in the last 10 days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Ports of Call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List </a:t>
            </a:r>
            <a:r>
              <a:rPr lang="en-US" b="1" i="1" u="sng" dirty="0">
                <a:cs typeface="Times New Roman" panose="02020603050405020304" pitchFamily="18" charset="0"/>
              </a:rPr>
              <a:t>at least </a:t>
            </a:r>
            <a:r>
              <a:rPr lang="en-US" dirty="0">
                <a:cs typeface="Times New Roman" panose="02020603050405020304" pitchFamily="18" charset="0"/>
              </a:rPr>
              <a:t>the last 2 Ports of Call</a:t>
            </a:r>
          </a:p>
          <a:p>
            <a:pPr lvl="2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Discharge location and Cargo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Must be signed by Ship Personnel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276600" cy="42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8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Error Examples - Ships</a:t>
            </a: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3789559" cy="431165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7048"/>
            <a:ext cx="3694112" cy="42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Error Examples - Containers</a:t>
            </a: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67" y="1295400"/>
            <a:ext cx="3803905" cy="4487981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733800" cy="44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152400"/>
            <a:ext cx="8534400" cy="758952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Do’s and Don’ts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15024"/>
              </p:ext>
            </p:extLst>
          </p:nvPr>
        </p:nvGraphicFramePr>
        <p:xfrm>
          <a:off x="271272" y="1676400"/>
          <a:ext cx="8534400" cy="32087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63604">
                  <a:extLst>
                    <a:ext uri="{9D8B030D-6E8A-4147-A177-3AD203B41FA5}">
                      <a16:colId xmlns:a16="http://schemas.microsoft.com/office/drawing/2014/main" val="1034639822"/>
                    </a:ext>
                  </a:extLst>
                </a:gridCol>
                <a:gridCol w="3970796">
                  <a:extLst>
                    <a:ext uri="{9D8B030D-6E8A-4147-A177-3AD203B41FA5}">
                      <a16:colId xmlns:a16="http://schemas.microsoft.com/office/drawing/2014/main" val="4081708809"/>
                    </a:ext>
                  </a:extLst>
                </a:gridCol>
              </a:tblGrid>
              <a:tr h="2384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Stowage Exam Paperwork - Do's and Don'ts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114853"/>
                  </a:ext>
                </a:extLst>
              </a:tr>
              <a:tr h="164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2182087400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DON'T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3957324834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Write Clearly and Legibly and in Ink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Don’t Pass any Stowage Exam area unless it’s been cleaned or fixed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3316651958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Take your 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(Just because they say they will clean or repair doesn’t mean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2427404379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sure to take All needed Paperwork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they will perform corrections up to FGIS Standards)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2281419486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Carry your Bribe Card at all times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 Out/Scratch Out a Mistake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3338511884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Complete one Stowage Worksheet for the areas that pass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(Put one line through the mistake, write the correction, and initial)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3284022654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Complete one Stowage Worksheet for the areas that Do NOT pass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RUSH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1920600613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Use Military Time in 15 minutes increments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GUESS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1737699661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 any Travel, Stand-by, and Mileage Time and Remarks, if applicable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1456630895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Double Check your work for ACCURACY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3378734525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 your paperwork after double checking and verifying information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25" marR="61325" marT="0" marB="0" anchor="b"/>
                </a:tc>
                <a:extLst>
                  <a:ext uri="{0D108BD9-81ED-4DB2-BD59-A6C34878D82A}">
                    <a16:rowId xmlns:a16="http://schemas.microsoft.com/office/drawing/2014/main" val="393287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1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109">
            <a:off x="6756878" y="3417160"/>
            <a:ext cx="1935289" cy="2496523"/>
          </a:xfrm>
          <a:prstGeom prst="rect">
            <a:avLst/>
          </a:prstGeom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609">
            <a:off x="4190355" y="2066389"/>
            <a:ext cx="1628522" cy="2295461"/>
          </a:xfrm>
          <a:prstGeom prst="rect">
            <a:avLst/>
          </a:prstGeom>
        </p:spPr>
      </p:pic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173">
            <a:off x="5014739" y="1457533"/>
            <a:ext cx="2015182" cy="2607882"/>
          </a:xfrm>
          <a:prstGeom prst="rect">
            <a:avLst/>
          </a:prstGeom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255">
            <a:off x="5490329" y="2648441"/>
            <a:ext cx="1857375" cy="246697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3" y="1571887"/>
            <a:ext cx="2434664" cy="182599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01752" y="1252728"/>
            <a:ext cx="850392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Introduce and Review: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Forms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Official Letters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Work Records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Official Instructions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Common Mistakes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Do’s and Don’ts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Official Certificate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Links to Documents &amp; Forms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88080"/>
            <a:ext cx="28041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FGIS-915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Form FGIS-915 is the certificate used to officially report results to applicant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Official grain inspection certificates are legal documents that are admissible in court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Created from information contained in the Stowage Examination Worksheet (Form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FGIS-939) </a:t>
            </a:r>
            <a:r>
              <a:rPr lang="en-US" sz="1900" dirty="0"/>
              <a:t>and relevant paperwork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Accuracy and completeness is vital in all paperwork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200400" cy="43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presentation introduced the documentation and instructions to be used when performing a stowage examination</a:t>
            </a:r>
          </a:p>
          <a:p>
            <a:endParaRPr lang="en-US" sz="2800" dirty="0"/>
          </a:p>
          <a:p>
            <a:r>
              <a:rPr lang="en-US" sz="2800" dirty="0"/>
              <a:t>Practical hands-on instruction is required</a:t>
            </a:r>
          </a:p>
          <a:p>
            <a:pPr lvl="2"/>
            <a:endParaRPr lang="en-US" sz="2800" dirty="0"/>
          </a:p>
          <a:p>
            <a:r>
              <a:rPr lang="en-US" sz="2800" dirty="0"/>
              <a:t>Questions? See your trainer or FOM</a:t>
            </a:r>
          </a:p>
          <a:p>
            <a:endParaRPr lang="en-US" sz="3300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2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Links to documents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2"/>
              </a:rPr>
              <a:t>FGIS Form 907-  Application for Service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3"/>
              </a:rPr>
              <a:t>FGIS Form 939 - Stowage Examination Worksheet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4"/>
              </a:rPr>
              <a:t>Stowage Examination Letter - 4 ports of call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5"/>
              </a:rPr>
              <a:t>Grain Inspection Handbook, Book IV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6"/>
              </a:rPr>
              <a:t>Program Directive 9180.48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7"/>
              </a:rPr>
              <a:t>FGIS Form 991-Weighing Handbook, Pg. 2-32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8"/>
              </a:rPr>
              <a:t>FGIS Form 992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9"/>
              </a:rPr>
              <a:t>FGIS OnLine</a:t>
            </a:r>
            <a:endParaRPr lang="en-US" b="1" dirty="0">
              <a:solidFill>
                <a:schemeClr val="accent1"/>
              </a:solidFill>
            </a:endParaRPr>
          </a:p>
          <a:p>
            <a:pPr lvl="4"/>
            <a:r>
              <a:rPr lang="en-US" b="1" dirty="0"/>
              <a:t>To create Online Ship Inspection Log</a:t>
            </a:r>
          </a:p>
          <a:p>
            <a:pPr lvl="4"/>
            <a:r>
              <a:rPr lang="en-US" b="1" dirty="0"/>
              <a:t>To create Form 915 Official Certificate</a:t>
            </a:r>
          </a:p>
          <a:p>
            <a:pPr lvl="2"/>
            <a:endParaRPr lang="en-US" sz="3300" b="1" dirty="0">
              <a:solidFill>
                <a:schemeClr val="accent1"/>
              </a:solidFill>
            </a:endParaRPr>
          </a:p>
          <a:p>
            <a:pPr lvl="2"/>
            <a:endParaRPr lang="en-US" sz="3300" b="1" dirty="0">
              <a:solidFill>
                <a:schemeClr val="accent1"/>
              </a:solidFill>
            </a:endParaRPr>
          </a:p>
          <a:p>
            <a:endParaRPr lang="en-US" sz="2600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Letters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cs typeface="Times New Roman" panose="02020603050405020304" pitchFamily="18" charset="0"/>
              </a:rPr>
              <a:t>FGIS-907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Used by applicant (Customer) to request service</a:t>
            </a:r>
          </a:p>
          <a:p>
            <a:pPr marL="594360" lvl="2" indent="0"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FGIS-939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Stowage Examination Worksheet</a:t>
            </a:r>
          </a:p>
          <a:p>
            <a:pPr lvl="2"/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Stowage Examination Letter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Official Letter stating at a minimum the last 2 Ports of Call and Cargo</a:t>
            </a:r>
          </a:p>
          <a:p>
            <a:pPr lvl="2"/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Bribe Sheet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Official Letter signed by applicant stating that the stowage area is free of hazardous gases and also that they understand that we say NO to any form of bribery</a:t>
            </a: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Letters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>
            <a:normAutofit/>
          </a:bodyPr>
          <a:lstStyle/>
          <a:p>
            <a:r>
              <a:rPr lang="en-US" sz="2100" dirty="0">
                <a:cs typeface="Times New Roman" panose="02020603050405020304" pitchFamily="18" charset="0"/>
              </a:rPr>
              <a:t>FGIS-992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Services Performed Report for AMA products</a:t>
            </a:r>
          </a:p>
          <a:p>
            <a:r>
              <a:rPr lang="en-US" sz="2100" dirty="0">
                <a:cs typeface="Times New Roman" panose="02020603050405020304" pitchFamily="18" charset="0"/>
              </a:rPr>
              <a:t>FGIS-991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General Services Worksheet</a:t>
            </a:r>
          </a:p>
          <a:p>
            <a:pPr lvl="3"/>
            <a:r>
              <a:rPr lang="en-US" sz="1900" dirty="0">
                <a:cs typeface="Times New Roman" panose="02020603050405020304" pitchFamily="18" charset="0"/>
              </a:rPr>
              <a:t>Compute and document checkweighing of sacked grain, rice, and pulses</a:t>
            </a:r>
          </a:p>
          <a:p>
            <a:r>
              <a:rPr lang="en-US" sz="2100" dirty="0">
                <a:cs typeface="Times New Roman" panose="02020603050405020304" pitchFamily="18" charset="0"/>
              </a:rPr>
              <a:t>FGIS-921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Inspection Log for Ships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record prior-to-loading exams</a:t>
            </a:r>
          </a:p>
          <a:p>
            <a:r>
              <a:rPr lang="en-US" sz="2100" dirty="0">
                <a:cs typeface="Times New Roman" panose="02020603050405020304" pitchFamily="18" charset="0"/>
              </a:rPr>
              <a:t>FGIS-915</a:t>
            </a:r>
          </a:p>
          <a:p>
            <a:pPr lvl="2"/>
            <a:r>
              <a:rPr lang="en-US" sz="1900" dirty="0">
                <a:cs typeface="Times New Roman" panose="02020603050405020304" pitchFamily="18" charset="0"/>
              </a:rPr>
              <a:t>Certificate – Official Stowage Examination Certificate</a:t>
            </a: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2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FGIS-907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dirty="0"/>
              <a:t>Form FGIS-907 </a:t>
            </a:r>
          </a:p>
          <a:p>
            <a:pPr lvl="1"/>
            <a:r>
              <a:rPr lang="en-US" dirty="0"/>
              <a:t>Application for Inspection and Weighing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Stowage may be requested via this form</a:t>
            </a:r>
          </a:p>
          <a:p>
            <a:pPr lvl="1"/>
            <a:r>
              <a:rPr lang="en-US" dirty="0"/>
              <a:t>Verbal requests are also acceptable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314882" cy="43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FGIS-939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89848" cy="4572000"/>
          </a:xfrm>
        </p:spPr>
        <p:txBody>
          <a:bodyPr numCol="2">
            <a:normAutofit/>
          </a:bodyPr>
          <a:lstStyle/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Form FGIS-939 - Stowage Examination Worksheet</a:t>
            </a:r>
          </a:p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Work Record for use while performing a Stowage Examination</a:t>
            </a:r>
          </a:p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Accuracy is critical - Information is used to complete the Official Certificate</a:t>
            </a:r>
          </a:p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Instructions to complete are located in the Grain Inspection Handbook, Book IV and Program Directive 9180.48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528930" cy="45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Stowage Exam Container Worksheet</a:t>
            </a: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08858"/>
            <a:ext cx="3619299" cy="43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Stowage Exam </a:t>
            </a:r>
            <a:r>
              <a:rPr lang="en-US">
                <a:latin typeface="+mn-lt"/>
                <a:cs typeface="Times New Roman" panose="02020603050405020304" pitchFamily="18" charset="0"/>
              </a:rPr>
              <a:t>Container Worksheet Cont.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3733800" cy="4478119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527048"/>
            <a:ext cx="3200400" cy="41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6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/>
              <a:t>Grain Inspection Handbook</a:t>
            </a:r>
            <a:br>
              <a:rPr lang="en-US" sz="3200" dirty="0"/>
            </a:br>
            <a:r>
              <a:rPr lang="en-US" sz="3200" dirty="0"/>
              <a:t>Book IV, Chapter 2</a:t>
            </a:r>
          </a:p>
        </p:txBody>
      </p:sp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5048"/>
            <a:ext cx="3352800" cy="4338918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280416" y="1676400"/>
            <a:ext cx="4215384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Grain Inspection Handbook</a:t>
            </a:r>
          </a:p>
          <a:p>
            <a:pPr lvl="1"/>
            <a:r>
              <a:rPr lang="en-US" dirty="0"/>
              <a:t>Book IV, Chapter 2</a:t>
            </a:r>
          </a:p>
          <a:p>
            <a:pPr lvl="2"/>
            <a:r>
              <a:rPr lang="en-US" dirty="0"/>
              <a:t>Section 2.1 - Page 2-3 </a:t>
            </a:r>
          </a:p>
          <a:p>
            <a:pPr lvl="2"/>
            <a:r>
              <a:rPr lang="en-US" dirty="0"/>
              <a:t>Section 2.8 - Pages 2-29 through 2-32</a:t>
            </a:r>
          </a:p>
          <a:p>
            <a:r>
              <a:rPr lang="en-US" dirty="0"/>
              <a:t>Gives instructions on completion of work records during stowage examinations</a:t>
            </a:r>
          </a:p>
        </p:txBody>
      </p:sp>
    </p:spTree>
    <p:extLst>
      <p:ext uri="{BB962C8B-B14F-4D97-AF65-F5344CB8AC3E}">
        <p14:creationId xmlns:p14="http://schemas.microsoft.com/office/powerpoint/2010/main" val="3805251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AC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nslationStateDownloadLink xmlns="http://schemas.microsoft.com/sharepoint/v3">
      <Url xsi:nil="true"/>
      <Description xsi:nil="true"/>
    </TranslationStateDownloadLink>
    <URL xmlns="http://schemas.microsoft.com/sharepoint/v3">
      <Url xsi:nil="true"/>
      <Description xsi:nil="true"/>
    </URL>
    <TranslationStateListUrl xmlns="http://schemas.microsoft.com/sharepoint/v3">
      <Url xsi:nil="true"/>
      <Description xsi:nil="true"/>
    </TranslationStateListUrl>
    <RedirectURL xmlns="http://schemas.microsoft.com/sharepoint/v3">
      <Url xsi:nil="true"/>
      <Description xsi:nil="true"/>
    </Redirect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B98AD53977A4994365E1CFF596A5E" ma:contentTypeVersion="47" ma:contentTypeDescription="Create a new document." ma:contentTypeScope="" ma:versionID="6aae60d0b29847fea3216ad538bd590f">
  <xsd:schema xmlns:xsd="http://www.w3.org/2001/XMLSchema" xmlns:xs="http://www.w3.org/2001/XMLSchema" xmlns:p="http://schemas.microsoft.com/office/2006/metadata/properties" xmlns:ns1="http://schemas.microsoft.com/sharepoint/v3" xmlns:ns2="a7b46d0d-91d2-449a-9a39-41790c332645" xmlns:ns3="8535762f-4417-4f6c-9e13-7cea7cbdc728" targetNamespace="http://schemas.microsoft.com/office/2006/metadata/properties" ma:root="true" ma:fieldsID="8de464572c8c373b3203f67ebbdca679" ns1:_="" ns2:_="" ns3:_="">
    <xsd:import namespace="http://schemas.microsoft.com/sharepoint/v3"/>
    <xsd:import namespace="a7b46d0d-91d2-449a-9a39-41790c332645"/>
    <xsd:import namespace="8535762f-4417-4f6c-9e13-7cea7cbdc728"/>
    <xsd:element name="properties">
      <xsd:complexType>
        <xsd:sequence>
          <xsd:element name="documentManagement">
            <xsd:complexType>
              <xsd:all>
                <xsd:element ref="ns1:TranslationStateDownloadLink" minOccurs="0"/>
                <xsd:element ref="ns1:TranslationStateListUrl" minOccurs="0"/>
                <xsd:element ref="ns1:RedirectURL" minOccurs="0"/>
                <xsd:element ref="ns1:URL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8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ranslationStateListUrl" ma:index="9" nillable="true" ma:displayName="List Link" ma:internalName="TranslationStateLis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directURL" ma:index="10" nillable="true" ma:displayName="Redirect URL" ma:description="Redirect URL is a site column created by the Publishing feature. It is used on the Redirect Page Content Type as the web address that the page will redirect to." ma:internalName="Redirec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46d0d-91d2-449a-9a39-41790c332645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5762f-4417-4f6c-9e13-7cea7cbdc72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4DD57-E12C-4DC1-91D4-A64B31B45044}">
  <ds:schemaRefs>
    <ds:schemaRef ds:uri="8535762f-4417-4f6c-9e13-7cea7cbdc728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7b46d0d-91d2-449a-9a39-41790c3326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4D006B-CB4B-4307-9D8F-E0A99FCD8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b46d0d-91d2-449a-9a39-41790c332645"/>
    <ds:schemaRef ds:uri="8535762f-4417-4f6c-9e13-7cea7cbdc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3B7E61-3218-4EE4-B59D-5E5857D20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26116</TotalTime>
  <Words>700</Words>
  <Application>Microsoft Office PowerPoint</Application>
  <PresentationFormat>On-screen Show (4:3)</PresentationFormat>
  <Paragraphs>172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Wingdings 2</vt:lpstr>
      <vt:lpstr>GIAC_template</vt:lpstr>
      <vt:lpstr>Stowage</vt:lpstr>
      <vt:lpstr>Objectives</vt:lpstr>
      <vt:lpstr>Forms and Letters</vt:lpstr>
      <vt:lpstr>Forms and Letters Cont.</vt:lpstr>
      <vt:lpstr>Form FGIS-907</vt:lpstr>
      <vt:lpstr>Form FGIS-939</vt:lpstr>
      <vt:lpstr>Stowage Exam Container Worksheet</vt:lpstr>
      <vt:lpstr>Stowage Exam Container Worksheet Cont.</vt:lpstr>
      <vt:lpstr>Grain Inspection Handbook Book IV, Chapter 2</vt:lpstr>
      <vt:lpstr>Grain Inspection Handbook Book IV, Chapter 2 (Cont.)</vt:lpstr>
      <vt:lpstr>Grain Inspection Handbook Book IV, Chapter 2 (Cont.)</vt:lpstr>
      <vt:lpstr>Form FGIS-992</vt:lpstr>
      <vt:lpstr>Form FGIS-991</vt:lpstr>
      <vt:lpstr>Form FGIS-921</vt:lpstr>
      <vt:lpstr>Bribe Card</vt:lpstr>
      <vt:lpstr>Stowage Examination Letter</vt:lpstr>
      <vt:lpstr>Error Examples - Ships</vt:lpstr>
      <vt:lpstr>Error Examples - Containers</vt:lpstr>
      <vt:lpstr>Do’s and Don’ts</vt:lpstr>
      <vt:lpstr>Form FGIS-915</vt:lpstr>
      <vt:lpstr>Conclusion</vt:lpstr>
      <vt:lpstr>References</vt:lpstr>
    </vt:vector>
  </TitlesOfParts>
  <Company>USDA GIPSA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OAM Training Slide Template</dc:title>
  <dc:creator>McCluskey, Patrick - GIPSA</dc:creator>
  <cp:lastModifiedBy>Brown, MaryD - AMS</cp:lastModifiedBy>
  <cp:revision>372</cp:revision>
  <cp:lastPrinted>2017-04-12T18:29:49Z</cp:lastPrinted>
  <dcterms:created xsi:type="dcterms:W3CDTF">2014-04-30T01:34:42Z</dcterms:created>
  <dcterms:modified xsi:type="dcterms:W3CDTF">2020-04-24T20:47:58Z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0x010100B27B98AD53977A4994365E1CFF596A5E</vt:lpwstr>
  </property>
  <property fmtid="{D5CDD505-2E9C-101B-9397-08002B2CF9AE}" pid="3" name="Order">
    <vt:r8>100</vt:r8>
  </property>
</Properties>
</file>