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91" r:id="rId5"/>
    <p:sldId id="449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61" r:id="rId14"/>
    <p:sldId id="459" r:id="rId15"/>
    <p:sldId id="462" r:id="rId16"/>
    <p:sldId id="460" r:id="rId17"/>
    <p:sldId id="450" r:id="rId18"/>
    <p:sldId id="463" r:id="rId1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CBC"/>
    <a:srgbClr val="4304F6"/>
    <a:srgbClr val="FF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3352" autoAdjust="0"/>
  </p:normalViewPr>
  <p:slideViewPr>
    <p:cSldViewPr>
      <p:cViewPr varScale="1">
        <p:scale>
          <a:sx n="114" d="100"/>
          <a:sy n="114" d="100"/>
        </p:scale>
        <p:origin x="9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592"/>
    </p:cViewPr>
  </p:sorterViewPr>
  <p:notesViewPr>
    <p:cSldViewPr>
      <p:cViewPr>
        <p:scale>
          <a:sx n="100" d="100"/>
          <a:sy n="100" d="100"/>
        </p:scale>
        <p:origin x="-163" y="5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11D9BC-6B0C-4850-A3B0-24192F31F265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B940BD-6F58-4219-9EE1-017382CC17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1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A7A6EE-54E9-4233-9AA3-82047339BDE7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0B67F6-9BDC-4D2E-8B06-EA22A67AB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23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NOTES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ED33C-30DF-48E6-A3A0-B9516C7C8521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786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B67F6-9BDC-4D2E-8B06-EA22A67AB9E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86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5867400"/>
            <a:ext cx="8833104" cy="83381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1219200" y="6262048"/>
            <a:ext cx="784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43000" algn="l"/>
              </a:tabLst>
            </a:pPr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United States Department of Agriculture</a:t>
            </a:r>
          </a:p>
        </p:txBody>
      </p:sp>
      <p:pic>
        <p:nvPicPr>
          <p:cNvPr id="17" name="Picture 2" descr="usda-logo-whit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971740"/>
            <a:ext cx="838200" cy="56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71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b="0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304" y="5867400"/>
            <a:ext cx="8833104" cy="83381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219200" y="6262048"/>
            <a:ext cx="784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43000" algn="l"/>
              </a:tabLst>
            </a:pPr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United States Department of Agriculture</a:t>
            </a:r>
          </a:p>
        </p:txBody>
      </p:sp>
      <p:pic>
        <p:nvPicPr>
          <p:cNvPr id="14" name="Picture 2" descr="usda-logo-whit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971740"/>
            <a:ext cx="838200" cy="56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876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146304" y="5867400"/>
            <a:ext cx="8833104" cy="83381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219200" y="6262048"/>
            <a:ext cx="784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43000" algn="l"/>
              </a:tabLst>
            </a:pPr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United States Department of Agriculture</a:t>
            </a:r>
          </a:p>
        </p:txBody>
      </p:sp>
      <p:pic>
        <p:nvPicPr>
          <p:cNvPr id="19" name="Picture 2" descr="usda-logo-whit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971740"/>
            <a:ext cx="838200" cy="56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9962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bg1">
              <a:lumMod val="6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b="0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400801"/>
            <a:ext cx="7543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 userDrawn="1"/>
        </p:nvSpPr>
        <p:spPr>
          <a:xfrm>
            <a:off x="0" y="6172200"/>
            <a:ext cx="685800" cy="6858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6" name="Picture 25" descr="fgis_high_res log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AFFF9"/>
              </a:clrFrom>
              <a:clrTo>
                <a:srgbClr val="FAFFF9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 flipH="1" flipV="1">
            <a:off x="76200" y="6248401"/>
            <a:ext cx="533400" cy="53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787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b="0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238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b="0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240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694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615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8CFA-A0EC-4922-8F43-3A2FE76CA21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49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304" y="5867400"/>
            <a:ext cx="8833104" cy="83381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219200" y="6019800"/>
            <a:ext cx="7848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43000" algn="l"/>
              </a:tabLst>
            </a:pPr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United States Department of Agriculture</a:t>
            </a:r>
          </a:p>
          <a:p>
            <a:pPr>
              <a:tabLst>
                <a:tab pos="1143000" algn="l"/>
              </a:tabLst>
            </a:pPr>
            <a:r>
              <a:rPr lang="en-US" sz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FGIS FMD Training Program</a:t>
            </a:r>
            <a:r>
              <a:rPr lang="en-US" sz="1200" baseline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for ACTs and ACGs</a:t>
            </a:r>
            <a:endParaRPr lang="en-US" sz="1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 descr="usda-logo-whit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971740"/>
            <a:ext cx="838200" cy="56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3097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16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7" name="Picture 6" descr="fgis_high_res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8153400" y="228599"/>
            <a:ext cx="762000" cy="76200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170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7" name="Picture 6" descr="fgis_high_res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8153400" y="228599"/>
            <a:ext cx="762000" cy="76200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568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39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04984"/>
            <a:ext cx="1520952" cy="36576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50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588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9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b="0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112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2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2" r:id="rId3"/>
    <p:sldLayoutId id="2147483663" r:id="rId4"/>
    <p:sldLayoutId id="2147483664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ipsa.usda.gov/osp/policymemo/261.pdf" TargetMode="External"/><Relationship Id="rId2" Type="http://schemas.openxmlformats.org/officeDocument/2006/relationships/hyperlink" Target="https://www.ams.usda.gov/sites/default/files/media/FGIS9180_48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gipsa.usda.gov/osp/policymemo/262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60020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bIns="182880">
            <a:normAutofit/>
          </a:bodyPr>
          <a:lstStyle/>
          <a:p>
            <a:r>
              <a:rPr lang="en-US" sz="4800" dirty="0"/>
              <a:t>STOWAGE</a:t>
            </a:r>
            <a:endParaRPr lang="en-US" dirty="0">
              <a:ln w="22225" cap="rnd"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772400" cy="3124200"/>
          </a:xfrm>
        </p:spPr>
        <p:txBody>
          <a:bodyPr>
            <a:normAutofit/>
          </a:bodyPr>
          <a:lstStyle/>
          <a:p>
            <a:endParaRPr lang="en-US" dirty="0"/>
          </a:p>
          <a:p>
            <a:pPr>
              <a:lnSpc>
                <a:spcPct val="160000"/>
              </a:lnSpc>
            </a:pPr>
            <a:r>
              <a:rPr lang="en-US" sz="3600" dirty="0"/>
              <a:t>ACT / ACG Training</a:t>
            </a:r>
          </a:p>
          <a:p>
            <a:pPr>
              <a:lnSpc>
                <a:spcPct val="160000"/>
              </a:lnSpc>
            </a:pPr>
            <a:r>
              <a:rPr lang="en-US" sz="3600" dirty="0"/>
              <a:t>General</a:t>
            </a:r>
          </a:p>
        </p:txBody>
      </p:sp>
    </p:spTree>
    <p:extLst>
      <p:ext uri="{BB962C8B-B14F-4D97-AF65-F5344CB8AC3E}">
        <p14:creationId xmlns:p14="http://schemas.microsoft.com/office/powerpoint/2010/main" val="339308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se Studies and New Orgs/Campaigns | SocialButterfly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827" y="1669923"/>
            <a:ext cx="3362325" cy="4286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Mandatory </a:t>
            </a:r>
          </a:p>
          <a:p>
            <a:r>
              <a:rPr lang="en-US" dirty="0"/>
              <a:t>PROBY (Smokey’s brother) Says</a:t>
            </a:r>
          </a:p>
          <a:p>
            <a:pPr lvl="1"/>
            <a:r>
              <a:rPr lang="en-US" dirty="0"/>
              <a:t>“Only you can ensure safety”</a:t>
            </a:r>
          </a:p>
          <a:p>
            <a:r>
              <a:rPr lang="en-US" dirty="0"/>
              <a:t>Be aware of your surroundings</a:t>
            </a:r>
          </a:p>
          <a:p>
            <a:r>
              <a:rPr lang="en-US" dirty="0"/>
              <a:t>Use PPE</a:t>
            </a:r>
          </a:p>
          <a:p>
            <a:r>
              <a:rPr lang="en-US" dirty="0"/>
              <a:t>Emergency Procedures </a:t>
            </a:r>
          </a:p>
          <a:p>
            <a:pPr lvl="1"/>
            <a:r>
              <a:rPr lang="en-US" dirty="0"/>
              <a:t>Do not enter toxic atmospheres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2014050"/>
            <a:ext cx="9144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Proby</a:t>
            </a:r>
            <a:endParaRPr lang="en-US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0" y="2667000"/>
            <a:ext cx="298885" cy="253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782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of Fitness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Must be considered </a:t>
            </a:r>
          </a:p>
          <a:p>
            <a:pPr lvl="1"/>
            <a:r>
              <a:rPr lang="en-US" dirty="0"/>
              <a:t>clean </a:t>
            </a:r>
          </a:p>
          <a:p>
            <a:pPr lvl="1"/>
            <a:r>
              <a:rPr lang="en-US" dirty="0"/>
              <a:t>dry </a:t>
            </a:r>
          </a:p>
          <a:p>
            <a:pPr lvl="1"/>
            <a:r>
              <a:rPr lang="en-US" dirty="0"/>
              <a:t>free of infestation, rodents, toxic substances</a:t>
            </a:r>
          </a:p>
          <a:p>
            <a:pPr lvl="1"/>
            <a:r>
              <a:rPr lang="en-US" dirty="0"/>
              <a:t>foreign odor</a:t>
            </a:r>
          </a:p>
          <a:p>
            <a:r>
              <a:rPr lang="en-US" dirty="0"/>
              <a:t>Suitable for storing or carrying grain or commodities.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587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of Fitness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Rust / Paint Scale – </a:t>
            </a:r>
          </a:p>
          <a:p>
            <a:pPr lvl="1"/>
            <a:r>
              <a:rPr lang="en-US" dirty="0"/>
              <a:t>25 square feet single area/ 100 square feet aggregate – ships, barges</a:t>
            </a:r>
          </a:p>
          <a:p>
            <a:pPr lvl="1"/>
            <a:r>
              <a:rPr lang="en-US" dirty="0"/>
              <a:t>4 square feet single area or aggregate – railcars, trucks, or other</a:t>
            </a:r>
          </a:p>
          <a:p>
            <a:r>
              <a:rPr lang="en-US" dirty="0"/>
              <a:t>Previous Cargo – Not allowed</a:t>
            </a:r>
          </a:p>
          <a:p>
            <a:pPr lvl="1"/>
            <a:r>
              <a:rPr lang="en-US" dirty="0"/>
              <a:t>Such as – fertilizer, coal, oil residue, cement, old grain</a:t>
            </a:r>
          </a:p>
          <a:p>
            <a:r>
              <a:rPr lang="en-US" dirty="0"/>
              <a:t>Unsanitary Conditions – Not allowed</a:t>
            </a:r>
          </a:p>
          <a:p>
            <a:pPr lvl="1"/>
            <a:r>
              <a:rPr lang="en-US" dirty="0"/>
              <a:t>Such as – animal filth, sewage, or any other condition</a:t>
            </a:r>
          </a:p>
          <a:p>
            <a:r>
              <a:rPr lang="en-US" dirty="0"/>
              <a:t>Dryness – No standing water or puddles</a:t>
            </a:r>
          </a:p>
          <a:p>
            <a:r>
              <a:rPr lang="en-US" sz="2400" dirty="0"/>
              <a:t>Free from infestation, rodents, toxic substances, odor</a:t>
            </a:r>
          </a:p>
          <a:p>
            <a:r>
              <a:rPr lang="en-US" sz="2400" dirty="0"/>
              <a:t>Other Conditions that would make storage questionable</a:t>
            </a:r>
          </a:p>
          <a:p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40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Check entire carrier for all standards of fitness</a:t>
            </a:r>
          </a:p>
          <a:p>
            <a:endParaRPr lang="en-US" dirty="0"/>
          </a:p>
          <a:p>
            <a:r>
              <a:rPr lang="en-US" dirty="0"/>
              <a:t>Point out conditions that do not meet standards to applicant</a:t>
            </a:r>
          </a:p>
          <a:p>
            <a:pPr lvl="1"/>
            <a:r>
              <a:rPr lang="en-US" dirty="0"/>
              <a:t>Minor correction can be made on the fly by applicant</a:t>
            </a:r>
          </a:p>
          <a:p>
            <a:pPr lvl="1"/>
            <a:r>
              <a:rPr lang="en-US" dirty="0"/>
              <a:t>Items needing significant correction = unfit declaration</a:t>
            </a:r>
          </a:p>
          <a:p>
            <a:pPr lvl="1"/>
            <a:endParaRPr lang="en-US" dirty="0"/>
          </a:p>
          <a:p>
            <a:r>
              <a:rPr lang="en-US" dirty="0"/>
              <a:t>Document findings on work record (pass or fail)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61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This presentation covered in introduction to Stowage Examination Services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 descr="the-beginning-road-sign | Hannah Warr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354" y="2453479"/>
            <a:ext cx="4082716" cy="271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86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/ References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Questions? See your trainer or FOM</a:t>
            </a:r>
          </a:p>
          <a:p>
            <a:r>
              <a:rPr lang="en-US" dirty="0"/>
              <a:t>References for clarification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FGIS Program Directive 9180.48</a:t>
            </a:r>
            <a:endParaRPr lang="en-US" dirty="0"/>
          </a:p>
          <a:p>
            <a:pPr lvl="1"/>
            <a:r>
              <a:rPr lang="en-US" dirty="0"/>
              <a:t>FGIS Policy Bulletins #</a:t>
            </a:r>
            <a:r>
              <a:rPr lang="en-US" dirty="0">
                <a:hlinkClick r:id="rId3"/>
              </a:rPr>
              <a:t>261</a:t>
            </a:r>
            <a:r>
              <a:rPr lang="en-US" dirty="0"/>
              <a:t> and #</a:t>
            </a:r>
            <a:r>
              <a:rPr lang="en-US" dirty="0">
                <a:hlinkClick r:id="rId4"/>
              </a:rPr>
              <a:t>262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6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Answer – What is a Stowage Exam?</a:t>
            </a:r>
          </a:p>
          <a:p>
            <a:endParaRPr lang="en-US" dirty="0"/>
          </a:p>
          <a:p>
            <a:r>
              <a:rPr lang="en-US" dirty="0"/>
              <a:t>Cover an introduction to Stowage Exam Services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231" y="4114800"/>
            <a:ext cx="4271969" cy="1984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10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Stowage Exam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Grain Regulation – 800.75 (f) (1) </a:t>
            </a:r>
          </a:p>
          <a:p>
            <a:pPr lvl="1"/>
            <a:r>
              <a:rPr lang="en-US" dirty="0"/>
              <a:t>(1) This service consists of official personnel visually determining if an identified carrier or container is clean; dry; free from infestation, rodents, toxic substances, and foreign odor: and is suitable to store or carry grain.</a:t>
            </a:r>
          </a:p>
          <a:p>
            <a:r>
              <a:rPr lang="en-US" dirty="0"/>
              <a:t>Commodity Regulation – 868.31 (m)</a:t>
            </a:r>
          </a:p>
          <a:p>
            <a:pPr lvl="1"/>
            <a:r>
              <a:rPr lang="en-US" dirty="0"/>
              <a:t>(m) This service consists of official personnel visually determining if an identified carrier or container is clean; dry; free from infestation, rodents, toxic substances, and foreign odor: and is suitable to store or carry commodities and certifying the results.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14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Stowage Exam Instructions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Program Directive 9180.48 instructs personnel on performance of stowage exam services</a:t>
            </a:r>
          </a:p>
          <a:p>
            <a:endParaRPr lang="en-US" dirty="0"/>
          </a:p>
          <a:p>
            <a:r>
              <a:rPr lang="en-US" dirty="0"/>
              <a:t>Policy Bulletins #261 and #262 further clarify policy on stowage services for Railcars and Containers.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9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Stowage Exam - 2 Types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Mandatory - Prior-to-Loading</a:t>
            </a:r>
          </a:p>
          <a:p>
            <a:pPr lvl="1"/>
            <a:r>
              <a:rPr lang="en-US" dirty="0"/>
              <a:t>When required by USGSA, AMA, official instruction, or Purchase agreement</a:t>
            </a:r>
          </a:p>
          <a:p>
            <a:pPr lvl="2"/>
            <a:r>
              <a:rPr lang="en-US" dirty="0"/>
              <a:t>Example – Carrier is officially sampled and inspected, or weighed at time of loading</a:t>
            </a:r>
          </a:p>
          <a:p>
            <a:pPr lvl="1"/>
            <a:r>
              <a:rPr lang="en-US" dirty="0"/>
              <a:t>BEFORE loading begins</a:t>
            </a:r>
          </a:p>
          <a:p>
            <a:pPr lvl="1"/>
            <a:r>
              <a:rPr lang="en-US" dirty="0"/>
              <a:t>Once declared fit – good for 24 hours</a:t>
            </a:r>
          </a:p>
          <a:p>
            <a:pPr lvl="1"/>
            <a:r>
              <a:rPr lang="en-US" dirty="0"/>
              <a:t>If area examined deteriorates, perform another exam</a:t>
            </a:r>
          </a:p>
          <a:p>
            <a:r>
              <a:rPr lang="en-US" dirty="0"/>
              <a:t>Permissive – Service-On-Request</a:t>
            </a:r>
          </a:p>
          <a:p>
            <a:pPr lvl="1"/>
            <a:r>
              <a:rPr lang="en-US" dirty="0"/>
              <a:t>Any location, independent of other services</a:t>
            </a:r>
          </a:p>
          <a:p>
            <a:pPr lvl="2"/>
            <a:r>
              <a:rPr lang="en-US" dirty="0"/>
              <a:t>Example – Railcar inspected to confirm grain was unloaded.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43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Dismissal / Withholding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Regulation 800.49 (a) – withheld for Hazardous conditions</a:t>
            </a:r>
          </a:p>
          <a:p>
            <a:pPr lvl="1"/>
            <a:r>
              <a:rPr lang="en-US" dirty="0"/>
              <a:t>Notify applicant of conditions</a:t>
            </a:r>
          </a:p>
          <a:p>
            <a:pPr lvl="1"/>
            <a:r>
              <a:rPr lang="en-US" dirty="0"/>
              <a:t>Can condition be eliminated</a:t>
            </a:r>
          </a:p>
          <a:p>
            <a:pPr lvl="1"/>
            <a:r>
              <a:rPr lang="en-US" dirty="0"/>
              <a:t>If no:</a:t>
            </a:r>
          </a:p>
          <a:p>
            <a:pPr lvl="2"/>
            <a:r>
              <a:rPr lang="en-US" dirty="0"/>
              <a:t>Dismiss request for stowage service</a:t>
            </a:r>
          </a:p>
          <a:p>
            <a:pPr lvl="2"/>
            <a:r>
              <a:rPr lang="en-US" dirty="0"/>
              <a:t>Other services requested should still be performed</a:t>
            </a:r>
          </a:p>
          <a:p>
            <a:pPr lvl="2"/>
            <a:r>
              <a:rPr lang="en-US" dirty="0"/>
              <a:t>Record on work record reason why hazardous</a:t>
            </a:r>
          </a:p>
          <a:p>
            <a:pPr lvl="2"/>
            <a:r>
              <a:rPr lang="en-US" dirty="0"/>
              <a:t>Certificate should only show “STOWAGE AREA NOT EXAMINED”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22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Stowage Exam Waivers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Regulation – 800.75 (f) (2)</a:t>
            </a:r>
          </a:p>
          <a:p>
            <a:endParaRPr lang="en-US" dirty="0"/>
          </a:p>
          <a:p>
            <a:r>
              <a:rPr lang="en-US" u="sng" dirty="0"/>
              <a:t>NOT AVAILABLE FOR EXPORT!!!</a:t>
            </a:r>
          </a:p>
          <a:p>
            <a:endParaRPr lang="en-US" dirty="0"/>
          </a:p>
          <a:p>
            <a:r>
              <a:rPr lang="en-US" dirty="0"/>
              <a:t>Applicant and ALL interested parties submit a written statement attesting stowage is not needed and why</a:t>
            </a:r>
          </a:p>
          <a:p>
            <a:r>
              <a:rPr lang="en-US" dirty="0"/>
              <a:t>Certificates must state “Stowage Area Not Examined”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Stowage Area Unfit – Now What?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Unfit due to infestation – </a:t>
            </a:r>
          </a:p>
          <a:p>
            <a:pPr lvl="1"/>
            <a:r>
              <a:rPr lang="en-US" dirty="0"/>
              <a:t>Vessel, if approved type, can be fumigated to mitigate the unfit condition</a:t>
            </a:r>
          </a:p>
          <a:p>
            <a:pPr lvl="1"/>
            <a:endParaRPr lang="en-US" dirty="0"/>
          </a:p>
          <a:p>
            <a:r>
              <a:rPr lang="en-US" dirty="0"/>
              <a:t>Reinspection / Appeal –</a:t>
            </a:r>
          </a:p>
          <a:p>
            <a:pPr lvl="1"/>
            <a:r>
              <a:rPr lang="en-US" dirty="0"/>
              <a:t>If no changes are made to area, a Reinspection or Appeal is available</a:t>
            </a:r>
          </a:p>
          <a:p>
            <a:pPr lvl="1"/>
            <a:r>
              <a:rPr lang="en-US" dirty="0"/>
              <a:t>If changes are made to area, such as swept clean, a new original inspection may be performed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14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Conduct</a:t>
            </a:r>
          </a:p>
          <a:p>
            <a:pPr lvl="1"/>
            <a:r>
              <a:rPr lang="en-US" dirty="0"/>
              <a:t>Be trained and licensed and able</a:t>
            </a:r>
          </a:p>
          <a:p>
            <a:pPr lvl="1"/>
            <a:r>
              <a:rPr lang="en-US" dirty="0"/>
              <a:t>If declaring unfit, DO NOT advise on how to correct</a:t>
            </a:r>
          </a:p>
          <a:p>
            <a:pPr lvl="1"/>
            <a:r>
              <a:rPr lang="en-US" dirty="0"/>
              <a:t>Act impartially and with integrity</a:t>
            </a:r>
          </a:p>
          <a:p>
            <a:pPr lvl="1"/>
            <a:r>
              <a:rPr lang="en-US" dirty="0"/>
              <a:t>Do not accept, take, or solicit gifts, gratuities, or anything of value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601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IAC_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anslationStateDownloadLink xmlns="http://schemas.microsoft.com/sharepoint/v3">
      <Url xsi:nil="true"/>
      <Description xsi:nil="true"/>
    </TranslationStateDownloadLink>
    <URL xmlns="http://schemas.microsoft.com/sharepoint/v3">
      <Url xsi:nil="true"/>
      <Description xsi:nil="true"/>
    </URL>
    <TranslationStateListUrl xmlns="http://schemas.microsoft.com/sharepoint/v3">
      <Url xsi:nil="true"/>
      <Description xsi:nil="true"/>
    </TranslationStateListUrl>
    <RedirectURL xmlns="http://schemas.microsoft.com/sharepoint/v3">
      <Url xsi:nil="true"/>
      <Description xsi:nil="true"/>
    </Redirect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7B98AD53977A4994365E1CFF596A5E" ma:contentTypeVersion="47" ma:contentTypeDescription="Create a new document." ma:contentTypeScope="" ma:versionID="6aae60d0b29847fea3216ad538bd590f">
  <xsd:schema xmlns:xsd="http://www.w3.org/2001/XMLSchema" xmlns:xs="http://www.w3.org/2001/XMLSchema" xmlns:p="http://schemas.microsoft.com/office/2006/metadata/properties" xmlns:ns1="http://schemas.microsoft.com/sharepoint/v3" xmlns:ns2="a7b46d0d-91d2-449a-9a39-41790c332645" xmlns:ns3="8535762f-4417-4f6c-9e13-7cea7cbdc728" targetNamespace="http://schemas.microsoft.com/office/2006/metadata/properties" ma:root="true" ma:fieldsID="8de464572c8c373b3203f67ebbdca679" ns1:_="" ns2:_="" ns3:_="">
    <xsd:import namespace="http://schemas.microsoft.com/sharepoint/v3"/>
    <xsd:import namespace="a7b46d0d-91d2-449a-9a39-41790c332645"/>
    <xsd:import namespace="8535762f-4417-4f6c-9e13-7cea7cbdc728"/>
    <xsd:element name="properties">
      <xsd:complexType>
        <xsd:sequence>
          <xsd:element name="documentManagement">
            <xsd:complexType>
              <xsd:all>
                <xsd:element ref="ns1:TranslationStateDownloadLink" minOccurs="0"/>
                <xsd:element ref="ns1:TranslationStateListUrl" minOccurs="0"/>
                <xsd:element ref="ns1:RedirectURL" minOccurs="0"/>
                <xsd:element ref="ns1:URL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ranslationStateDownloadLink" ma:index="8" nillable="true" ma:displayName="Download Link" ma:internalName="TranslationStateDownloa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ranslationStateListUrl" ma:index="9" nillable="true" ma:displayName="List Link" ma:internalName="TranslationStateList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RedirectURL" ma:index="10" nillable="true" ma:displayName="Redirect URL" ma:description="Redirect URL is a site column created by the Publishing feature. It is used on the Redirect Page Content Type as the web address that the page will redirect to." ma:internalName="Redirect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46d0d-91d2-449a-9a39-41790c332645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35762f-4417-4f6c-9e13-7cea7cbdc72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D4DD57-E12C-4DC1-91D4-A64B31B45044}">
  <ds:schemaRefs>
    <ds:schemaRef ds:uri="http://schemas.openxmlformats.org/package/2006/metadata/core-properties"/>
    <ds:schemaRef ds:uri="a7b46d0d-91d2-449a-9a39-41790c332645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microsoft.com/sharepoint/v3"/>
    <ds:schemaRef ds:uri="8535762f-4417-4f6c-9e13-7cea7cbdc728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691AB4D-CDFA-4CC1-B138-75DB881E4F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7b46d0d-91d2-449a-9a39-41790c332645"/>
    <ds:schemaRef ds:uri="8535762f-4417-4f6c-9e13-7cea7cbdc7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3B7E61-3218-4EE4-B59D-5E5857D200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25145</TotalTime>
  <Words>694</Words>
  <Application>Microsoft Office PowerPoint</Application>
  <PresentationFormat>On-screen Show (4:3)</PresentationFormat>
  <Paragraphs>115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Georgia</vt:lpstr>
      <vt:lpstr>Wingdings</vt:lpstr>
      <vt:lpstr>Wingdings 2</vt:lpstr>
      <vt:lpstr>GIAC_template</vt:lpstr>
      <vt:lpstr>STOWAGE</vt:lpstr>
      <vt:lpstr>Objectives</vt:lpstr>
      <vt:lpstr>Stowage Exam Service</vt:lpstr>
      <vt:lpstr>Stowage Exam Instructions</vt:lpstr>
      <vt:lpstr>Stowage Exam - 2 Types</vt:lpstr>
      <vt:lpstr>Dismissal / Withholding Service</vt:lpstr>
      <vt:lpstr>Stowage Exam Waivers</vt:lpstr>
      <vt:lpstr>Stowage Area Unfit – Now What?</vt:lpstr>
      <vt:lpstr>Responsibilities</vt:lpstr>
      <vt:lpstr>Safety</vt:lpstr>
      <vt:lpstr>Standards of Fitness</vt:lpstr>
      <vt:lpstr>Standard of Fitness</vt:lpstr>
      <vt:lpstr>Procedure</vt:lpstr>
      <vt:lpstr>Summary </vt:lpstr>
      <vt:lpstr>Conclusion / References</vt:lpstr>
    </vt:vector>
  </TitlesOfParts>
  <Company>USDA GIPSA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OAM Training Slide Template</dc:title>
  <dc:creator>McCluskey, Patrick - GIPSA</dc:creator>
  <cp:lastModifiedBy>Brown, MaryD - AMS</cp:lastModifiedBy>
  <cp:revision>307</cp:revision>
  <cp:lastPrinted>2017-04-12T18:29:49Z</cp:lastPrinted>
  <dcterms:created xsi:type="dcterms:W3CDTF">2014-04-30T01:34:42Z</dcterms:created>
  <dcterms:modified xsi:type="dcterms:W3CDTF">2020-04-24T20:44:10Z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0x010100B27B98AD53977A4994365E1CFF596A5E</vt:lpwstr>
  </property>
  <property fmtid="{D5CDD505-2E9C-101B-9397-08002B2CF9AE}" pid="3" name="Order">
    <vt:r8>100</vt:r8>
  </property>
</Properties>
</file>