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63" r:id="rId2"/>
    <p:sldMasterId id="2147483667" r:id="rId3"/>
    <p:sldMasterId id="2147483670" r:id="rId4"/>
    <p:sldMasterId id="2147483672" r:id="rId5"/>
    <p:sldMasterId id="2147483674" r:id="rId6"/>
  </p:sldMasterIdLst>
  <p:notesMasterIdLst>
    <p:notesMasterId r:id="rId28"/>
  </p:notesMasterIdLst>
  <p:sldIdLst>
    <p:sldId id="260" r:id="rId7"/>
    <p:sldId id="262" r:id="rId8"/>
    <p:sldId id="281" r:id="rId9"/>
    <p:sldId id="312" r:id="rId10"/>
    <p:sldId id="284" r:id="rId11"/>
    <p:sldId id="322" r:id="rId12"/>
    <p:sldId id="306" r:id="rId13"/>
    <p:sldId id="313" r:id="rId14"/>
    <p:sldId id="290" r:id="rId15"/>
    <p:sldId id="329" r:id="rId16"/>
    <p:sldId id="315" r:id="rId17"/>
    <p:sldId id="316" r:id="rId18"/>
    <p:sldId id="323" r:id="rId19"/>
    <p:sldId id="324" r:id="rId20"/>
    <p:sldId id="325" r:id="rId21"/>
    <p:sldId id="327" r:id="rId22"/>
    <p:sldId id="318" r:id="rId23"/>
    <p:sldId id="319" r:id="rId24"/>
    <p:sldId id="320" r:id="rId25"/>
    <p:sldId id="328" r:id="rId26"/>
    <p:sldId id="321"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effrey - AMS" initials="DJ-A" lastIdx="1" clrIdx="0">
    <p:extLst>
      <p:ext uri="{19B8F6BF-5375-455C-9EA6-DF929625EA0E}">
        <p15:presenceInfo xmlns:p15="http://schemas.microsoft.com/office/powerpoint/2012/main" userId="S-1-5-21-2443529608-3098792306-3041422421-387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D860"/>
    <a:srgbClr val="2A5C0B"/>
    <a:srgbClr val="D4D688"/>
    <a:srgbClr val="CCFF66"/>
    <a:srgbClr val="EA2A15"/>
    <a:srgbClr val="FF6600"/>
    <a:srgbClr val="0000CC"/>
    <a:srgbClr val="669900"/>
    <a:srgbClr val="73791C"/>
    <a:srgbClr val="042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60353" autoAdjust="0"/>
  </p:normalViewPr>
  <p:slideViewPr>
    <p:cSldViewPr>
      <p:cViewPr varScale="1">
        <p:scale>
          <a:sx n="69" d="100"/>
          <a:sy n="69" d="100"/>
        </p:scale>
        <p:origin x="165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3EB8FAF-B2D1-4053-A872-0CF144265615}" type="datetimeFigureOut">
              <a:rPr lang="en-US" smtClean="0"/>
              <a:t>7/10/2020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F1AFC76-23F6-43E3-9402-AFDC78DC24EE}" type="slidenum">
              <a:rPr lang="en-US" smtClean="0"/>
              <a:t>‹#›</a:t>
            </a:fld>
            <a:endParaRPr lang="en-US" dirty="0"/>
          </a:p>
        </p:txBody>
      </p:sp>
    </p:spTree>
    <p:extLst>
      <p:ext uri="{BB962C8B-B14F-4D97-AF65-F5344CB8AC3E}">
        <p14:creationId xmlns:p14="http://schemas.microsoft.com/office/powerpoint/2010/main" val="219998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1</a:t>
            </a:fld>
            <a:endParaRPr lang="en-US" dirty="0"/>
          </a:p>
        </p:txBody>
      </p:sp>
    </p:spTree>
    <p:extLst>
      <p:ext uri="{BB962C8B-B14F-4D97-AF65-F5344CB8AC3E}">
        <p14:creationId xmlns:p14="http://schemas.microsoft.com/office/powerpoint/2010/main" val="398339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bullets in this slide outline the general process for loads of tomatoes, subject to Marketing Orders or the Tomato Suspension Agreement (TSA), would follow when entering the US.</a:t>
            </a:r>
          </a:p>
          <a:p>
            <a:endParaRPr lang="en-US" dirty="0"/>
          </a:p>
          <a:p>
            <a:pPr marL="342900" marR="0" lvl="0" indent="-342900">
              <a:spcBef>
                <a:spcPts val="0"/>
              </a:spcBef>
              <a:spcAft>
                <a:spcPts val="800"/>
              </a:spcAft>
              <a:buFont typeface="Symbol" panose="05050102010706020507" pitchFamily="18" charset="2"/>
              <a:buChar char=""/>
            </a:pPr>
            <a:r>
              <a:rPr lang="en-US" dirty="0"/>
              <a:t>Loads failing to meet requirements of the TSA must be reconditioned “t</a:t>
            </a: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 meet all requirement as to defects and grade allowances of the TSA”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and re-inspected or returned to Mexico in their entirety.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10</a:t>
            </a:fld>
            <a:endParaRPr lang="en-US" dirty="0"/>
          </a:p>
        </p:txBody>
      </p:sp>
    </p:spTree>
    <p:extLst>
      <p:ext uri="{BB962C8B-B14F-4D97-AF65-F5344CB8AC3E}">
        <p14:creationId xmlns:p14="http://schemas.microsoft.com/office/powerpoint/2010/main" val="375236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Now lets discuss the inspection request process.  Service is not officially requested until it is documented on a SC-237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You can submit a request verbally by calling the office closest to where the load is located </a:t>
            </a:r>
            <a:r>
              <a:rPr lang="en-US" i="1" dirty="0">
                <a:solidFill>
                  <a:srgbClr val="FF0000"/>
                </a:solidFill>
                <a:latin typeface="Arial Rounded MT Bold" panose="020F0704030504030204" pitchFamily="34" charset="0"/>
                <a:cs typeface="Calibri" panose="020F0502020204030204" pitchFamily="34" charset="0"/>
              </a:rPr>
              <a:t>and provided them with the required information</a:t>
            </a:r>
            <a:r>
              <a:rPr lang="en-US" dirty="0">
                <a:latin typeface="Arial Rounded MT Bold" panose="020F0704030504030204" pitchFamily="34" charset="0"/>
                <a:cs typeface="Calibri" panose="020F0502020204030204" pitchFamily="34" charset="0"/>
              </a:rPr>
              <a:t>. Or you can download the SC-237 on-line </a:t>
            </a:r>
            <a:r>
              <a:rPr lang="da-DK" dirty="0">
                <a:latin typeface="Arial Rounded MT Bold" panose="020F0704030504030204" pitchFamily="34" charset="0"/>
                <a:cs typeface="Calibri" panose="020F0502020204030204" pitchFamily="34" charset="0"/>
              </a:rPr>
              <a:t>at https://www.ams.usda.gov/resources/sc-237 and e</a:t>
            </a:r>
            <a:r>
              <a:rPr lang="en-US" dirty="0">
                <a:latin typeface="Arial Rounded MT Bold" panose="020F0704030504030204" pitchFamily="34" charset="0"/>
                <a:cs typeface="Calibri" panose="020F0502020204030204" pitchFamily="34" charset="0"/>
              </a:rPr>
              <a:t>mail or fax the completed form to the inspection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Inspection office contact information can be found at www.ams.usda.gov/services/sci-contacts.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11</a:t>
            </a:fld>
            <a:endParaRPr lang="en-US" dirty="0"/>
          </a:p>
        </p:txBody>
      </p:sp>
    </p:spTree>
    <p:extLst>
      <p:ext uri="{BB962C8B-B14F-4D97-AF65-F5344CB8AC3E}">
        <p14:creationId xmlns:p14="http://schemas.microsoft.com/office/powerpoint/2010/main" val="399965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When making the request for inspection, there are a few important points to keep in mind: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Rounded MT Bold" panose="020F0704030504030204" pitchFamily="34" charset="0"/>
                <a:cs typeface="Calibri" panose="020F0502020204030204" pitchFamily="34" charset="0"/>
              </a:rPr>
              <a:t>The party who will receive the certificate and be billed for the service is called the applicant.  One applicant can not request an inspection on behalf of another applicant.  This is due to billing and payment obligations.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Rounded MT Bold" panose="020F0704030504030204" pitchFamily="34" charset="0"/>
                <a:cs typeface="Calibri" panose="020F0502020204030204" pitchFamily="34" charset="0"/>
              </a:rPr>
              <a:t>Will need to enter the name of the product you want inspected and how many containers there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Rounded MT Bold" panose="020F0704030504030204" pitchFamily="34" charset="0"/>
                <a:cs typeface="Calibri" panose="020F0502020204030204" pitchFamily="34" charset="0"/>
              </a:rPr>
              <a:t>Location of the product (where does our inspector need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Rounded MT Bold" panose="020F0704030504030204" pitchFamily="34" charset="0"/>
                <a:cs typeface="Calibri" panose="020F0502020204030204" pitchFamily="34" charset="0"/>
              </a:rPr>
              <a:t>Provide a lot number, a PO or Bill of Lading and or a Customs Entry number.  This helps identify the lot when we get on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Rounded MT Bold" panose="020F0704030504030204" pitchFamily="34" charset="0"/>
                <a:cs typeface="Calibri" panose="020F0502020204030204" pitchFamily="34" charset="0"/>
              </a:rPr>
              <a:t>What type of inspection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12</a:t>
            </a:fld>
            <a:endParaRPr lang="en-US" dirty="0"/>
          </a:p>
        </p:txBody>
      </p:sp>
    </p:spTree>
    <p:extLst>
      <p:ext uri="{BB962C8B-B14F-4D97-AF65-F5344CB8AC3E}">
        <p14:creationId xmlns:p14="http://schemas.microsoft.com/office/powerpoint/2010/main" val="192737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accordance with the </a:t>
            </a:r>
            <a:r>
              <a:rPr lang="en-US" b="0" i="1" dirty="0"/>
              <a:t>2019 </a:t>
            </a:r>
            <a:r>
              <a:rPr lang="en-US" b="0" dirty="0"/>
              <a:t>Tomato Suspension Agreement, USDA Specialty Crops Inspection Division will inspect all subject shipments of tomatoes.  The minimum quality requirement is US. No.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Concurrently, during the period October 10 to June 15 U. S. import requirements will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highlight>
                  <a:srgbClr val="FFFF00"/>
                </a:highlight>
                <a:latin typeface="+mn-lt"/>
                <a:ea typeface="+mn-ea"/>
                <a:cs typeface="+mn-cs"/>
              </a:rPr>
              <a:t>Loads containing multiple varieties and/or pack styles will be inspected as a separate lots against the appropriate Grade Standard.</a:t>
            </a:r>
            <a:endParaRPr lang="en-US" sz="1200" kern="120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EF1AFC76-23F6-43E3-9402-AFDC78DC24EE}" type="slidenum">
              <a:rPr lang="en-US" smtClean="0"/>
              <a:t>13</a:t>
            </a:fld>
            <a:endParaRPr lang="en-US" dirty="0"/>
          </a:p>
        </p:txBody>
      </p:sp>
    </p:spTree>
    <p:extLst>
      <p:ext uri="{BB962C8B-B14F-4D97-AF65-F5344CB8AC3E}">
        <p14:creationId xmlns:p14="http://schemas.microsoft.com/office/powerpoint/2010/main" val="297281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inspections will be completed the same day they are requested.  </a:t>
            </a:r>
          </a:p>
          <a:p>
            <a:endParaRPr lang="en-US" dirty="0"/>
          </a:p>
          <a:p>
            <a:r>
              <a:rPr lang="en-US" dirty="0"/>
              <a:t>Offices located at most southern ports of entry, such as San Diego, Nogales and in TX are accustomed to high volumes and do not anticipate any issues meeting the stated timeline. </a:t>
            </a:r>
          </a:p>
        </p:txBody>
      </p:sp>
      <p:sp>
        <p:nvSpPr>
          <p:cNvPr id="4" name="Slide Number Placeholder 3"/>
          <p:cNvSpPr>
            <a:spLocks noGrp="1"/>
          </p:cNvSpPr>
          <p:nvPr>
            <p:ph type="sldNum" sz="quarter" idx="10"/>
          </p:nvPr>
        </p:nvSpPr>
        <p:spPr/>
        <p:txBody>
          <a:bodyPr/>
          <a:lstStyle/>
          <a:p>
            <a:fld id="{EF1AFC76-23F6-43E3-9402-AFDC78DC24EE}" type="slidenum">
              <a:rPr lang="en-US" smtClean="0"/>
              <a:t>14</a:t>
            </a:fld>
            <a:endParaRPr lang="en-US" dirty="0"/>
          </a:p>
        </p:txBody>
      </p:sp>
    </p:spTree>
    <p:extLst>
      <p:ext uri="{BB962C8B-B14F-4D97-AF65-F5344CB8AC3E}">
        <p14:creationId xmlns:p14="http://schemas.microsoft.com/office/powerpoint/2010/main" val="271982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USDA will perform inspections (an unrestricted certification) in accordance with its normal practice to determine quality, condition, and grade pursuant to the appropriate USDA standard covering fresh tomatoes and greenhouse tomatoes and using shipping point tolerances.</a:t>
            </a:r>
          </a:p>
          <a:p>
            <a:endParaRPr lang="en-US" dirty="0"/>
          </a:p>
          <a:p>
            <a:r>
              <a:rPr lang="en-US" i="1" dirty="0"/>
              <a:t>Unrestricted means that all portions of the load and or lot(s) have been represented in sampling.  They are not restricted to specific pallets of layers of a load or lot, </a:t>
            </a:r>
            <a:r>
              <a:rPr lang="en-US" i="1" dirty="0" err="1"/>
              <a:t>i</a:t>
            </a:r>
            <a:r>
              <a:rPr lang="en-US" i="1" dirty="0"/>
              <a:t>. e. 2 pallet nearest rear doors of the trailer or upper 3 layers of pallets..</a:t>
            </a:r>
          </a:p>
        </p:txBody>
      </p:sp>
      <p:sp>
        <p:nvSpPr>
          <p:cNvPr id="4" name="Slide Number Placeholder 3"/>
          <p:cNvSpPr>
            <a:spLocks noGrp="1"/>
          </p:cNvSpPr>
          <p:nvPr>
            <p:ph type="sldNum" sz="quarter" idx="10"/>
          </p:nvPr>
        </p:nvSpPr>
        <p:spPr/>
        <p:txBody>
          <a:bodyPr/>
          <a:lstStyle/>
          <a:p>
            <a:fld id="{EF1AFC76-23F6-43E3-9402-AFDC78DC24EE}" type="slidenum">
              <a:rPr lang="en-US" smtClean="0"/>
              <a:t>15</a:t>
            </a:fld>
            <a:endParaRPr lang="en-US" dirty="0"/>
          </a:p>
        </p:txBody>
      </p:sp>
    </p:spTree>
    <p:extLst>
      <p:ext uri="{BB962C8B-B14F-4D97-AF65-F5344CB8AC3E}">
        <p14:creationId xmlns:p14="http://schemas.microsoft.com/office/powerpoint/2010/main" val="8741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shows the minimum requirements for Tomatoes covered by the Marketing Order and the Tomato Suspension Agreement </a:t>
            </a:r>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16</a:t>
            </a:fld>
            <a:endParaRPr lang="en-US" dirty="0"/>
          </a:p>
        </p:txBody>
      </p:sp>
    </p:spTree>
    <p:extLst>
      <p:ext uri="{BB962C8B-B14F-4D97-AF65-F5344CB8AC3E}">
        <p14:creationId xmlns:p14="http://schemas.microsoft.com/office/powerpoint/2010/main" val="4014502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Everything we report is based on representative sampling (samples that represent all portions of the lot or load).  These samples determine the defects present and the over all  grade of the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A sample can be a carton, a flat, a lug, a crate or a consumer unit-such as bagged apples.  No exact rule can define the number of samples that must be examined because of the variations in inspection conditions. However, our goal is to sample a minimum of 1% of the containers in a lot. This number may be larger or smaller depending on the amount of defects in the lot. Very low or very high percentages of defects may change the sample number to less or more than 1%,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Our inspectors examine enough samples to ensure that the certificate issued will accurately describe the quality and condition of the lot.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17</a:t>
            </a:fld>
            <a:endParaRPr lang="en-US" dirty="0"/>
          </a:p>
        </p:txBody>
      </p:sp>
    </p:spTree>
    <p:extLst>
      <p:ext uri="{BB962C8B-B14F-4D97-AF65-F5344CB8AC3E}">
        <p14:creationId xmlns:p14="http://schemas.microsoft.com/office/powerpoint/2010/main" val="2480406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Once samples are analyzed and defects identified a certificate is issued which provides a summary of the results. Certificates can be issued electronically, or may be hand-written </a:t>
            </a:r>
            <a:r>
              <a:rPr lang="en-US" sz="1200" dirty="0">
                <a:latin typeface="Calibri" panose="020F0502020204030204" pitchFamily="34" charset="0"/>
                <a:cs typeface="Calibri" panose="020F0502020204030204" pitchFamily="34" charset="0"/>
              </a:rPr>
              <a:t>and delivered in person or by fax.</a:t>
            </a:r>
            <a:r>
              <a:rPr lang="en-US" dirty="0">
                <a:latin typeface="Arial Rounded MT Bold" panose="020F0704030504030204" pitchFamily="34" charset="0"/>
                <a:cs typeface="Calibri" panose="020F0502020204030204" pitchFamily="34" charset="0"/>
              </a:rPr>
              <a:t>. </a:t>
            </a:r>
          </a:p>
          <a:p>
            <a:endParaRPr lang="en-US" dirty="0"/>
          </a:p>
          <a:p>
            <a:r>
              <a:rPr lang="en-US" dirty="0"/>
              <a:t>Certificates will list the important aspects of the lot such as commodity, number of containers, temperatures, percentages of defects and the fee.</a:t>
            </a:r>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18</a:t>
            </a:fld>
            <a:endParaRPr lang="en-US" dirty="0"/>
          </a:p>
        </p:txBody>
      </p:sp>
    </p:spTree>
    <p:extLst>
      <p:ext uri="{BB962C8B-B14F-4D97-AF65-F5344CB8AC3E}">
        <p14:creationId xmlns:p14="http://schemas.microsoft.com/office/powerpoint/2010/main" val="305243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As mentioned earlier, fees for all inspection services are charged directly to the customer requesting the service.  As SCI is a user-fee funded Division, the inspection service is supported by the fees we charge. Our rates cover the costs of the federally mandated services only; we are NOT a for-profit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Most fees are determined on a “carlot” basis for each commodity inspected, meaning that the number of containers in the lot at the time of the inspection indicates the cost.   Carlot relates to a standardized trailer load equivalent amount, whether still loaded on the truck or racked in a warehouse.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0"/>
                <a:cs typeface="Calibri" panose="020F0502020204030204" pitchFamily="34" charset="0"/>
              </a:rPr>
              <a:t>Mileage, overtime and Holiday charges could be assessed based on location and date or time of the inspection.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Rounded MT Bold" panose="020F07040305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19</a:t>
            </a:fld>
            <a:endParaRPr lang="en-US" dirty="0"/>
          </a:p>
        </p:txBody>
      </p:sp>
    </p:spTree>
    <p:extLst>
      <p:ext uri="{BB962C8B-B14F-4D97-AF65-F5344CB8AC3E}">
        <p14:creationId xmlns:p14="http://schemas.microsoft.com/office/powerpoint/2010/main" val="232793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 Specialty Crops Inspection Division provides outstanding quality assurance and food safety services.</a:t>
            </a:r>
            <a:endParaRPr lang="en-US" sz="1200" dirty="0">
              <a:latin typeface="+mn-lt"/>
              <a:cs typeface="+mn-cs"/>
            </a:endParaRPr>
          </a:p>
          <a:p>
            <a:endParaRPr lang="en-US" sz="1200" dirty="0">
              <a:latin typeface="+mn-lt"/>
              <a:cs typeface="+mn-cs"/>
            </a:endParaRPr>
          </a:p>
          <a:p>
            <a:r>
              <a:rPr lang="en-US" sz="1200" dirty="0">
                <a:latin typeface="+mn-lt"/>
                <a:cs typeface="+mn-cs"/>
              </a:rPr>
              <a:t>Our mission is to </a:t>
            </a:r>
            <a:r>
              <a:rPr lang="en-US" sz="2200" dirty="0">
                <a:latin typeface="Calibri" panose="020F0502020204030204" pitchFamily="34" charset="0"/>
                <a:cs typeface="Calibri" panose="020F0502020204030204" pitchFamily="34" charset="0"/>
              </a:rPr>
              <a:t>support the global specialty crops market by collaborating with the agricultural community to provide trusted, impartial, prompt, and accurate quality assurance and food safety verification services.</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SCI is a</a:t>
            </a:r>
            <a:r>
              <a:rPr lang="en-US" sz="2200" baseline="0" dirty="0">
                <a:latin typeface="Calibri" panose="020F0502020204030204" pitchFamily="34" charset="0"/>
                <a:cs typeface="Calibri" panose="020F0502020204030204" pitchFamily="34" charset="0"/>
              </a:rPr>
              <a:t> user-fee based organization which means we receive no appropriated money. We operate through the collection of fee’s </a:t>
            </a:r>
            <a:r>
              <a:rPr lang="en-US" sz="2200" i="1" baseline="0" dirty="0">
                <a:latin typeface="Calibri" panose="020F0502020204030204" pitchFamily="34" charset="0"/>
                <a:cs typeface="Calibri" panose="020F0502020204030204" pitchFamily="34" charset="0"/>
              </a:rPr>
              <a:t>we charge </a:t>
            </a:r>
            <a:r>
              <a:rPr lang="en-US" sz="2200" i="1" baseline="0" dirty="0">
                <a:highlight>
                  <a:srgbClr val="FFFF00"/>
                </a:highlight>
                <a:latin typeface="Calibri" panose="020F0502020204030204" pitchFamily="34" charset="0"/>
                <a:cs typeface="Calibri" panose="020F0502020204030204" pitchFamily="34" charset="0"/>
              </a:rPr>
              <a:t>to the requestor (Applicant)</a:t>
            </a:r>
            <a:r>
              <a:rPr lang="en-US" sz="2200" baseline="0" dirty="0">
                <a:highlight>
                  <a:srgbClr val="FFFF00"/>
                </a:highlight>
                <a:latin typeface="Calibri" panose="020F0502020204030204" pitchFamily="34" charset="0"/>
                <a:cs typeface="Calibri" panose="020F0502020204030204" pitchFamily="34" charset="0"/>
              </a:rPr>
              <a:t>, </a:t>
            </a:r>
            <a:r>
              <a:rPr lang="en-US" sz="2200" baseline="0" dirty="0">
                <a:latin typeface="Calibri" panose="020F0502020204030204" pitchFamily="34" charset="0"/>
                <a:cs typeface="Calibri" panose="020F0502020204030204" pitchFamily="34" charset="0"/>
              </a:rPr>
              <a:t>for the services provided. Because of this, we work hard to be efficient and fiscally responsible. </a:t>
            </a:r>
            <a:endParaRPr lang="en-US" sz="2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EF1AFC76-23F6-43E3-9402-AFDC78DC24EE}" type="slidenum">
              <a:rPr lang="en-US" smtClean="0"/>
              <a:t>2</a:t>
            </a:fld>
            <a:endParaRPr lang="en-US" dirty="0"/>
          </a:p>
        </p:txBody>
      </p:sp>
    </p:spTree>
    <p:extLst>
      <p:ext uri="{BB962C8B-B14F-4D97-AF65-F5344CB8AC3E}">
        <p14:creationId xmlns:p14="http://schemas.microsoft.com/office/powerpoint/2010/main" val="251203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our Inspection Services or to request service, please contact </a:t>
            </a:r>
            <a:r>
              <a:rPr lang="en-US"/>
              <a:t>our professionals</a:t>
            </a:r>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20</a:t>
            </a:fld>
            <a:endParaRPr lang="en-US" dirty="0"/>
          </a:p>
        </p:txBody>
      </p:sp>
    </p:spTree>
    <p:extLst>
      <p:ext uri="{BB962C8B-B14F-4D97-AF65-F5344CB8AC3E}">
        <p14:creationId xmlns:p14="http://schemas.microsoft.com/office/powerpoint/2010/main" val="24833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our Inspection Services or to request service, please contact </a:t>
            </a:r>
            <a:r>
              <a:rPr lang="en-US"/>
              <a:t>our professionals</a:t>
            </a:r>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21</a:t>
            </a:fld>
            <a:endParaRPr lang="en-US" dirty="0"/>
          </a:p>
        </p:txBody>
      </p:sp>
    </p:spTree>
    <p:extLst>
      <p:ext uri="{BB962C8B-B14F-4D97-AF65-F5344CB8AC3E}">
        <p14:creationId xmlns:p14="http://schemas.microsoft.com/office/powerpoint/2010/main" val="22937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 delivers a wide range of services to our customers on fresh and processed fruits and vegetables throughout the commercial supply chain.</a:t>
            </a:r>
          </a:p>
          <a:p>
            <a:endParaRPr lang="en-US" dirty="0"/>
          </a:p>
          <a:p>
            <a:r>
              <a:rPr lang="en-US" dirty="0"/>
              <a:t>One example applies to Section 8e inspections.</a:t>
            </a:r>
          </a:p>
          <a:p>
            <a:r>
              <a:rPr lang="en-US" dirty="0"/>
              <a:t>These</a:t>
            </a:r>
            <a:r>
              <a:rPr lang="en-US" baseline="0" dirty="0"/>
              <a:t> are inspections required of certain imported goods coming into the US to certify minimum quality standards. These inspections ensure international entities adhere to the same US quality and grade standards as US producers.</a:t>
            </a:r>
          </a:p>
          <a:p>
            <a:endParaRPr lang="en-US" baseline="0" dirty="0"/>
          </a:p>
          <a:p>
            <a:r>
              <a:rPr lang="en-US" baseline="0" dirty="0"/>
              <a:t>Take Table Grapes, for example.</a:t>
            </a:r>
          </a:p>
          <a:p>
            <a:r>
              <a:rPr lang="en-US" baseline="0" dirty="0"/>
              <a:t>Inspections ensure minimum quality requirements for domestic and imported grapes. </a:t>
            </a:r>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EF1AFC76-23F6-43E3-9402-AFDC78DC24EE}" type="slidenum">
              <a:rPr lang="en-US" smtClean="0"/>
              <a:t>3</a:t>
            </a:fld>
            <a:endParaRPr lang="en-US" dirty="0"/>
          </a:p>
        </p:txBody>
      </p:sp>
    </p:spTree>
    <p:extLst>
      <p:ext uri="{BB962C8B-B14F-4D97-AF65-F5344CB8AC3E}">
        <p14:creationId xmlns:p14="http://schemas.microsoft.com/office/powerpoint/2010/main" val="33450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 is comprised of more than 3,000 Federal and Federal/State employees who are located across the country and in Puerto Rico.</a:t>
            </a:r>
            <a:br>
              <a:rPr lang="en-US" dirty="0"/>
            </a:br>
            <a:endParaRPr lang="en-US" dirty="0"/>
          </a:p>
          <a:p>
            <a:r>
              <a:rPr lang="en-US" dirty="0"/>
              <a:t>Our graders provide a range of services to our customers and anyone who has a financial interest in the product.</a:t>
            </a:r>
          </a:p>
          <a:p>
            <a:endParaRPr lang="en-US" dirty="0"/>
          </a:p>
          <a:p>
            <a:r>
              <a:rPr lang="en-US" dirty="0"/>
              <a:t>A typical load of product includes</a:t>
            </a:r>
            <a:r>
              <a:rPr lang="en-US" baseline="0" dirty="0"/>
              <a:t> a supply chain of Grower-Packer-Broker-Trucker-Distributor-Receiver-Buyer.</a:t>
            </a:r>
          </a:p>
          <a:p>
            <a:endParaRPr lang="en-US" baseline="0" dirty="0"/>
          </a:p>
          <a:p>
            <a:r>
              <a:rPr lang="en-US" baseline="0" dirty="0"/>
              <a:t>Any of these entities can obtain an inspection for quality and condition factors. </a:t>
            </a:r>
          </a:p>
          <a:p>
            <a:endParaRPr lang="en-US" baseline="0" dirty="0"/>
          </a:p>
          <a:p>
            <a:r>
              <a:rPr lang="en-US" baseline="0" dirty="0"/>
              <a:t>Quality factors are things that do not change with time, including the size. </a:t>
            </a:r>
          </a:p>
          <a:p>
            <a:endParaRPr lang="en-US" baseline="0" dirty="0"/>
          </a:p>
          <a:p>
            <a:r>
              <a:rPr lang="en-US" baseline="0" dirty="0"/>
              <a:t>Condition factors are things like decay and bruising which can get progressively worse with time.</a:t>
            </a:r>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4</a:t>
            </a:fld>
            <a:endParaRPr lang="en-US" dirty="0"/>
          </a:p>
        </p:txBody>
      </p:sp>
    </p:spTree>
    <p:extLst>
      <p:ext uri="{BB962C8B-B14F-4D97-AF65-F5344CB8AC3E}">
        <p14:creationId xmlns:p14="http://schemas.microsoft.com/office/powerpoint/2010/main" val="313442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inspectors and auditors may be closer to you than you think.</a:t>
            </a:r>
          </a:p>
          <a:p>
            <a:endParaRPr lang="en-US" dirty="0"/>
          </a:p>
          <a:p>
            <a:r>
              <a:rPr lang="en-US" dirty="0"/>
              <a:t>Federal employees currently are located at 42 </a:t>
            </a:r>
            <a:r>
              <a:rPr kumimoji="0" lang="en-US" sz="1200" b="0" i="0" u="none" strike="noStrike" kern="1200" cap="none" spc="0" normalizeH="0" baseline="0" noProof="0" dirty="0">
                <a:ln>
                  <a:noFill/>
                </a:ln>
                <a:solidFill>
                  <a:prstClr val="black"/>
                </a:solidFill>
                <a:effectLst/>
                <a:uLnTx/>
                <a:uFillTx/>
                <a:latin typeface="+mn-lt"/>
                <a:ea typeface="+mn-ea"/>
                <a:cs typeface="+mn-cs"/>
              </a:rPr>
              <a:t>inspection points</a:t>
            </a:r>
            <a:r>
              <a:rPr lang="en-US" dirty="0"/>
              <a:t> including 25 sub-offices, supervised by 14 area offices, all overseen by three regional offices.</a:t>
            </a:r>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5</a:t>
            </a:fld>
            <a:endParaRPr lang="en-US" dirty="0"/>
          </a:p>
        </p:txBody>
      </p:sp>
    </p:spTree>
    <p:extLst>
      <p:ext uri="{BB962C8B-B14F-4D97-AF65-F5344CB8AC3E}">
        <p14:creationId xmlns:p14="http://schemas.microsoft.com/office/powerpoint/2010/main" val="133174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work with most State Departments of Agriculture through cooperative agreements to license approximately 2,500 state personnel to perform inspection and auditing services on USDA’s behalf.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Federal-State cooperators provide inspections at all major southern ports of entry, including San Diego (</a:t>
            </a:r>
            <a:r>
              <a:rPr kumimoji="0" lang="en-US" sz="1200" b="0" i="0" u="none" strike="noStrike" kern="1200" cap="none" spc="0" normalizeH="0" baseline="0" noProof="0" dirty="0" err="1">
                <a:ln>
                  <a:noFill/>
                </a:ln>
                <a:solidFill>
                  <a:prstClr val="black"/>
                </a:solidFill>
                <a:effectLst/>
                <a:uLnTx/>
                <a:uFillTx/>
                <a:latin typeface="+mn-lt"/>
                <a:ea typeface="+mn-ea"/>
                <a:cs typeface="+mn-cs"/>
              </a:rPr>
              <a:t>Otay</a:t>
            </a:r>
            <a:r>
              <a:rPr kumimoji="0" lang="en-US" sz="1200" b="0" i="0" u="none" strike="noStrike" kern="1200" cap="none" spc="0" normalizeH="0" baseline="0" noProof="0" dirty="0">
                <a:ln>
                  <a:noFill/>
                </a:ln>
                <a:solidFill>
                  <a:prstClr val="black"/>
                </a:solidFill>
                <a:effectLst/>
                <a:uLnTx/>
                <a:uFillTx/>
                <a:latin typeface="+mn-lt"/>
                <a:ea typeface="+mn-ea"/>
                <a:cs typeface="+mn-cs"/>
              </a:rPr>
              <a:t> Masa),California; Nogales and Yuma, Arizona; and El Paso, Laredo, McAllen, and Brownsville, Texas.</a:t>
            </a:r>
          </a:p>
          <a:p>
            <a:endParaRPr lang="en-US" strike="sngStrike" dirty="0"/>
          </a:p>
          <a:p>
            <a:endParaRPr lang="en-US" dirty="0"/>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6</a:t>
            </a:fld>
            <a:endParaRPr lang="en-US" dirty="0"/>
          </a:p>
        </p:txBody>
      </p:sp>
    </p:spTree>
    <p:extLst>
      <p:ext uri="{BB962C8B-B14F-4D97-AF65-F5344CB8AC3E}">
        <p14:creationId xmlns:p14="http://schemas.microsoft.com/office/powerpoint/2010/main" val="190290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Grade Standards</a:t>
            </a:r>
          </a:p>
          <a:p>
            <a:r>
              <a:rPr lang="en-US" dirty="0"/>
              <a:t>USDA quality standards are the foundation of worldwide commodity communication and trade.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Standards provide uniform definitions for determining levels of quality – these quality distinctions translates into it’s value. The quality level helps establish the price that the buyer is willing to pay the seller. Lower quality grade products normally sell at lower prices than higher quality grade products. </a:t>
            </a:r>
          </a:p>
          <a:p>
            <a:r>
              <a:rPr lang="en-US" dirty="0"/>
              <a:t>They provide a common language for trading where the commodity cannot be readily displayed or examined by the prospective buyers, sellers,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communicate necessary, or required, information to buyers, sellers, &amp; end users  such as size, color, maturity, soluble solids,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provide standard terminology that can be used in marketing.  Specific terms that have uniform specific meanings such as Large = 70 mm or larger. </a:t>
            </a:r>
          </a:p>
          <a:p>
            <a:r>
              <a:rPr lang="en-US" dirty="0"/>
              <a:t>And they provide a means of marking official quality levels (grades) on product labels.  </a:t>
            </a:r>
          </a:p>
          <a:p>
            <a:endParaRPr lang="en-US" dirty="0"/>
          </a:p>
          <a:p>
            <a:r>
              <a:rPr lang="en-US" dirty="0"/>
              <a:t>When a truck load of product is sold across town, across the country or around the world, the grade U.S. No. 1 or US Combination communicates to all parties the quality they should expect, and  establishes the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Standards are completely voluntary and are requested by the industry to help market the quality of their products. When an industry requests a grade standard or a revision to a grade standard, a team of Specialty Crops Inspection Division works with the industry using a transparent process that elicits public comments. SCI reviews these standards to ensure they reflect current market practices and needs, and to assess whether revisions are warranted based on specified criteria, such as changing industry practices. The grades should reflect the marketing practices of the industry. Standards generally include several grades of various quality to meet the diversity of the market. The end aim is to bring to consumers the quality of product they want.</a:t>
            </a: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7</a:t>
            </a:fld>
            <a:endParaRPr lang="en-US" dirty="0"/>
          </a:p>
        </p:txBody>
      </p:sp>
    </p:spTree>
    <p:extLst>
      <p:ext uri="{BB962C8B-B14F-4D97-AF65-F5344CB8AC3E}">
        <p14:creationId xmlns:p14="http://schemas.microsoft.com/office/powerpoint/2010/main" val="396610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uses for grade standards are to help establish loan values for products in storage and to assure that products purchased by the Government (for example, by the School Lunch Program) are of acceptable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private procurement agencies restaurants, shipping lines, and other feeding establishments as well as Federal and State government agencies, use the grade standards as specifications in purchasing foods.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Contracts between packers or processors and producers are often based on the grade of the product as delivered to the processing plant, and processors use the standards as aids in quality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Trading of food products on the futures market is also often based on official grades.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spcBef>
                <a:spcPts val="0"/>
              </a:spcBef>
              <a:spcAft>
                <a:spcPts val="800"/>
              </a:spcAft>
              <a:buFont typeface="Symbol" panose="05050102010706020507" pitchFamily="18" charset="2"/>
              <a:buChar char=""/>
            </a:pP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Grades are differentiated based on a combination of the allowance allowed for specific defects, or the size/seriousness of specific defects. Criteria are divided into 3 categories US no 1 scored against Damage, US no2-Serious Damage and US No. 3-Very Serious Damage.  Combination grade allow designated combinations of specific grades to be combined in the same container.  E.g. 70% US no1 and 30% USNo.2 being the most common.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8</a:t>
            </a:fld>
            <a:endParaRPr lang="en-US" dirty="0"/>
          </a:p>
        </p:txBody>
      </p:sp>
    </p:spTree>
    <p:extLst>
      <p:ext uri="{BB962C8B-B14F-4D97-AF65-F5344CB8AC3E}">
        <p14:creationId xmlns:p14="http://schemas.microsoft.com/office/powerpoint/2010/main" val="411672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certify grade, quality, quantity, and condition of product upon shipping or destination in interstate commerce. </a:t>
            </a:r>
            <a:r>
              <a:rPr kumimoji="0" lang="en-US" sz="1200" b="0" i="0" u="none" strike="noStrike" kern="1200" cap="none" spc="0" normalizeH="0" baseline="0" noProof="0" dirty="0">
                <a:ln>
                  <a:noFill/>
                </a:ln>
                <a:solidFill>
                  <a:prstClr val="black"/>
                </a:solidFill>
                <a:effectLst/>
                <a:uLnTx/>
                <a:uFillTx/>
                <a:latin typeface="+mn-lt"/>
                <a:ea typeface="+mn-ea"/>
                <a:cs typeface="+mn-cs"/>
              </a:rPr>
              <a:t>These include fresh fruits, vegetables, nuts and other types of specialty crops such as Christmas trees and fresh cut flowers.</a:t>
            </a:r>
          </a:p>
          <a:p>
            <a:endParaRPr lang="en-US" dirty="0"/>
          </a:p>
          <a:p>
            <a:r>
              <a:rPr lang="en-US" dirty="0"/>
              <a:t>Our customers choose the type of inspection service performed, when not mandated by a regulation. Such as products covered by section 8(e ) of the </a:t>
            </a:r>
            <a:r>
              <a:rPr lang="en-US" sz="1200" i="1" kern="1200" dirty="0">
                <a:solidFill>
                  <a:schemeClr val="tx1"/>
                </a:solidFill>
                <a:effectLst/>
                <a:latin typeface="+mn-lt"/>
                <a:ea typeface="+mn-ea"/>
                <a:cs typeface="+mn-cs"/>
              </a:rPr>
              <a:t>Agricultural Marketing Act of 1937</a:t>
            </a:r>
            <a:br>
              <a:rPr lang="en-US" sz="1200" i="1" kern="1200" dirty="0">
                <a:solidFill>
                  <a:schemeClr val="tx1"/>
                </a:solidFill>
                <a:effectLst/>
                <a:latin typeface="+mn-lt"/>
                <a:ea typeface="+mn-ea"/>
                <a:cs typeface="+mn-cs"/>
              </a:rPr>
            </a:br>
            <a:r>
              <a:rPr lang="en-US" dirty="0"/>
              <a:t>or other import requirements (i.e. Tomato suspension agreement).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9</a:t>
            </a:fld>
            <a:endParaRPr lang="en-US" dirty="0"/>
          </a:p>
        </p:txBody>
      </p:sp>
    </p:spTree>
    <p:extLst>
      <p:ext uri="{BB962C8B-B14F-4D97-AF65-F5344CB8AC3E}">
        <p14:creationId xmlns:p14="http://schemas.microsoft.com/office/powerpoint/2010/main" val="69106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a:t>Click to edit Master title style</a:t>
            </a:r>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a:t>Click to edit Master subtitle style</a:t>
            </a:r>
          </a:p>
        </p:txBody>
      </p:sp>
    </p:spTree>
    <p:extLst>
      <p:ext uri="{BB962C8B-B14F-4D97-AF65-F5344CB8AC3E}">
        <p14:creationId xmlns:p14="http://schemas.microsoft.com/office/powerpoint/2010/main" val="246935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a:t>Click to edit Master text styles</a:t>
            </a:r>
          </a:p>
        </p:txBody>
      </p:sp>
    </p:spTree>
    <p:extLst>
      <p:ext uri="{BB962C8B-B14F-4D97-AF65-F5344CB8AC3E}">
        <p14:creationId xmlns:p14="http://schemas.microsoft.com/office/powerpoint/2010/main" val="24648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EE4CC5-8FB3-4D06-8D83-1DF3A56B2641}" type="datetimeFigureOut">
              <a:rPr lang="en-US" smtClean="0"/>
              <a:t>7/10/2020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848D7-1360-4A1F-9826-E40599BAE02E}" type="slidenum">
              <a:rPr lang="en-US" smtClean="0"/>
              <a:t>‹#›</a:t>
            </a:fld>
            <a:endParaRPr lang="en-US" dirty="0"/>
          </a:p>
        </p:txBody>
      </p:sp>
    </p:spTree>
    <p:extLst>
      <p:ext uri="{BB962C8B-B14F-4D97-AF65-F5344CB8AC3E}">
        <p14:creationId xmlns:p14="http://schemas.microsoft.com/office/powerpoint/2010/main" val="3308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4" tIns="32142" rIns="64284" bIns="32142"/>
          <a:lstStyle/>
          <a:p>
            <a:r>
              <a:rPr lang="en-US"/>
              <a:t>Click to edit Master title style</a:t>
            </a:r>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a:t>Click to edit Master subtitle style</a:t>
            </a:r>
          </a:p>
        </p:txBody>
      </p:sp>
    </p:spTree>
    <p:extLst>
      <p:ext uri="{BB962C8B-B14F-4D97-AF65-F5344CB8AC3E}">
        <p14:creationId xmlns:p14="http://schemas.microsoft.com/office/powerpoint/2010/main" val="4604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a:t>Click to edit Master text styles</a:t>
            </a:r>
          </a:p>
        </p:txBody>
      </p:sp>
    </p:spTree>
    <p:extLst>
      <p:ext uri="{BB962C8B-B14F-4D97-AF65-F5344CB8AC3E}">
        <p14:creationId xmlns:p14="http://schemas.microsoft.com/office/powerpoint/2010/main" val="242960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57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1" tIns="32140" rIns="64281" bIns="32140"/>
          <a:lstStyle/>
          <a:p>
            <a:r>
              <a:rPr lang="en-US"/>
              <a:t>Click to edit Master title style</a:t>
            </a:r>
          </a:p>
        </p:txBody>
      </p:sp>
      <p:sp>
        <p:nvSpPr>
          <p:cNvPr id="3" name="Subtitle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a:t>Click to edit Master subtitle style</a:t>
            </a:r>
          </a:p>
        </p:txBody>
      </p:sp>
    </p:spTree>
    <p:extLst>
      <p:ext uri="{BB962C8B-B14F-4D97-AF65-F5344CB8AC3E}">
        <p14:creationId xmlns:p14="http://schemas.microsoft.com/office/powerpoint/2010/main" val="267829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1" tIns="32140" rIns="64281" bIns="32140"/>
          <a:lstStyle/>
          <a:p>
            <a:r>
              <a:rPr lang="en-US"/>
              <a:t>Click to edit Master title style</a:t>
            </a:r>
          </a:p>
        </p:txBody>
      </p:sp>
      <p:sp>
        <p:nvSpPr>
          <p:cNvPr id="3" name="Content Placeholder 2"/>
          <p:cNvSpPr>
            <a:spLocks noGrp="1"/>
          </p:cNvSpPr>
          <p:nvPr>
            <p:ph idx="1"/>
          </p:nvPr>
        </p:nvSpPr>
        <p:spPr>
          <a:xfrm>
            <a:off x="457647" y="1600650"/>
            <a:ext cx="8228707" cy="4525119"/>
          </a:xfrm>
          <a:prstGeom prst="rect">
            <a:avLst/>
          </a:prstGeom>
        </p:spPr>
        <p:txBody>
          <a:bodyPr lIns="64281" tIns="32140" rIns="64281" bIns="321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09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3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85" t="911" r="987"/>
          <a:stretch/>
        </p:blipFill>
        <p:spPr bwMode="auto">
          <a:xfrm>
            <a:off x="0" y="156757"/>
            <a:ext cx="9144000" cy="6701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10751"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5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86"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915"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72"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8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8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744"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descr="Template Assets-02.jpg"/>
          <p:cNvPicPr>
            <a:picLocks noChangeAspect="1"/>
          </p:cNvPicPr>
          <p:nvPr/>
        </p:nvPicPr>
        <p:blipFill>
          <a:blip r:embed="rId5" cstate="print">
            <a:extLst>
              <a:ext uri="{28A0092B-C50C-407E-A947-70E740481C1C}">
                <a14:useLocalDpi xmlns:a14="http://schemas.microsoft.com/office/drawing/2010/main" val="0"/>
              </a:ext>
            </a:extLst>
          </a:blip>
          <a:srcRect l="2977" t="2443" r="2899" b="5728"/>
          <a:stretch>
            <a:fillRect/>
          </a:stretch>
        </p:blipFill>
        <p:spPr bwMode="auto">
          <a:xfrm>
            <a:off x="-4465" y="-7814"/>
            <a:ext cx="9152930" cy="2157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22460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4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6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82"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2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76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0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64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Template Assets-03.jpg"/>
          <p:cNvPicPr>
            <a:picLocks noChangeAspect="1"/>
          </p:cNvPicPr>
          <p:nvPr/>
        </p:nvPicPr>
        <p:blipFill>
          <a:blip r:embed="rId4"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0E47933-5CC1-462F-853D-FDD42BDD6FF2}"/>
              </a:ext>
            </a:extLst>
          </p:cNvPr>
          <p:cNvSpPr txBox="1"/>
          <p:nvPr userDrawn="1"/>
        </p:nvSpPr>
        <p:spPr>
          <a:xfrm>
            <a:off x="6248400" y="6581001"/>
            <a:ext cx="2895600" cy="276999"/>
          </a:xfrm>
          <a:prstGeom prst="rect">
            <a:avLst/>
          </a:prstGeom>
          <a:noFill/>
        </p:spPr>
        <p:txBody>
          <a:bodyPr wrap="square" rtlCol="0">
            <a:spAutoFit/>
          </a:bodyPr>
          <a:lstStyle/>
          <a:p>
            <a:pPr algn="r"/>
            <a:fld id="{3004DCAB-337A-4ECF-A9B9-F96105F89105}"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12"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2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3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49"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7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97"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123"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54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3870" r="2272" b="7933"/>
          <a:stretch>
            <a:fillRect/>
          </a:stretch>
        </p:blipFill>
        <p:spPr bwMode="auto">
          <a:xfrm>
            <a:off x="0" y="-893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descr="PPT Photos - -08.jpg"/>
          <p:cNvPicPr>
            <a:picLocks noChangeAspect="1"/>
          </p:cNvPicPr>
          <p:nvPr/>
        </p:nvPicPr>
        <p:blipFill>
          <a:blip r:embed="rId4" cstate="print">
            <a:extLst>
              <a:ext uri="{28A0092B-C50C-407E-A947-70E740481C1C}">
                <a14:useLocalDpi xmlns:a14="http://schemas.microsoft.com/office/drawing/2010/main" val="0"/>
              </a:ext>
            </a:extLst>
          </a:blip>
          <a:srcRect t="4840" b="1711"/>
          <a:stretch>
            <a:fillRect/>
          </a:stretch>
        </p:blipFill>
        <p:spPr bwMode="auto">
          <a:xfrm>
            <a:off x="5366746" y="773535"/>
            <a:ext cx="1814959" cy="3200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PPT Photos - -09.jpg"/>
          <p:cNvPicPr>
            <a:picLocks noChangeAspect="1"/>
          </p:cNvPicPr>
          <p:nvPr/>
        </p:nvPicPr>
        <p:blipFill>
          <a:blip r:embed="rId5" cstate="print">
            <a:extLst>
              <a:ext uri="{28A0092B-C50C-407E-A947-70E740481C1C}">
                <a14:useLocalDpi xmlns:a14="http://schemas.microsoft.com/office/drawing/2010/main" val="0"/>
              </a:ext>
            </a:extLst>
          </a:blip>
          <a:srcRect t="5135"/>
          <a:stretch>
            <a:fillRect/>
          </a:stretch>
        </p:blipFill>
        <p:spPr bwMode="auto">
          <a:xfrm>
            <a:off x="7331277" y="776883"/>
            <a:ext cx="1814959" cy="3178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410688"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0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0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1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16"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2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3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04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44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descr="PPT Photos - -06.jpg"/>
          <p:cNvPicPr>
            <a:picLocks noChangeAspect="1"/>
          </p:cNvPicPr>
          <p:nvPr/>
        </p:nvPicPr>
        <p:blipFill>
          <a:blip r:embed="rId4" cstate="print">
            <a:extLst>
              <a:ext uri="{28A0092B-C50C-407E-A947-70E740481C1C}">
                <a14:useLocalDpi xmlns:a14="http://schemas.microsoft.com/office/drawing/2010/main" val="0"/>
              </a:ext>
            </a:extLst>
          </a:blip>
          <a:srcRect l="560" t="5890" r="603"/>
          <a:stretch>
            <a:fillRect/>
          </a:stretch>
        </p:blipFill>
        <p:spPr bwMode="auto">
          <a:xfrm>
            <a:off x="5365626" y="773534"/>
            <a:ext cx="1816075" cy="319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5" descr="PPT Photos - -07.jpg"/>
          <p:cNvPicPr>
            <a:picLocks noChangeAspect="1"/>
          </p:cNvPicPr>
          <p:nvPr/>
        </p:nvPicPr>
        <p:blipFill>
          <a:blip r:embed="rId5" cstate="print">
            <a:extLst>
              <a:ext uri="{28A0092B-C50C-407E-A947-70E740481C1C}">
                <a14:useLocalDpi xmlns:a14="http://schemas.microsoft.com/office/drawing/2010/main" val="0"/>
              </a:ext>
            </a:extLst>
          </a:blip>
          <a:srcRect t="5115"/>
          <a:stretch>
            <a:fillRect/>
          </a:stretch>
        </p:blipFill>
        <p:spPr bwMode="auto">
          <a:xfrm>
            <a:off x="7331278" y="776887"/>
            <a:ext cx="1814959" cy="317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10667"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91"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83"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74"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65"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9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91"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8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83"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74"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65"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959"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348"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8194" name="Picture 1" descr="PPT Photos - -10.jpg"/>
          <p:cNvPicPr>
            <a:picLocks noChangeAspect="1"/>
          </p:cNvPicPr>
          <p:nvPr/>
        </p:nvPicPr>
        <p:blipFill>
          <a:blip r:embed="rId4" cstate="print">
            <a:extLst>
              <a:ext uri="{28A0092B-C50C-407E-A947-70E740481C1C}">
                <a14:useLocalDpi xmlns:a14="http://schemas.microsoft.com/office/drawing/2010/main" val="0"/>
              </a:ext>
            </a:extLst>
          </a:blip>
          <a:srcRect l="10640" r="10640"/>
          <a:stretch>
            <a:fillRect/>
          </a:stretch>
        </p:blipFill>
        <p:spPr bwMode="auto">
          <a:xfrm>
            <a:off x="5621239" y="416347"/>
            <a:ext cx="984498"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PPT Photos - -11.jpg"/>
          <p:cNvPicPr>
            <a:picLocks noChangeAspect="1"/>
          </p:cNvPicPr>
          <p:nvPr/>
        </p:nvPicPr>
        <p:blipFill>
          <a:blip r:embed="rId5" cstate="print">
            <a:extLst>
              <a:ext uri="{28A0092B-C50C-407E-A947-70E740481C1C}">
                <a14:useLocalDpi xmlns:a14="http://schemas.microsoft.com/office/drawing/2010/main" val="0"/>
              </a:ext>
            </a:extLst>
          </a:blip>
          <a:srcRect l="10109" r="10109"/>
          <a:stretch>
            <a:fillRect/>
          </a:stretch>
        </p:blipFill>
        <p:spPr bwMode="auto">
          <a:xfrm>
            <a:off x="6794376" y="416347"/>
            <a:ext cx="990079"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descr="PPT Photos - -12.jpg"/>
          <p:cNvPicPr>
            <a:picLocks noChangeAspect="1"/>
          </p:cNvPicPr>
          <p:nvPr/>
        </p:nvPicPr>
        <p:blipFill>
          <a:blip r:embed="rId6" cstate="print">
            <a:extLst>
              <a:ext uri="{28A0092B-C50C-407E-A947-70E740481C1C}">
                <a14:useLocalDpi xmlns:a14="http://schemas.microsoft.com/office/drawing/2010/main" val="0"/>
              </a:ext>
            </a:extLst>
          </a:blip>
          <a:srcRect l="10321" r="10321"/>
          <a:stretch>
            <a:fillRect/>
          </a:stretch>
        </p:blipFill>
        <p:spPr bwMode="auto">
          <a:xfrm>
            <a:off x="7973095" y="420817"/>
            <a:ext cx="984498" cy="172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descr="Template Assets-03.jpg"/>
          <p:cNvPicPr>
            <a:picLocks noChangeAspect="1"/>
          </p:cNvPicPr>
          <p:nvPr/>
        </p:nvPicPr>
        <p:blipFill>
          <a:blip r:embed="rId7" cstate="print">
            <a:extLst>
              <a:ext uri="{28A0092B-C50C-407E-A947-70E740481C1C}">
                <a14:useLocalDpi xmlns:a14="http://schemas.microsoft.com/office/drawing/2010/main" val="0"/>
              </a:ext>
            </a:extLst>
          </a:blip>
          <a:srcRect l="3549" t="4875" r="2272" b="6885"/>
          <a:stretch>
            <a:fillRect/>
          </a:stretch>
        </p:blipFill>
        <p:spPr bwMode="auto">
          <a:xfrm>
            <a:off x="0" y="0"/>
            <a:ext cx="9144000" cy="78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10646"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88"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7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62"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2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0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877"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2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ipkitten.blogspot.com/2012/06/how-many-eba-referrals-does-it-take-to.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s.usda.gov/resources/sc-23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www.ams.usda.gov/services/sci-contac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ipkitten.blogspot.com/2012/06/how-many-eba-referrals-does-it-take-to.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s.usda.gov/services/grading/fe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ms.usda.gov/services/sci-contact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SCIinspectionoperations@usd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ipkitten.blogspot.com/2012/06/how-many-eba-referrals-does-it-take-to.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74" y="2676706"/>
            <a:ext cx="9144000" cy="784249"/>
          </a:xfrm>
        </p:spPr>
        <p:txBody>
          <a:bodyPr/>
          <a:lstStyle/>
          <a:p>
            <a:r>
              <a:rPr lang="en-US" sz="4200" b="1" dirty="0">
                <a:solidFill>
                  <a:schemeClr val="accent6">
                    <a:lumMod val="75000"/>
                  </a:schemeClr>
                </a:solidFill>
                <a:latin typeface="Calibri" panose="020F0502020204030204" pitchFamily="34" charset="0"/>
                <a:cs typeface="Calibri" panose="020F0502020204030204" pitchFamily="34" charset="0"/>
              </a:rPr>
              <a:t>Specialty Crops Inspection Division</a:t>
            </a:r>
            <a:br>
              <a:rPr lang="en-US" sz="4200" b="1" dirty="0">
                <a:solidFill>
                  <a:schemeClr val="accent6">
                    <a:lumMod val="75000"/>
                  </a:schemeClr>
                </a:solidFill>
                <a:latin typeface="Calibri" panose="020F0502020204030204" pitchFamily="34" charset="0"/>
                <a:cs typeface="Calibri" panose="020F0502020204030204" pitchFamily="34" charset="0"/>
              </a:rPr>
            </a:br>
            <a:br>
              <a:rPr lang="en-US" sz="1800" b="1" dirty="0">
                <a:solidFill>
                  <a:schemeClr val="accent6">
                    <a:lumMod val="75000"/>
                  </a:schemeClr>
                </a:solidFill>
                <a:latin typeface="Calibri" panose="020F0502020204030204" pitchFamily="34" charset="0"/>
                <a:cs typeface="Calibri" panose="020F0502020204030204" pitchFamily="34" charset="0"/>
              </a:rPr>
            </a:br>
            <a:r>
              <a:rPr lang="en-US" sz="3800" b="1" dirty="0">
                <a:solidFill>
                  <a:srgbClr val="FF0000"/>
                </a:solidFill>
                <a:latin typeface="Calibri" panose="020F0502020204030204" pitchFamily="34" charset="0"/>
                <a:cs typeface="Calibri" panose="020F0502020204030204" pitchFamily="34" charset="0"/>
              </a:rPr>
              <a:t>Overview of </a:t>
            </a:r>
            <a:br>
              <a:rPr lang="en-US" sz="3800" b="1" dirty="0">
                <a:solidFill>
                  <a:srgbClr val="FF0000"/>
                </a:solidFill>
                <a:latin typeface="Calibri" panose="020F0502020204030204" pitchFamily="34" charset="0"/>
                <a:cs typeface="Calibri" panose="020F0502020204030204" pitchFamily="34" charset="0"/>
              </a:rPr>
            </a:br>
            <a:r>
              <a:rPr lang="en-US" sz="3800" b="1" dirty="0">
                <a:solidFill>
                  <a:srgbClr val="FF0000"/>
                </a:solidFill>
                <a:latin typeface="Calibri" panose="020F0502020204030204" pitchFamily="34" charset="0"/>
                <a:cs typeface="Calibri" panose="020F0502020204030204" pitchFamily="34" charset="0"/>
              </a:rPr>
              <a:t>Inspection Services</a:t>
            </a:r>
            <a:br>
              <a:rPr lang="en-US" sz="3600" b="1" dirty="0">
                <a:solidFill>
                  <a:schemeClr val="accent6">
                    <a:lumMod val="75000"/>
                  </a:schemeClr>
                </a:solidFill>
                <a:latin typeface="Calibri" panose="020F0502020204030204" pitchFamily="34" charset="0"/>
                <a:cs typeface="Calibri" panose="020F0502020204030204" pitchFamily="34" charset="0"/>
              </a:rPr>
            </a:br>
            <a:br>
              <a:rPr lang="en-US" sz="3600" b="1" dirty="0">
                <a:solidFill>
                  <a:schemeClr val="accent6">
                    <a:lumMod val="75000"/>
                  </a:schemeClr>
                </a:solidFill>
                <a:latin typeface="Calibri" panose="020F0502020204030204" pitchFamily="34" charset="0"/>
                <a:cs typeface="Calibri" panose="020F0502020204030204" pitchFamily="34" charset="0"/>
              </a:rPr>
            </a:br>
            <a:endParaRPr lang="en-US" sz="3600" b="1" dirty="0">
              <a:solidFill>
                <a:schemeClr val="accent6">
                  <a:lumMod val="7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24C4161-BAD1-47AC-8F19-C6C69419CDE1}"/>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2974" y="4495800"/>
            <a:ext cx="2104596" cy="2394155"/>
          </a:xfrm>
          <a:prstGeom prst="rect">
            <a:avLst/>
          </a:prstGeom>
        </p:spPr>
      </p:pic>
    </p:spTree>
    <p:extLst>
      <p:ext uri="{BB962C8B-B14F-4D97-AF65-F5344CB8AC3E}">
        <p14:creationId xmlns:p14="http://schemas.microsoft.com/office/powerpoint/2010/main" val="110258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7620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Process</a:t>
            </a:r>
          </a:p>
        </p:txBody>
      </p:sp>
      <p:sp>
        <p:nvSpPr>
          <p:cNvPr id="2" name="Rectangle 1">
            <a:extLst>
              <a:ext uri="{FF2B5EF4-FFF2-40B4-BE49-F238E27FC236}">
                <a16:creationId xmlns:a16="http://schemas.microsoft.com/office/drawing/2014/main" id="{69AB9E5C-1FB6-4563-AD41-C512831A4023}"/>
              </a:ext>
            </a:extLst>
          </p:cNvPr>
          <p:cNvSpPr/>
          <p:nvPr/>
        </p:nvSpPr>
        <p:spPr>
          <a:xfrm>
            <a:off x="754971" y="2165152"/>
            <a:ext cx="8228707"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Truck with subject tomatoes from Mexico arrives at U.S. border</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At importer’s request, U.S. Customs provides conditional release of the load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Truck crosses border and goes to a designated warehouse facility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Importer calls local USDA/Federal-State inspection office to request inspection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USDA-licensed inspector provides inspection and certification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Load passes inspection and is released</a:t>
            </a:r>
            <a:endParaRPr lang="en-US" sz="2400" dirty="0"/>
          </a:p>
        </p:txBody>
      </p:sp>
    </p:spTree>
    <p:extLst>
      <p:ext uri="{BB962C8B-B14F-4D97-AF65-F5344CB8AC3E}">
        <p14:creationId xmlns:p14="http://schemas.microsoft.com/office/powerpoint/2010/main" val="309847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Requesting an Inspection </a:t>
            </a:r>
          </a:p>
        </p:txBody>
      </p:sp>
      <p:sp>
        <p:nvSpPr>
          <p:cNvPr id="2" name="Rectangle 1">
            <a:extLst>
              <a:ext uri="{FF2B5EF4-FFF2-40B4-BE49-F238E27FC236}">
                <a16:creationId xmlns:a16="http://schemas.microsoft.com/office/drawing/2014/main" id="{69AB9E5C-1FB6-4563-AD41-C512831A4023}"/>
              </a:ext>
            </a:extLst>
          </p:cNvPr>
          <p:cNvSpPr/>
          <p:nvPr/>
        </p:nvSpPr>
        <p:spPr>
          <a:xfrm>
            <a:off x="487649" y="2133600"/>
            <a:ext cx="4693951" cy="4154984"/>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Use Form </a:t>
            </a:r>
            <a:r>
              <a:rPr lang="en-US" sz="2400" b="1" dirty="0">
                <a:latin typeface="Calibri" panose="020F0502020204030204" pitchFamily="34" charset="0"/>
                <a:cs typeface="Calibri" panose="020F0502020204030204" pitchFamily="34" charset="0"/>
              </a:rPr>
              <a:t>SC-237 </a:t>
            </a:r>
            <a:r>
              <a:rPr lang="en-US" sz="2400" dirty="0">
                <a:latin typeface="Calibri" panose="020F0502020204030204" pitchFamily="34" charset="0"/>
                <a:cs typeface="Calibri" panose="020F0502020204030204" pitchFamily="34" charset="0"/>
                <a:hlinkClick r:id="rId3"/>
              </a:rPr>
              <a:t>https://www.ams.usda.gov/</a:t>
            </a:r>
            <a:br>
              <a:rPr lang="en-US" sz="2400" dirty="0">
                <a:latin typeface="Calibri" panose="020F0502020204030204" pitchFamily="34" charset="0"/>
                <a:cs typeface="Calibri" panose="020F0502020204030204" pitchFamily="34" charset="0"/>
                <a:hlinkClick r:id="rId3"/>
              </a:rPr>
            </a:br>
            <a:r>
              <a:rPr lang="en-US" sz="2400" dirty="0">
                <a:latin typeface="Calibri" panose="020F0502020204030204" pitchFamily="34" charset="0"/>
                <a:cs typeface="Calibri" panose="020F0502020204030204" pitchFamily="34" charset="0"/>
                <a:hlinkClick r:id="rId3"/>
              </a:rPr>
              <a:t>resources/sc-237</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Call, email, or fax your nearest inspection office directly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Find your servicing office at </a:t>
            </a:r>
            <a:r>
              <a:rPr lang="en-US" sz="2400" dirty="0">
                <a:latin typeface="Calibri" panose="020F0502020204030204" pitchFamily="34" charset="0"/>
                <a:cs typeface="Calibri" panose="020F0502020204030204" pitchFamily="34" charset="0"/>
                <a:hlinkClick r:id="rId4"/>
              </a:rPr>
              <a:t>www.ams.usda.gov/services/</a:t>
            </a:r>
            <a:br>
              <a:rPr lang="en-US" sz="2400" dirty="0">
                <a:latin typeface="Calibri" panose="020F0502020204030204" pitchFamily="34" charset="0"/>
                <a:cs typeface="Calibri" panose="020F0502020204030204" pitchFamily="34" charset="0"/>
                <a:hlinkClick r:id="rId4"/>
              </a:rPr>
            </a:br>
            <a:r>
              <a:rPr lang="en-US" sz="2400" dirty="0">
                <a:latin typeface="Calibri" panose="020F0502020204030204" pitchFamily="34" charset="0"/>
                <a:cs typeface="Calibri" panose="020F0502020204030204" pitchFamily="34" charset="0"/>
                <a:hlinkClick r:id="rId4"/>
              </a:rPr>
              <a:t>sci-contacts</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endParaRPr lang="en-US" sz="2400" dirty="0"/>
          </a:p>
        </p:txBody>
      </p:sp>
      <p:pic>
        <p:nvPicPr>
          <p:cNvPr id="10" name="Picture 9">
            <a:extLst>
              <a:ext uri="{FF2B5EF4-FFF2-40B4-BE49-F238E27FC236}">
                <a16:creationId xmlns:a16="http://schemas.microsoft.com/office/drawing/2014/main" id="{572BE992-B316-43F7-9463-98F454546E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81600" y="1898663"/>
            <a:ext cx="3769684" cy="4563302"/>
          </a:xfrm>
          <a:prstGeom prst="rect">
            <a:avLst/>
          </a:prstGeom>
        </p:spPr>
      </p:pic>
    </p:spTree>
    <p:extLst>
      <p:ext uri="{BB962C8B-B14F-4D97-AF65-F5344CB8AC3E}">
        <p14:creationId xmlns:p14="http://schemas.microsoft.com/office/powerpoint/2010/main" val="248727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Requesting an Inspection </a:t>
            </a:r>
          </a:p>
        </p:txBody>
      </p:sp>
      <p:sp>
        <p:nvSpPr>
          <p:cNvPr id="2" name="Rectangle 1">
            <a:extLst>
              <a:ext uri="{FF2B5EF4-FFF2-40B4-BE49-F238E27FC236}">
                <a16:creationId xmlns:a16="http://schemas.microsoft.com/office/drawing/2014/main" id="{69AB9E5C-1FB6-4563-AD41-C512831A4023}"/>
              </a:ext>
            </a:extLst>
          </p:cNvPr>
          <p:cNvSpPr/>
          <p:nvPr/>
        </p:nvSpPr>
        <p:spPr>
          <a:xfrm>
            <a:off x="411448" y="2129909"/>
            <a:ext cx="8503951"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cannot request an inspection on behalf of another applicant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Applicant will be billed for service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Be ready to provide the following information:</a:t>
            </a:r>
          </a:p>
          <a:p>
            <a:pPr marL="1371600" lvl="2" indent="-457200">
              <a:buFont typeface="+mj-lt"/>
              <a:buAutoNum type="arabicPeriod"/>
            </a:pPr>
            <a:r>
              <a:rPr lang="en-US" sz="2400" dirty="0">
                <a:latin typeface="Calibri" panose="020F0502020204030204" pitchFamily="34" charset="0"/>
                <a:cs typeface="Calibri" panose="020F0502020204030204" pitchFamily="34" charset="0"/>
              </a:rPr>
              <a:t>Name of the product you want inspected, e.g. tomatoes</a:t>
            </a:r>
          </a:p>
          <a:p>
            <a:pPr marL="1371600" lvl="2" indent="-457200">
              <a:buFont typeface="+mj-lt"/>
              <a:buAutoNum type="arabicPeriod"/>
            </a:pPr>
            <a:r>
              <a:rPr lang="en-US" sz="2400" dirty="0">
                <a:latin typeface="Calibri" panose="020F0502020204030204" pitchFamily="34" charset="0"/>
                <a:cs typeface="Calibri" panose="020F0502020204030204" pitchFamily="34" charset="0"/>
              </a:rPr>
              <a:t>Number of containers to be inspected</a:t>
            </a:r>
          </a:p>
          <a:p>
            <a:pPr marL="1371600" lvl="2" indent="-457200">
              <a:buFont typeface="+mj-lt"/>
              <a:buAutoNum type="arabicPeriod"/>
            </a:pPr>
            <a:r>
              <a:rPr lang="en-US" sz="2400" dirty="0">
                <a:latin typeface="Calibri" panose="020F0502020204030204" pitchFamily="34" charset="0"/>
                <a:cs typeface="Calibri" panose="020F0502020204030204" pitchFamily="34" charset="0"/>
              </a:rPr>
              <a:t>Location of the product</a:t>
            </a:r>
          </a:p>
          <a:p>
            <a:pPr marL="1371600" lvl="2" indent="-457200">
              <a:buFont typeface="+mj-lt"/>
              <a:buAutoNum type="arabicPeriod"/>
            </a:pPr>
            <a:r>
              <a:rPr lang="en-US" sz="2400" dirty="0">
                <a:latin typeface="Calibri" panose="020F0502020204030204" pitchFamily="34" charset="0"/>
                <a:cs typeface="Calibri" panose="020F0502020204030204" pitchFamily="34" charset="0"/>
              </a:rPr>
              <a:t>Lot, Purchase Order, or Bill of Lading number</a:t>
            </a:r>
          </a:p>
          <a:p>
            <a:pPr marL="1371600" lvl="2" indent="-457200">
              <a:buFont typeface="+mj-lt"/>
              <a:buAutoNum type="arabicPeriod"/>
            </a:pPr>
            <a:r>
              <a:rPr lang="en-US" sz="2400" dirty="0">
                <a:latin typeface="Calibri" panose="020F0502020204030204" pitchFamily="34" charset="0"/>
                <a:cs typeface="Calibri" panose="020F0502020204030204" pitchFamily="34" charset="0"/>
              </a:rPr>
              <a:t>Inspection type or purpose</a:t>
            </a:r>
          </a:p>
          <a:p>
            <a:pPr marL="17145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Condition Only</a:t>
            </a:r>
          </a:p>
          <a:p>
            <a:pPr marL="17145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Quality and Condition </a:t>
            </a:r>
          </a:p>
          <a:p>
            <a:pPr marL="17145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Other, e.g., temperature only, net weight, or digital imaging</a:t>
            </a:r>
            <a:endParaRPr lang="en-US" sz="2400" dirty="0"/>
          </a:p>
        </p:txBody>
      </p:sp>
    </p:spTree>
    <p:extLst>
      <p:ext uri="{BB962C8B-B14F-4D97-AF65-F5344CB8AC3E}">
        <p14:creationId xmlns:p14="http://schemas.microsoft.com/office/powerpoint/2010/main" val="232804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51311-D60E-46A3-9A4C-AB6130F1250E}"/>
              </a:ext>
            </a:extLst>
          </p:cNvPr>
          <p:cNvSpPr>
            <a:spLocks noGrp="1"/>
          </p:cNvSpPr>
          <p:nvPr>
            <p:ph idx="1"/>
          </p:nvPr>
        </p:nvSpPr>
        <p:spPr>
          <a:xfrm>
            <a:off x="457200" y="2209800"/>
            <a:ext cx="8228707" cy="5943600"/>
          </a:xfrm>
        </p:spPr>
        <p:txBody>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Under the Tomato Suspension Agreement, USDA </a:t>
            </a:r>
            <a:r>
              <a:rPr lang="en-US" sz="2400" b="1" dirty="0">
                <a:solidFill>
                  <a:srgbClr val="C00000"/>
                </a:solidFill>
                <a:latin typeface="Calibri" panose="020F0502020204030204" pitchFamily="34" charset="0"/>
                <a:cs typeface="Calibri" panose="020F0502020204030204" pitchFamily="34" charset="0"/>
              </a:rPr>
              <a:t>will inspect</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all Round and Roma tomatoes (including Stem On), and grape tomatoes in bulk from Mexico </a:t>
            </a:r>
          </a:p>
          <a:p>
            <a:pPr marL="664324" lvl="2"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When load is available for inspection, importer must request USDA inspection and pay associated USDA fees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following fresh tomatoes are </a:t>
            </a:r>
            <a:r>
              <a:rPr lang="en-US" sz="2400" b="1" dirty="0">
                <a:solidFill>
                  <a:srgbClr val="C00000"/>
                </a:solidFill>
                <a:latin typeface="Calibri" panose="020F0502020204030204" pitchFamily="34" charset="0"/>
                <a:cs typeface="Calibri" panose="020F0502020204030204" pitchFamily="34" charset="0"/>
              </a:rPr>
              <a:t>excluded</a:t>
            </a:r>
            <a:r>
              <a:rPr lang="en-US" sz="2400" dirty="0">
                <a:latin typeface="Calibri" panose="020F0502020204030204" pitchFamily="34" charset="0"/>
                <a:cs typeface="Calibri" panose="020F0502020204030204" pitchFamily="34" charset="0"/>
              </a:rPr>
              <a:t> from the inspection requirement: tomatoes on the vine, specialty tomatoes, and grape tomatoes in retail packages of 2 pounds or less</a:t>
            </a:r>
          </a:p>
        </p:txBody>
      </p:sp>
      <p:sp>
        <p:nvSpPr>
          <p:cNvPr id="4" name="Title 1">
            <a:extLst>
              <a:ext uri="{FF2B5EF4-FFF2-40B4-BE49-F238E27FC236}">
                <a16:creationId xmlns:a16="http://schemas.microsoft.com/office/drawing/2014/main" id="{3BD264E7-6EFB-4BBD-88DD-6415B905420A}"/>
              </a:ext>
            </a:extLst>
          </p:cNvPr>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Services</a:t>
            </a:r>
          </a:p>
        </p:txBody>
      </p:sp>
    </p:spTree>
    <p:extLst>
      <p:ext uri="{BB962C8B-B14F-4D97-AF65-F5344CB8AC3E}">
        <p14:creationId xmlns:p14="http://schemas.microsoft.com/office/powerpoint/2010/main" val="344338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B89E5-C892-4402-8055-9D456E75201F}"/>
              </a:ext>
            </a:extLst>
          </p:cNvPr>
          <p:cNvSpPr>
            <a:spLocks noGrp="1"/>
          </p:cNvSpPr>
          <p:nvPr>
            <p:ph idx="1"/>
          </p:nvPr>
        </p:nvSpPr>
        <p:spPr>
          <a:xfrm>
            <a:off x="534293" y="2256681"/>
            <a:ext cx="8000107" cy="4525119"/>
          </a:xfrm>
        </p:spPr>
        <p:txBody>
          <a:bodyPr/>
          <a:lstStyle/>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USDA inspector generally completes inspection within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48 hours of receiving an importer's official request for inspection</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If already stationed in the area, a USDA inspector generally completes inspection within 24 hours of the official request for inspection by the importer</a:t>
            </a:r>
            <a:endParaRPr lang="en-US" sz="2400" b="1" dirty="0">
              <a:solidFill>
                <a:schemeClr val="accent6">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p>
        </p:txBody>
      </p:sp>
      <p:sp>
        <p:nvSpPr>
          <p:cNvPr id="4" name="Title 1">
            <a:extLst>
              <a:ext uri="{FF2B5EF4-FFF2-40B4-BE49-F238E27FC236}">
                <a16:creationId xmlns:a16="http://schemas.microsoft.com/office/drawing/2014/main" id="{39C72D92-DEBB-4E0B-B5FD-ACBC7B58AD9F}"/>
              </a:ext>
            </a:extLst>
          </p:cNvPr>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Services</a:t>
            </a:r>
          </a:p>
        </p:txBody>
      </p:sp>
    </p:spTree>
    <p:extLst>
      <p:ext uri="{BB962C8B-B14F-4D97-AF65-F5344CB8AC3E}">
        <p14:creationId xmlns:p14="http://schemas.microsoft.com/office/powerpoint/2010/main" val="384786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6E34C-5246-44F8-9A83-D8B5ADD37F74}"/>
              </a:ext>
            </a:extLst>
          </p:cNvPr>
          <p:cNvSpPr>
            <a:spLocks noGrp="1"/>
          </p:cNvSpPr>
          <p:nvPr>
            <p:ph idx="1"/>
          </p:nvPr>
        </p:nvSpPr>
        <p:spPr>
          <a:xfrm>
            <a:off x="476308" y="2209801"/>
            <a:ext cx="8228707" cy="3352800"/>
          </a:xfrm>
        </p:spPr>
        <p:txBody>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USDA and Federal – State cooperators perform inspections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Inspection must be unrestricted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Inspection based on US standard for fresh tomatoes and greenhouse tomatoes using shipping point tolerances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All tomatoes must grade at least U.S. No. 2</a:t>
            </a:r>
            <a:endParaRPr lang="en-US" sz="2400" b="1" dirty="0">
              <a:solidFill>
                <a:srgbClr val="2A5C0B"/>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8AFA267F-A0C4-489F-BD2A-F0ECD0B6CE7F}"/>
              </a:ext>
            </a:extLst>
          </p:cNvPr>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Services</a:t>
            </a:r>
          </a:p>
        </p:txBody>
      </p:sp>
      <p:pic>
        <p:nvPicPr>
          <p:cNvPr id="5" name="Picture 4">
            <a:extLst>
              <a:ext uri="{FF2B5EF4-FFF2-40B4-BE49-F238E27FC236}">
                <a16:creationId xmlns:a16="http://schemas.microsoft.com/office/drawing/2014/main" id="{6A52EA85-F860-4D9B-AE45-244D849D575B}"/>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7086599" y="5103970"/>
            <a:ext cx="1590924" cy="1695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693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AC619F-52C1-404F-BB4A-3B267BD2A267}"/>
              </a:ext>
            </a:extLst>
          </p:cNvPr>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Services</a:t>
            </a:r>
          </a:p>
        </p:txBody>
      </p:sp>
      <p:graphicFrame>
        <p:nvGraphicFramePr>
          <p:cNvPr id="7" name="Table 6">
            <a:extLst>
              <a:ext uri="{FF2B5EF4-FFF2-40B4-BE49-F238E27FC236}">
                <a16:creationId xmlns:a16="http://schemas.microsoft.com/office/drawing/2014/main" id="{66398692-23D5-48B0-9387-C48A8EE93621}"/>
              </a:ext>
            </a:extLst>
          </p:cNvPr>
          <p:cNvGraphicFramePr>
            <a:graphicFrameLocks noGrp="1"/>
          </p:cNvGraphicFramePr>
          <p:nvPr>
            <p:extLst>
              <p:ext uri="{D42A27DB-BD31-4B8C-83A1-F6EECF244321}">
                <p14:modId xmlns:p14="http://schemas.microsoft.com/office/powerpoint/2010/main" val="3983967683"/>
              </p:ext>
            </p:extLst>
          </p:nvPr>
        </p:nvGraphicFramePr>
        <p:xfrm>
          <a:off x="286642" y="2114866"/>
          <a:ext cx="8628756" cy="4743451"/>
        </p:xfrm>
        <a:graphic>
          <a:graphicData uri="http://schemas.openxmlformats.org/drawingml/2006/table">
            <a:tbl>
              <a:tblPr firstRow="1" firstCol="1" bandRow="1">
                <a:tableStyleId>{5A111915-BE36-4E01-A7E5-04B1672EAD32}</a:tableStyleId>
              </a:tblPr>
              <a:tblGrid>
                <a:gridCol w="2876252">
                  <a:extLst>
                    <a:ext uri="{9D8B030D-6E8A-4147-A177-3AD203B41FA5}">
                      <a16:colId xmlns:a16="http://schemas.microsoft.com/office/drawing/2014/main" val="2106605201"/>
                    </a:ext>
                  </a:extLst>
                </a:gridCol>
                <a:gridCol w="2876252">
                  <a:extLst>
                    <a:ext uri="{9D8B030D-6E8A-4147-A177-3AD203B41FA5}">
                      <a16:colId xmlns:a16="http://schemas.microsoft.com/office/drawing/2014/main" val="2270690762"/>
                    </a:ext>
                  </a:extLst>
                </a:gridCol>
                <a:gridCol w="2876252">
                  <a:extLst>
                    <a:ext uri="{9D8B030D-6E8A-4147-A177-3AD203B41FA5}">
                      <a16:colId xmlns:a16="http://schemas.microsoft.com/office/drawing/2014/main" val="4008758857"/>
                    </a:ext>
                  </a:extLst>
                </a:gridCol>
              </a:tblGrid>
              <a:tr h="147968">
                <a:tc rowSpan="2">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Marketing Order 966/8e Import Requirements</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nchor="ctr"/>
                </a:tc>
                <a:tc gridSpan="2">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cs typeface="Calibri" panose="020F0502020204030204" pitchFamily="34" charset="0"/>
                        </a:rPr>
                        <a:t>Signatory Agreement</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hMerge="1">
                  <a:txBody>
                    <a:bodyPr/>
                    <a:lstStyle/>
                    <a:p>
                      <a:endParaRPr lang="en-US"/>
                    </a:p>
                  </a:txBody>
                  <a:tcPr/>
                </a:tc>
                <a:extLst>
                  <a:ext uri="{0D108BD9-81ED-4DB2-BD59-A6C34878D82A}">
                    <a16:rowId xmlns:a16="http://schemas.microsoft.com/office/drawing/2014/main" val="1229099900"/>
                  </a:ext>
                </a:extLst>
              </a:tr>
              <a:tr h="147968">
                <a:tc vMerge="1">
                  <a:txBody>
                    <a:bodyPr/>
                    <a:lstStyle/>
                    <a:p>
                      <a:endParaRPr lang="en-US"/>
                    </a:p>
                  </a:txBody>
                  <a:tcPr/>
                </a:tc>
                <a:tc>
                  <a:txBody>
                    <a:bodyPr/>
                    <a:lstStyle/>
                    <a:p>
                      <a:pPr marL="0" marR="0" algn="ctr">
                        <a:lnSpc>
                          <a:spcPct val="107000"/>
                        </a:lnSpc>
                        <a:spcBef>
                          <a:spcPts val="0"/>
                        </a:spcBef>
                        <a:spcAft>
                          <a:spcPts val="0"/>
                        </a:spcAft>
                      </a:pPr>
                      <a:r>
                        <a:rPr lang="en-US" sz="1400" b="1" dirty="0">
                          <a:solidFill>
                            <a:srgbClr val="2A5C0B"/>
                          </a:solidFill>
                          <a:effectLst/>
                          <a:latin typeface="Calibri" panose="020F0502020204030204" pitchFamily="34" charset="0"/>
                          <a:cs typeface="Calibri" panose="020F0502020204030204" pitchFamily="34" charset="0"/>
                        </a:rPr>
                        <a:t>Fresh Tomatoes Standard</a:t>
                      </a:r>
                      <a:endParaRPr lang="en-US" sz="1400" b="1" dirty="0">
                        <a:solidFill>
                          <a:srgbClr val="2A5C0B"/>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solidFill>
                      <a:srgbClr val="CDD860"/>
                    </a:solidFill>
                  </a:tcPr>
                </a:tc>
                <a:tc>
                  <a:txBody>
                    <a:bodyPr/>
                    <a:lstStyle/>
                    <a:p>
                      <a:pPr marL="0" marR="0" algn="ctr">
                        <a:lnSpc>
                          <a:spcPct val="107000"/>
                        </a:lnSpc>
                        <a:spcBef>
                          <a:spcPts val="0"/>
                        </a:spcBef>
                        <a:spcAft>
                          <a:spcPts val="0"/>
                        </a:spcAft>
                      </a:pPr>
                      <a:r>
                        <a:rPr lang="en-US" sz="1400" b="1" dirty="0">
                          <a:solidFill>
                            <a:srgbClr val="2A5C0B"/>
                          </a:solidFill>
                          <a:effectLst/>
                          <a:latin typeface="Calibri" panose="020F0502020204030204" pitchFamily="34" charset="0"/>
                          <a:cs typeface="Calibri" panose="020F0502020204030204" pitchFamily="34" charset="0"/>
                        </a:rPr>
                        <a:t>Greenhouse Standard</a:t>
                      </a:r>
                      <a:endParaRPr lang="en-US" sz="1400" b="1" dirty="0">
                        <a:solidFill>
                          <a:srgbClr val="2A5C0B"/>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solidFill>
                      <a:srgbClr val="CDD860"/>
                    </a:solidFill>
                  </a:tcPr>
                </a:tc>
                <a:extLst>
                  <a:ext uri="{0D108BD9-81ED-4DB2-BD59-A6C34878D82A}">
                    <a16:rowId xmlns:a16="http://schemas.microsoft.com/office/drawing/2014/main" val="3312678898"/>
                  </a:ext>
                </a:extLst>
              </a:tr>
              <a:tr h="302787">
                <a:tc>
                  <a:txBody>
                    <a:bodyPr/>
                    <a:lstStyle/>
                    <a:p>
                      <a:pPr marL="0" marR="0">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Minimum Requirements:</a:t>
                      </a:r>
                    </a:p>
                    <a:p>
                      <a:pPr marL="0" marR="0">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U.S. No. 2, 2-9/32</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Minimum Requirements:</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U. S. No 2</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Minimum Requirements:</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U. S. No 2</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extLst>
                  <a:ext uri="{0D108BD9-81ED-4DB2-BD59-A6C34878D82A}">
                    <a16:rowId xmlns:a16="http://schemas.microsoft.com/office/drawing/2014/main" val="958950039"/>
                  </a:ext>
                </a:extLst>
              </a:tr>
              <a:tr h="444124">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Size</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2-9/32   </a:t>
                      </a:r>
                    </a:p>
                    <a:p>
                      <a:pPr marL="342900" marR="0" lvl="0" indent="-342900">
                        <a:lnSpc>
                          <a:spcPct val="107000"/>
                        </a:lnSpc>
                        <a:spcBef>
                          <a:spcPts val="0"/>
                        </a:spcBef>
                        <a:spcAft>
                          <a:spcPts val="0"/>
                        </a:spcAft>
                        <a:buFont typeface="Symbol" panose="05050102010706020507" pitchFamily="18" charset="2"/>
                        <a:buChar char=""/>
                      </a:pPr>
                      <a:r>
                        <a:rPr lang="en-US" sz="1400" b="0" dirty="0">
                          <a:solidFill>
                            <a:schemeClr val="tx1"/>
                          </a:solidFill>
                          <a:effectLst/>
                          <a:latin typeface="Calibri" panose="020F0502020204030204" pitchFamily="34" charset="0"/>
                          <a:cs typeface="Calibri" panose="020F0502020204030204" pitchFamily="34" charset="0"/>
                        </a:rPr>
                        <a:t>10% Tolerance </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Must meet size or count if marked  </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cs typeface="Calibri" panose="020F0502020204030204" pitchFamily="34" charset="0"/>
                        </a:rPr>
                        <a:t>10% Tolerance</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Must meet size or count if marked  </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cs typeface="Calibri" panose="020F0502020204030204" pitchFamily="34" charset="0"/>
                        </a:rPr>
                        <a:t>10% Tolerance</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extLst>
                  <a:ext uri="{0D108BD9-81ED-4DB2-BD59-A6C34878D82A}">
                    <a16:rowId xmlns:a16="http://schemas.microsoft.com/office/drawing/2014/main" val="3505443401"/>
                  </a:ext>
                </a:extLst>
              </a:tr>
              <a:tr h="2160609">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Defects:</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TOTAL DEFECTS:</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Serious Damage 10% </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Including 5% very serious    </a:t>
                      </a:r>
                      <a:br>
                        <a:rPr lang="en-US" sz="1400" b="0" dirty="0">
                          <a:solidFill>
                            <a:schemeClr val="tx1"/>
                          </a:solidFill>
                          <a:effectLst/>
                          <a:latin typeface="Calibri" panose="020F0502020204030204" pitchFamily="34" charset="0"/>
                          <a:cs typeface="Calibri" panose="020F0502020204030204" pitchFamily="34" charset="0"/>
                        </a:rPr>
                      </a:br>
                      <a:r>
                        <a:rPr lang="en-US" sz="1400" b="0" dirty="0">
                          <a:solidFill>
                            <a:schemeClr val="tx1"/>
                          </a:solidFill>
                          <a:effectLst/>
                          <a:latin typeface="Calibri" panose="020F0502020204030204" pitchFamily="34" charset="0"/>
                          <a:cs typeface="Calibri" panose="020F0502020204030204" pitchFamily="34" charset="0"/>
                        </a:rPr>
                        <a:t>               damage (</a:t>
                      </a:r>
                      <a:r>
                        <a:rPr lang="en-US" sz="1400" b="0" dirty="0" err="1">
                          <a:solidFill>
                            <a:schemeClr val="tx1"/>
                          </a:solidFill>
                          <a:effectLst/>
                          <a:latin typeface="Calibri" panose="020F0502020204030204" pitchFamily="34" charset="0"/>
                          <a:cs typeface="Calibri" panose="020F0502020204030204" pitchFamily="34" charset="0"/>
                        </a:rPr>
                        <a:t>vsd</a:t>
                      </a:r>
                      <a:r>
                        <a:rPr lang="en-US" sz="1400" b="0" dirty="0">
                          <a:solidFill>
                            <a:schemeClr val="tx1"/>
                          </a:solidFill>
                          <a:effectLst/>
                          <a:latin typeface="Calibri" panose="020F0502020204030204" pitchFamily="34" charset="0"/>
                          <a:cs typeface="Calibri" panose="020F0502020204030204" pitchFamily="34" charset="0"/>
                        </a:rPr>
                        <a:t>)</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Included in </a:t>
                      </a:r>
                      <a:r>
                        <a:rPr lang="en-US" sz="1400" b="0" dirty="0" err="1">
                          <a:solidFill>
                            <a:schemeClr val="tx1"/>
                          </a:solidFill>
                          <a:effectLst/>
                          <a:latin typeface="Calibri" panose="020F0502020204030204" pitchFamily="34" charset="0"/>
                          <a:cs typeface="Calibri" panose="020F0502020204030204" pitchFamily="34" charset="0"/>
                        </a:rPr>
                        <a:t>vsd</a:t>
                      </a:r>
                      <a:r>
                        <a:rPr lang="en-US" sz="1400" b="0" dirty="0">
                          <a:solidFill>
                            <a:schemeClr val="tx1"/>
                          </a:solidFill>
                          <a:effectLst/>
                          <a:latin typeface="Calibri" panose="020F0502020204030204" pitchFamily="34" charset="0"/>
                          <a:cs typeface="Calibri" panose="020F0502020204030204" pitchFamily="34" charset="0"/>
                        </a:rPr>
                        <a:t> -1% soft </a:t>
                      </a:r>
                      <a:br>
                        <a:rPr lang="en-US" sz="1400" b="0" dirty="0">
                          <a:solidFill>
                            <a:schemeClr val="tx1"/>
                          </a:solidFill>
                          <a:effectLst/>
                          <a:latin typeface="Calibri" panose="020F0502020204030204" pitchFamily="34" charset="0"/>
                          <a:cs typeface="Calibri" panose="020F0502020204030204" pitchFamily="34" charset="0"/>
                        </a:rPr>
                      </a:br>
                      <a:r>
                        <a:rPr lang="en-US" sz="1400" b="0" dirty="0">
                          <a:solidFill>
                            <a:schemeClr val="tx1"/>
                          </a:solidFill>
                          <a:effectLst/>
                          <a:latin typeface="Calibri" panose="020F0502020204030204" pitchFamily="34" charset="0"/>
                          <a:cs typeface="Calibri" panose="020F0502020204030204" pitchFamily="34" charset="0"/>
                        </a:rPr>
                        <a:t>               of decay</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Defects:</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TOTAL DEFECTS:</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Serious Damage 10% </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Including 5% very serious </a:t>
                      </a:r>
                      <a:br>
                        <a:rPr lang="en-US" sz="1400" dirty="0">
                          <a:solidFill>
                            <a:schemeClr val="tx1"/>
                          </a:solidFill>
                          <a:effectLst/>
                          <a:latin typeface="Calibri" panose="020F0502020204030204" pitchFamily="34" charset="0"/>
                          <a:cs typeface="Calibri" panose="020F0502020204030204" pitchFamily="34" charset="0"/>
                        </a:rPr>
                      </a:br>
                      <a:r>
                        <a:rPr lang="en-US" sz="1400" dirty="0">
                          <a:solidFill>
                            <a:schemeClr val="tx1"/>
                          </a:solidFill>
                          <a:effectLst/>
                          <a:latin typeface="Calibri" panose="020F0502020204030204" pitchFamily="34" charset="0"/>
                          <a:cs typeface="Calibri" panose="020F0502020204030204" pitchFamily="34" charset="0"/>
                        </a:rPr>
                        <a:t>               damage (</a:t>
                      </a:r>
                      <a:r>
                        <a:rPr lang="en-US" sz="1400" dirty="0" err="1">
                          <a:solidFill>
                            <a:schemeClr val="tx1"/>
                          </a:solidFill>
                          <a:effectLst/>
                          <a:latin typeface="Calibri" panose="020F0502020204030204" pitchFamily="34" charset="0"/>
                          <a:cs typeface="Calibri" panose="020F0502020204030204" pitchFamily="34" charset="0"/>
                        </a:rPr>
                        <a:t>vsd</a:t>
                      </a:r>
                      <a:r>
                        <a:rPr lang="en-US" sz="1400" dirty="0">
                          <a:solidFill>
                            <a:schemeClr val="tx1"/>
                          </a:solidFill>
                          <a:effectLst/>
                          <a:latin typeface="Calibri" panose="020F0502020204030204" pitchFamily="34" charset="0"/>
                          <a:cs typeface="Calibri" panose="020F0502020204030204" pitchFamily="34" charset="0"/>
                        </a:rPr>
                        <a:t>)</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Included in </a:t>
                      </a:r>
                      <a:r>
                        <a:rPr lang="en-US" sz="1400" dirty="0" err="1">
                          <a:solidFill>
                            <a:schemeClr val="tx1"/>
                          </a:solidFill>
                          <a:effectLst/>
                          <a:latin typeface="Calibri" panose="020F0502020204030204" pitchFamily="34" charset="0"/>
                          <a:cs typeface="Calibri" panose="020F0502020204030204" pitchFamily="34" charset="0"/>
                        </a:rPr>
                        <a:t>vsd</a:t>
                      </a:r>
                      <a:r>
                        <a:rPr lang="en-US" sz="1400" dirty="0">
                          <a:solidFill>
                            <a:schemeClr val="tx1"/>
                          </a:solidFill>
                          <a:effectLst/>
                          <a:latin typeface="Calibri" panose="020F0502020204030204" pitchFamily="34" charset="0"/>
                          <a:cs typeface="Calibri" panose="020F0502020204030204" pitchFamily="34" charset="0"/>
                        </a:rPr>
                        <a:t> -1% soft </a:t>
                      </a:r>
                      <a:br>
                        <a:rPr lang="en-US" sz="1400" dirty="0">
                          <a:solidFill>
                            <a:schemeClr val="tx1"/>
                          </a:solidFill>
                          <a:effectLst/>
                          <a:latin typeface="Calibri" panose="020F0502020204030204" pitchFamily="34" charset="0"/>
                          <a:cs typeface="Calibri" panose="020F0502020204030204" pitchFamily="34" charset="0"/>
                        </a:rPr>
                      </a:br>
                      <a:r>
                        <a:rPr lang="en-US" sz="1400" dirty="0">
                          <a:solidFill>
                            <a:schemeClr val="tx1"/>
                          </a:solidFill>
                          <a:effectLst/>
                          <a:latin typeface="Calibri" panose="020F0502020204030204" pitchFamily="34" charset="0"/>
                          <a:cs typeface="Calibri" panose="020F0502020204030204" pitchFamily="34" charset="0"/>
                        </a:rPr>
                        <a:t>               of decay</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Defects:</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TOTAL DEFECTS:</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Serious Damage 10% </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Including 1% soft of decay</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Note: the following defects are more restrictive in the Greenhouse Standard:</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u="sng" dirty="0">
                          <a:solidFill>
                            <a:schemeClr val="tx1"/>
                          </a:solidFill>
                          <a:effectLst/>
                          <a:latin typeface="Calibri" panose="020F0502020204030204" pitchFamily="34" charset="0"/>
                          <a:cs typeface="Calibri" panose="020F0502020204030204" pitchFamily="34" charset="0"/>
                        </a:rPr>
                        <a:t>Mature</a:t>
                      </a:r>
                      <a:r>
                        <a:rPr lang="en-US" sz="1400" dirty="0">
                          <a:solidFill>
                            <a:schemeClr val="tx1"/>
                          </a:solidFill>
                          <a:effectLst/>
                          <a:latin typeface="Calibri" panose="020F0502020204030204" pitchFamily="34" charset="0"/>
                          <a:cs typeface="Calibri" panose="020F0502020204030204" pitchFamily="34" charset="0"/>
                        </a:rPr>
                        <a:t>: external color shows at least a definite break from green…. on not less than 10% of the surface. </a:t>
                      </a:r>
                    </a:p>
                    <a:p>
                      <a:pPr marL="0" marR="0">
                        <a:lnSpc>
                          <a:spcPct val="107000"/>
                        </a:lnSpc>
                        <a:spcBef>
                          <a:spcPts val="0"/>
                        </a:spcBef>
                        <a:spcAft>
                          <a:spcPts val="0"/>
                        </a:spcAft>
                      </a:pPr>
                      <a:r>
                        <a:rPr lang="en-US" sz="1400" u="sng" dirty="0">
                          <a:solidFill>
                            <a:schemeClr val="tx1"/>
                          </a:solidFill>
                          <a:effectLst/>
                          <a:latin typeface="Calibri" panose="020F0502020204030204" pitchFamily="34" charset="0"/>
                          <a:cs typeface="Calibri" panose="020F0502020204030204" pitchFamily="34" charset="0"/>
                        </a:rPr>
                        <a:t>Form</a:t>
                      </a:r>
                      <a:r>
                        <a:rPr lang="en-US" sz="1400" dirty="0">
                          <a:solidFill>
                            <a:schemeClr val="tx1"/>
                          </a:solidFill>
                          <a:effectLst/>
                          <a:latin typeface="Calibri" panose="020F0502020204030204" pitchFamily="34" charset="0"/>
                          <a:cs typeface="Calibri" panose="020F0502020204030204" pitchFamily="34" charset="0"/>
                        </a:rPr>
                        <a:t> is more restrictive</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extLst>
                  <a:ext uri="{0D108BD9-81ED-4DB2-BD59-A6C34878D82A}">
                    <a16:rowId xmlns:a16="http://schemas.microsoft.com/office/drawing/2014/main" val="1111148696"/>
                  </a:ext>
                </a:extLst>
              </a:tr>
              <a:tr h="147968">
                <a:tc>
                  <a:txBody>
                    <a:bodyPr/>
                    <a:lstStyle/>
                    <a:p>
                      <a:pPr marL="0" marR="0">
                        <a:lnSpc>
                          <a:spcPct val="107000"/>
                        </a:lnSpc>
                        <a:spcBef>
                          <a:spcPts val="0"/>
                        </a:spcBef>
                        <a:spcAft>
                          <a:spcPts val="0"/>
                        </a:spcAft>
                      </a:pPr>
                      <a:r>
                        <a:rPr lang="en-US" sz="1400">
                          <a:solidFill>
                            <a:schemeClr val="tx1"/>
                          </a:solidFill>
                          <a:effectLst/>
                          <a:latin typeface="Calibri" panose="020F0502020204030204" pitchFamily="34" charset="0"/>
                          <a:cs typeface="Calibri" panose="020F0502020204030204" pitchFamily="34" charset="0"/>
                        </a:rPr>
                        <a:t> </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a:solidFill>
                            <a:schemeClr val="tx1"/>
                          </a:solidFill>
                          <a:effectLst/>
                          <a:latin typeface="Calibri" panose="020F0502020204030204" pitchFamily="34" charset="0"/>
                          <a:cs typeface="Calibri" panose="020F0502020204030204" pitchFamily="34" charset="0"/>
                        </a:rPr>
                        <a:t> </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187" marR="59187" marT="0" marB="0"/>
                </a:tc>
                <a:extLst>
                  <a:ext uri="{0D108BD9-81ED-4DB2-BD59-A6C34878D82A}">
                    <a16:rowId xmlns:a16="http://schemas.microsoft.com/office/drawing/2014/main" val="101958080"/>
                  </a:ext>
                </a:extLst>
              </a:tr>
            </a:tbl>
          </a:graphicData>
        </a:graphic>
      </p:graphicFrame>
    </p:spTree>
    <p:extLst>
      <p:ext uri="{BB962C8B-B14F-4D97-AF65-F5344CB8AC3E}">
        <p14:creationId xmlns:p14="http://schemas.microsoft.com/office/powerpoint/2010/main" val="106535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Sampling </a:t>
            </a:r>
          </a:p>
        </p:txBody>
      </p:sp>
      <p:sp>
        <p:nvSpPr>
          <p:cNvPr id="2" name="Rectangle 1">
            <a:extLst>
              <a:ext uri="{FF2B5EF4-FFF2-40B4-BE49-F238E27FC236}">
                <a16:creationId xmlns:a16="http://schemas.microsoft.com/office/drawing/2014/main" id="{69AB9E5C-1FB6-4563-AD41-C512831A4023}"/>
              </a:ext>
            </a:extLst>
          </p:cNvPr>
          <p:cNvSpPr/>
          <p:nvPr/>
        </p:nvSpPr>
        <p:spPr>
          <a:xfrm>
            <a:off x="411449" y="2172355"/>
            <a:ext cx="4770151"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Samples taken to determine defects present and grade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Number of samples required depends on variations in inspection conditions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At least 1% of containers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in a lot must be sampled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Number of samples must be sufficient to ensure that the certificate accurately describes the quality and condition of the lot</a:t>
            </a:r>
            <a:endParaRPr lang="en-US" sz="2400" dirty="0"/>
          </a:p>
        </p:txBody>
      </p:sp>
      <p:pic>
        <p:nvPicPr>
          <p:cNvPr id="3" name="Picture 2">
            <a:extLst>
              <a:ext uri="{FF2B5EF4-FFF2-40B4-BE49-F238E27FC236}">
                <a16:creationId xmlns:a16="http://schemas.microsoft.com/office/drawing/2014/main" id="{8ED42646-7499-4B82-B207-9D3F31947C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4000" y="1896770"/>
            <a:ext cx="2926334" cy="21947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359580B-9849-4805-AC7D-E84165BC63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40097" y="4235691"/>
            <a:ext cx="2920237" cy="2188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240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Certification </a:t>
            </a:r>
          </a:p>
        </p:txBody>
      </p:sp>
      <p:sp>
        <p:nvSpPr>
          <p:cNvPr id="2" name="Rectangle 1">
            <a:extLst>
              <a:ext uri="{FF2B5EF4-FFF2-40B4-BE49-F238E27FC236}">
                <a16:creationId xmlns:a16="http://schemas.microsoft.com/office/drawing/2014/main" id="{69AB9E5C-1FB6-4563-AD41-C512831A4023}"/>
              </a:ext>
            </a:extLst>
          </p:cNvPr>
          <p:cNvSpPr/>
          <p:nvPr/>
        </p:nvSpPr>
        <p:spPr>
          <a:xfrm>
            <a:off x="259048" y="2133600"/>
            <a:ext cx="4541550"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Certificate shows results of your inspection, including:</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Commodity and number of containers inspected</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Product temperatures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Percentages of defects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Grade statement, if applicable</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Fee for service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Most certificates are electronically created and distributed</a:t>
            </a:r>
            <a:endParaRPr lang="en-US" sz="2400" dirty="0"/>
          </a:p>
        </p:txBody>
      </p:sp>
      <p:pic>
        <p:nvPicPr>
          <p:cNvPr id="4" name="Picture 3">
            <a:extLst>
              <a:ext uri="{FF2B5EF4-FFF2-40B4-BE49-F238E27FC236}">
                <a16:creationId xmlns:a16="http://schemas.microsoft.com/office/drawing/2014/main" id="{F423E569-3B70-4E19-924B-6A60CC8627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9200" y="1742090"/>
            <a:ext cx="3855752" cy="4944302"/>
          </a:xfrm>
          <a:prstGeom prst="rect">
            <a:avLst/>
          </a:prstGeom>
        </p:spPr>
      </p:pic>
    </p:spTree>
    <p:extLst>
      <p:ext uri="{BB962C8B-B14F-4D97-AF65-F5344CB8AC3E}">
        <p14:creationId xmlns:p14="http://schemas.microsoft.com/office/powerpoint/2010/main" val="1103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Fees </a:t>
            </a:r>
          </a:p>
        </p:txBody>
      </p:sp>
      <p:sp>
        <p:nvSpPr>
          <p:cNvPr id="2" name="Rectangle 1">
            <a:extLst>
              <a:ext uri="{FF2B5EF4-FFF2-40B4-BE49-F238E27FC236}">
                <a16:creationId xmlns:a16="http://schemas.microsoft.com/office/drawing/2014/main" id="{69AB9E5C-1FB6-4563-AD41-C512831A4023}"/>
              </a:ext>
            </a:extLst>
          </p:cNvPr>
          <p:cNvSpPr/>
          <p:nvPr/>
        </p:nvSpPr>
        <p:spPr>
          <a:xfrm>
            <a:off x="411449" y="2059662"/>
            <a:ext cx="8228707" cy="3277820"/>
          </a:xfrm>
          <a:prstGeom prst="rect">
            <a:avLst/>
          </a:prstGeom>
        </p:spPr>
        <p:txBody>
          <a:bodyPr wrap="square">
            <a:spAutoFit/>
          </a:bodyPr>
          <a:lstStyle/>
          <a:p>
            <a:pPr marL="342900"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USDA inspection services are provided on a fee-for-service basis</a:t>
            </a:r>
          </a:p>
          <a:p>
            <a:pPr marL="800100" lvl="1" indent="-342900">
              <a:spcBef>
                <a:spcPts val="600"/>
              </a:spcBef>
              <a:buFont typeface="Courier New" panose="02070309020205020404" pitchFamily="49" charset="0"/>
              <a:buChar char="o"/>
            </a:pPr>
            <a:r>
              <a:rPr lang="en-US" sz="2400" dirty="0">
                <a:latin typeface="Calibri" panose="020F0502020204030204" pitchFamily="34" charset="0"/>
                <a:cs typeface="Calibri" panose="020F0502020204030204" pitchFamily="34" charset="0"/>
                <a:hlinkClick r:id="rId3"/>
              </a:rPr>
              <a:t>https://www.ams.usda.gov/services/grading/fees</a:t>
            </a:r>
            <a:endParaRPr lang="en-US" sz="240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Most fees are determined on a “carlot” basis (e.g., a trailer load equivalent)</a:t>
            </a:r>
          </a:p>
          <a:p>
            <a:pPr marL="342900"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Mileage, overtime and holiday charges may be assessed, as applicable, based on the location, date, or time of the inspection</a:t>
            </a:r>
            <a:endParaRPr lang="en-US" sz="2400" dirty="0"/>
          </a:p>
        </p:txBody>
      </p:sp>
    </p:spTree>
    <p:extLst>
      <p:ext uri="{BB962C8B-B14F-4D97-AF65-F5344CB8AC3E}">
        <p14:creationId xmlns:p14="http://schemas.microsoft.com/office/powerpoint/2010/main" val="415191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08" y="1066800"/>
            <a:ext cx="8228707" cy="685800"/>
          </a:xfrm>
        </p:spPr>
        <p:txBody>
          <a:bodyPr/>
          <a:lstStyle/>
          <a:p>
            <a:r>
              <a:rPr lang="en-US" sz="4200" b="1" dirty="0">
                <a:solidFill>
                  <a:srgbClr val="2A5C0B"/>
                </a:solidFill>
                <a:latin typeface="Calibri" panose="020F0502020204030204" pitchFamily="34" charset="0"/>
                <a:cs typeface="Calibri" panose="020F0502020204030204" pitchFamily="34" charset="0"/>
              </a:rPr>
              <a:t>Specialty Crops Inspection Division</a:t>
            </a:r>
          </a:p>
        </p:txBody>
      </p:sp>
      <p:sp>
        <p:nvSpPr>
          <p:cNvPr id="3" name="Content Placeholder 2"/>
          <p:cNvSpPr>
            <a:spLocks noGrp="1"/>
          </p:cNvSpPr>
          <p:nvPr>
            <p:ph idx="1"/>
          </p:nvPr>
        </p:nvSpPr>
        <p:spPr>
          <a:xfrm>
            <a:off x="533400" y="2133600"/>
            <a:ext cx="8247369" cy="3886200"/>
          </a:xfrm>
        </p:spPr>
        <p:txBody>
          <a:bodyPr/>
          <a:lstStyle/>
          <a:p>
            <a:pPr>
              <a:spcBef>
                <a:spcPts val="600"/>
              </a:spcBef>
            </a:pPr>
            <a:r>
              <a:rPr lang="en-US" sz="2400" b="1" dirty="0">
                <a:latin typeface="Calibri" panose="020F0502020204030204" pitchFamily="34" charset="0"/>
                <a:cs typeface="Calibri" panose="020F0502020204030204" pitchFamily="34" charset="0"/>
              </a:rPr>
              <a:t>Specialty Crops Inspection Division (SCI)</a:t>
            </a:r>
          </a:p>
          <a:p>
            <a:pPr marL="342900"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Facilitates marketing of fruits, vegetables, and other specialty crops by providing:</a:t>
            </a:r>
          </a:p>
          <a:p>
            <a:pPr marL="746125" indent="-342900">
              <a:spcBef>
                <a:spcPts val="6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Grading, inspection, and certification services</a:t>
            </a:r>
          </a:p>
          <a:p>
            <a:pPr marL="746125" indent="-342900">
              <a:spcBef>
                <a:spcPts val="6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Voluntary, audit-based services to verify good agricultural and manufacturing practices</a:t>
            </a:r>
          </a:p>
          <a:p>
            <a:pPr marL="746125" indent="-342900">
              <a:spcBef>
                <a:spcPts val="6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U.S. grade standards, grading manuals, inspection aids, color guides, and Commercial Item Descriptions for fruits and vegetables</a:t>
            </a:r>
          </a:p>
        </p:txBody>
      </p:sp>
    </p:spTree>
    <p:extLst>
      <p:ext uri="{BB962C8B-B14F-4D97-AF65-F5344CB8AC3E}">
        <p14:creationId xmlns:p14="http://schemas.microsoft.com/office/powerpoint/2010/main" val="34378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3175D6-6D5F-4CD0-9420-D6B4AA8FFB88}"/>
              </a:ext>
            </a:extLst>
          </p:cNvPr>
          <p:cNvSpPr txBox="1">
            <a:spLocks/>
          </p:cNvSpPr>
          <p:nvPr/>
        </p:nvSpPr>
        <p:spPr>
          <a:xfrm>
            <a:off x="0" y="1066800"/>
            <a:ext cx="9144000" cy="6096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Contact Us</a:t>
            </a:r>
          </a:p>
        </p:txBody>
      </p:sp>
      <p:sp>
        <p:nvSpPr>
          <p:cNvPr id="4" name="Rectangle 3">
            <a:extLst>
              <a:ext uri="{FF2B5EF4-FFF2-40B4-BE49-F238E27FC236}">
                <a16:creationId xmlns:a16="http://schemas.microsoft.com/office/drawing/2014/main" id="{42D6B8A6-62A7-408E-811F-07E76C071DAF}"/>
              </a:ext>
            </a:extLst>
          </p:cNvPr>
          <p:cNvSpPr/>
          <p:nvPr/>
        </p:nvSpPr>
        <p:spPr>
          <a:xfrm>
            <a:off x="685798" y="2971800"/>
            <a:ext cx="3733801" cy="3539430"/>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Nogales, Arizona</a:t>
            </a:r>
          </a:p>
          <a:p>
            <a:r>
              <a:rPr lang="en-US" sz="2000" dirty="0">
                <a:latin typeface="Calibri" panose="020F0502020204030204" pitchFamily="34" charset="0"/>
                <a:cs typeface="Calibri" panose="020F0502020204030204" pitchFamily="34" charset="0"/>
              </a:rPr>
              <a:t>Contact: </a:t>
            </a:r>
            <a:r>
              <a:rPr lang="en-US" sz="2000" dirty="0" err="1">
                <a:latin typeface="Calibri" panose="020F0502020204030204" pitchFamily="34" charset="0"/>
                <a:cs typeface="Calibri" panose="020F0502020204030204" pitchFamily="34" charset="0"/>
              </a:rPr>
              <a:t>Shau</a:t>
            </a:r>
            <a:r>
              <a:rPr lang="en-US" sz="2000" dirty="0">
                <a:latin typeface="Calibri" panose="020F0502020204030204" pitchFamily="34" charset="0"/>
                <a:cs typeface="Calibri" panose="020F0502020204030204" pitchFamily="34" charset="0"/>
              </a:rPr>
              <a:t> Booker</a:t>
            </a:r>
          </a:p>
          <a:p>
            <a:r>
              <a:rPr lang="en-US" sz="2000" dirty="0">
                <a:latin typeface="Calibri" panose="020F0502020204030204" pitchFamily="34" charset="0"/>
                <a:cs typeface="Calibri" panose="020F0502020204030204" pitchFamily="34" charset="0"/>
              </a:rPr>
              <a:t>Phone: 520-281-0783, extension 3</a:t>
            </a:r>
          </a:p>
          <a:p>
            <a:r>
              <a:rPr lang="en-US" sz="2000" dirty="0">
                <a:latin typeface="Calibri" panose="020F0502020204030204" pitchFamily="34" charset="0"/>
                <a:cs typeface="Calibri" panose="020F0502020204030204" pitchFamily="34" charset="0"/>
              </a:rPr>
              <a:t>Fax: 520-337-9106</a:t>
            </a:r>
          </a:p>
          <a:p>
            <a:r>
              <a:rPr lang="en-US" sz="2000" dirty="0">
                <a:latin typeface="Calibri" panose="020F0502020204030204" pitchFamily="34" charset="0"/>
                <a:cs typeface="Calibri" panose="020F0502020204030204" pitchFamily="34" charset="0"/>
              </a:rPr>
              <a:t> </a:t>
            </a:r>
          </a:p>
          <a:p>
            <a:r>
              <a:rPr lang="en-US" sz="2000" b="1" dirty="0">
                <a:latin typeface="Calibri" panose="020F0502020204030204" pitchFamily="34" charset="0"/>
                <a:cs typeface="Calibri" panose="020F0502020204030204" pitchFamily="34" charset="0"/>
              </a:rPr>
              <a:t>San Diego, California (</a:t>
            </a:r>
            <a:r>
              <a:rPr lang="en-US" sz="2000" b="1" dirty="0" err="1">
                <a:latin typeface="Calibri" panose="020F0502020204030204" pitchFamily="34" charset="0"/>
                <a:cs typeface="Calibri" panose="020F0502020204030204" pitchFamily="34" charset="0"/>
              </a:rPr>
              <a:t>Otay</a:t>
            </a:r>
            <a:r>
              <a:rPr lang="en-US" sz="2000" b="1" dirty="0">
                <a:latin typeface="Calibri" panose="020F0502020204030204" pitchFamily="34" charset="0"/>
                <a:cs typeface="Calibri" panose="020F0502020204030204" pitchFamily="34" charset="0"/>
              </a:rPr>
              <a:t> Mesa)</a:t>
            </a:r>
          </a:p>
          <a:p>
            <a:r>
              <a:rPr lang="en-US" sz="2000" dirty="0">
                <a:latin typeface="Calibri" panose="020F0502020204030204" pitchFamily="34" charset="0"/>
                <a:cs typeface="Calibri" panose="020F0502020204030204" pitchFamily="34" charset="0"/>
              </a:rPr>
              <a:t>Contact: Charlie Priest</a:t>
            </a:r>
          </a:p>
          <a:p>
            <a:r>
              <a:rPr lang="en-US" sz="2000" dirty="0">
                <a:latin typeface="Calibri" panose="020F0502020204030204" pitchFamily="34" charset="0"/>
                <a:cs typeface="Calibri" panose="020F0502020204030204" pitchFamily="34" charset="0"/>
              </a:rPr>
              <a:t>Phone: 916-661-6355</a:t>
            </a:r>
          </a:p>
          <a:p>
            <a:r>
              <a:rPr lang="en-US" sz="2000" dirty="0">
                <a:latin typeface="Calibri" panose="020F0502020204030204" pitchFamily="34" charset="0"/>
                <a:cs typeface="Calibri" panose="020F0502020204030204" pitchFamily="34" charset="0"/>
              </a:rPr>
              <a:t>Fax: 916-661-6963</a:t>
            </a:r>
          </a:p>
          <a:p>
            <a:r>
              <a:rPr lang="en-US" sz="20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49891FA-66B5-4F5E-B2BC-38F75CF5DA5A}"/>
              </a:ext>
            </a:extLst>
          </p:cNvPr>
          <p:cNvSpPr/>
          <p:nvPr/>
        </p:nvSpPr>
        <p:spPr>
          <a:xfrm>
            <a:off x="5029203" y="2971800"/>
            <a:ext cx="3428998" cy="2554545"/>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Alamo </a:t>
            </a:r>
            <a:r>
              <a:rPr lang="en-US" sz="2000" dirty="0">
                <a:latin typeface="Calibri" panose="020F0502020204030204" pitchFamily="34" charset="0"/>
                <a:cs typeface="Calibri" panose="020F0502020204030204" pitchFamily="34" charset="0"/>
              </a:rPr>
              <a:t>and</a:t>
            </a:r>
            <a:r>
              <a:rPr lang="en-US" sz="2000" b="1" dirty="0">
                <a:latin typeface="Calibri" panose="020F0502020204030204" pitchFamily="34" charset="0"/>
                <a:cs typeface="Calibri" panose="020F0502020204030204" pitchFamily="34" charset="0"/>
              </a:rPr>
              <a:t> Laredo, Texas</a:t>
            </a:r>
          </a:p>
          <a:p>
            <a:r>
              <a:rPr lang="en-US" sz="2000" dirty="0">
                <a:latin typeface="Calibri" panose="020F0502020204030204" pitchFamily="34" charset="0"/>
                <a:cs typeface="Calibri" panose="020F0502020204030204" pitchFamily="34" charset="0"/>
              </a:rPr>
              <a:t>Contact:  Noe Carreon</a:t>
            </a:r>
          </a:p>
          <a:p>
            <a:r>
              <a:rPr lang="en-US" sz="2000" dirty="0">
                <a:latin typeface="Calibri" panose="020F0502020204030204" pitchFamily="34" charset="0"/>
                <a:cs typeface="Calibri" panose="020F0502020204030204" pitchFamily="34" charset="0"/>
              </a:rPr>
              <a:t>Phone: 956-787-4091</a:t>
            </a:r>
          </a:p>
          <a:p>
            <a:r>
              <a:rPr lang="en-US" sz="2000" dirty="0">
                <a:latin typeface="Calibri" panose="020F0502020204030204" pitchFamily="34" charset="0"/>
                <a:cs typeface="Calibri" panose="020F0502020204030204" pitchFamily="34" charset="0"/>
              </a:rPr>
              <a:t>Fax: 956-783-0479</a:t>
            </a:r>
          </a:p>
          <a:p>
            <a:r>
              <a:rPr lang="en-US" sz="2000" dirty="0">
                <a:latin typeface="Calibri" panose="020F0502020204030204" pitchFamily="34" charset="0"/>
                <a:cs typeface="Calibri" panose="020F0502020204030204" pitchFamily="34" charset="0"/>
              </a:rPr>
              <a:t> </a:t>
            </a:r>
          </a:p>
          <a:p>
            <a:r>
              <a:rPr lang="en-US" sz="2000" b="1" dirty="0">
                <a:latin typeface="Calibri" panose="020F0502020204030204" pitchFamily="34" charset="0"/>
                <a:cs typeface="Calibri" panose="020F0502020204030204" pitchFamily="34" charset="0"/>
              </a:rPr>
              <a:t>El Paso, Texas</a:t>
            </a:r>
          </a:p>
          <a:p>
            <a:r>
              <a:rPr lang="en-US" sz="2000" dirty="0">
                <a:latin typeface="Calibri" panose="020F0502020204030204" pitchFamily="34" charset="0"/>
                <a:cs typeface="Calibri" panose="020F0502020204030204" pitchFamily="34" charset="0"/>
              </a:rPr>
              <a:t>Contact: Andres Sandoval</a:t>
            </a:r>
          </a:p>
          <a:p>
            <a:r>
              <a:rPr lang="en-US" sz="2000" dirty="0">
                <a:latin typeface="Calibri" panose="020F0502020204030204" pitchFamily="34" charset="0"/>
                <a:cs typeface="Calibri" panose="020F0502020204030204" pitchFamily="34" charset="0"/>
              </a:rPr>
              <a:t>Phone: 915-309-1054</a:t>
            </a:r>
          </a:p>
        </p:txBody>
      </p:sp>
      <p:sp>
        <p:nvSpPr>
          <p:cNvPr id="3" name="Rectangle 2">
            <a:extLst>
              <a:ext uri="{FF2B5EF4-FFF2-40B4-BE49-F238E27FC236}">
                <a16:creationId xmlns:a16="http://schemas.microsoft.com/office/drawing/2014/main" id="{761B686F-5F7F-4A57-91C3-D533A601B555}"/>
              </a:ext>
            </a:extLst>
          </p:cNvPr>
          <p:cNvSpPr/>
          <p:nvPr/>
        </p:nvSpPr>
        <p:spPr>
          <a:xfrm>
            <a:off x="914400" y="2205335"/>
            <a:ext cx="7315200" cy="461665"/>
          </a:xfrm>
          <a:prstGeom prst="rect">
            <a:avLst/>
          </a:prstGeom>
        </p:spPr>
        <p:txBody>
          <a:bodyPr wrap="square">
            <a:spAutoFit/>
          </a:bodyPr>
          <a:lstStyle/>
          <a:p>
            <a:pPr algn="ctr"/>
            <a:r>
              <a:rPr lang="en-US" sz="2400" b="1" dirty="0">
                <a:latin typeface="Calibri" panose="020F0502020204030204" pitchFamily="34" charset="0"/>
                <a:cs typeface="Calibri" panose="020F0502020204030204" pitchFamily="34" charset="0"/>
              </a:rPr>
              <a:t>Border Crossing Inspection Service Contacts</a:t>
            </a:r>
          </a:p>
        </p:txBody>
      </p:sp>
    </p:spTree>
    <p:extLst>
      <p:ext uri="{BB962C8B-B14F-4D97-AF65-F5344CB8AC3E}">
        <p14:creationId xmlns:p14="http://schemas.microsoft.com/office/powerpoint/2010/main" val="25216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3175D6-6D5F-4CD0-9420-D6B4AA8FFB88}"/>
              </a:ext>
            </a:extLst>
          </p:cNvPr>
          <p:cNvSpPr txBox="1">
            <a:spLocks/>
          </p:cNvSpPr>
          <p:nvPr/>
        </p:nvSpPr>
        <p:spPr>
          <a:xfrm>
            <a:off x="0" y="1066800"/>
            <a:ext cx="9144000" cy="6096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Contact Us</a:t>
            </a:r>
          </a:p>
        </p:txBody>
      </p:sp>
      <p:sp>
        <p:nvSpPr>
          <p:cNvPr id="4" name="Rectangle 3">
            <a:extLst>
              <a:ext uri="{FF2B5EF4-FFF2-40B4-BE49-F238E27FC236}">
                <a16:creationId xmlns:a16="http://schemas.microsoft.com/office/drawing/2014/main" id="{42D6B8A6-62A7-408E-811F-07E76C071DAF}"/>
              </a:ext>
            </a:extLst>
          </p:cNvPr>
          <p:cNvSpPr/>
          <p:nvPr/>
        </p:nvSpPr>
        <p:spPr>
          <a:xfrm>
            <a:off x="1147777" y="2057400"/>
            <a:ext cx="6848446" cy="4893647"/>
          </a:xfrm>
          <a:prstGeom prst="rect">
            <a:avLst/>
          </a:prstGeom>
        </p:spPr>
        <p:txBody>
          <a:bodyPr wrap="square">
            <a:spAutoFit/>
          </a:bodyPr>
          <a:lstStyle/>
          <a:p>
            <a:pPr algn="ctr"/>
            <a:r>
              <a:rPr lang="en-US" sz="2400" dirty="0">
                <a:latin typeface="Calibri" panose="020F0502020204030204" pitchFamily="34" charset="0"/>
                <a:cs typeface="Calibri" panose="020F0502020204030204" pitchFamily="34" charset="0"/>
              </a:rPr>
              <a:t>For more information about – or to request –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SCI inspection services,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please contact your local office </a:t>
            </a:r>
          </a:p>
          <a:p>
            <a:pPr algn="ctr"/>
            <a:r>
              <a:rPr lang="en-US" sz="2400" dirty="0">
                <a:latin typeface="Calibri" panose="020F0502020204030204" pitchFamily="34" charset="0"/>
                <a:cs typeface="Calibri" panose="020F0502020204030204" pitchFamily="34" charset="0"/>
                <a:hlinkClick r:id="rId3"/>
              </a:rPr>
              <a:t>www.ams.usda.gov/services/sci-contacts</a:t>
            </a:r>
            <a:endParaRPr lang="en-US" sz="2400"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or</a:t>
            </a:r>
          </a:p>
          <a:p>
            <a:pPr algn="ct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SCI Inspection Operations</a:t>
            </a:r>
          </a:p>
          <a:p>
            <a:pPr algn="ctr"/>
            <a:r>
              <a:rPr lang="en-US" sz="2400" dirty="0">
                <a:latin typeface="Calibri" panose="020F0502020204030204" pitchFamily="34" charset="0"/>
                <a:cs typeface="Calibri" panose="020F0502020204030204" pitchFamily="34" charset="0"/>
              </a:rPr>
              <a:t>Specialty Crops Inspection Division</a:t>
            </a:r>
          </a:p>
          <a:p>
            <a:pPr algn="ctr"/>
            <a:r>
              <a:rPr lang="en-US" sz="2400" dirty="0">
                <a:latin typeface="Calibri" panose="020F0502020204030204" pitchFamily="34" charset="0"/>
                <a:cs typeface="Calibri" panose="020F0502020204030204" pitchFamily="34" charset="0"/>
              </a:rPr>
              <a:t>Telephone: 800-811-2373</a:t>
            </a:r>
          </a:p>
          <a:p>
            <a:pPr algn="ctr"/>
            <a:r>
              <a:rPr lang="en-US" sz="2400" dirty="0">
                <a:latin typeface="Calibri" panose="020F0502020204030204" pitchFamily="34" charset="0"/>
                <a:cs typeface="Calibri" panose="020F0502020204030204" pitchFamily="34" charset="0"/>
              </a:rPr>
              <a:t>Email: </a:t>
            </a:r>
            <a:r>
              <a:rPr lang="en-US" sz="2400" u="sng" dirty="0">
                <a:latin typeface="Calibri" panose="020F0502020204030204" pitchFamily="34" charset="0"/>
                <a:cs typeface="Calibri" panose="020F0502020204030204" pitchFamily="34" charset="0"/>
                <a:hlinkClick r:id="rId4"/>
              </a:rPr>
              <a:t>SCIinspectionoperations@usda.gov</a:t>
            </a: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 </a:t>
            </a:r>
          </a:p>
          <a:p>
            <a:pPr lv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4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6308" y="1066800"/>
            <a:ext cx="8228707" cy="7620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Delivering to Our Stakeholders</a:t>
            </a:r>
          </a:p>
        </p:txBody>
      </p:sp>
      <p:sp>
        <p:nvSpPr>
          <p:cNvPr id="5" name="TextBox 4"/>
          <p:cNvSpPr txBox="1"/>
          <p:nvPr/>
        </p:nvSpPr>
        <p:spPr>
          <a:xfrm>
            <a:off x="476307" y="1981200"/>
            <a:ext cx="8228707" cy="4324261"/>
          </a:xfrm>
          <a:prstGeom prst="rect">
            <a:avLst/>
          </a:prstGeom>
          <a:noFill/>
        </p:spPr>
        <p:txBody>
          <a:bodyPr wrap="square" rtlCol="0">
            <a:spAutoFit/>
          </a:bodyPr>
          <a:lstStyle/>
          <a:p>
            <a:pPr>
              <a:spcBef>
                <a:spcPts val="600"/>
              </a:spcBef>
            </a:pPr>
            <a:r>
              <a:rPr lang="en-US" sz="2400" b="1" dirty="0">
                <a:solidFill>
                  <a:schemeClr val="accent4"/>
                </a:solidFill>
                <a:latin typeface="Calibri" panose="020F0502020204030204" pitchFamily="34" charset="0"/>
                <a:cs typeface="Calibri" panose="020F0502020204030204" pitchFamily="34" charset="0"/>
              </a:rPr>
              <a:t>Each year SCI:</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Inspects and certifies billions of pounds of fresh and processed fruits, vegetables, and related products</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Inspects $500 million of fresh and processed products for the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AMS Commodity Procurement Program</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Ensures the quality of U.S. military rations</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Conducts more than 4,000 food safety verification audits</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Issues more than 200,000 export certificates</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Maintains 313 U.S. standards for grade</a:t>
            </a:r>
          </a:p>
          <a:p>
            <a:pPr marL="285750"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Reviews 1,700 Child Nutrition Labels</a:t>
            </a:r>
          </a:p>
        </p:txBody>
      </p:sp>
    </p:spTree>
    <p:extLst>
      <p:ext uri="{BB962C8B-B14F-4D97-AF65-F5344CB8AC3E}">
        <p14:creationId xmlns:p14="http://schemas.microsoft.com/office/powerpoint/2010/main" val="201575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300" y="1981200"/>
            <a:ext cx="8030700" cy="1931824"/>
          </a:xfrm>
        </p:spPr>
        <p:txBody>
          <a:bodyPr/>
          <a:lstStyle/>
          <a:p>
            <a:pPr marL="503612" lvl="1"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700+ Federal employees </a:t>
            </a:r>
          </a:p>
          <a:p>
            <a:pPr marL="503612" lvl="1"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2,500 State cooperators</a:t>
            </a:r>
          </a:p>
          <a:p>
            <a:pPr marL="503612" lvl="1"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42 field locations</a:t>
            </a:r>
          </a:p>
          <a:p>
            <a:pPr marL="503612" lvl="1" indent="-34290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Headquarters in Washington, DC</a:t>
            </a:r>
          </a:p>
        </p:txBody>
      </p:sp>
      <p:sp>
        <p:nvSpPr>
          <p:cNvPr id="5" name="Title 1"/>
          <p:cNvSpPr txBox="1">
            <a:spLocks/>
          </p:cNvSpPr>
          <p:nvPr/>
        </p:nvSpPr>
        <p:spPr>
          <a:xfrm>
            <a:off x="1" y="1032666"/>
            <a:ext cx="9143999"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SCI’s Workforce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29"/>
          <a:stretch/>
        </p:blipFill>
        <p:spPr>
          <a:xfrm>
            <a:off x="6172200" y="4039562"/>
            <a:ext cx="2651067" cy="249251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D4300C-BEB0-4DBB-B6A1-E39E97467E1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646" y="4040490"/>
            <a:ext cx="3322112" cy="249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46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646" y="9906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SCI Field Locations</a:t>
            </a:r>
          </a:p>
        </p:txBody>
      </p:sp>
      <p:sp>
        <p:nvSpPr>
          <p:cNvPr id="6" name="Rectangle 5">
            <a:extLst>
              <a:ext uri="{FF2B5EF4-FFF2-40B4-BE49-F238E27FC236}">
                <a16:creationId xmlns:a16="http://schemas.microsoft.com/office/drawing/2014/main" id="{CEEC98F5-9BE3-4A54-991E-F9CCCB160C14}"/>
              </a:ext>
              <a:ext uri="{C183D7F6-B498-43B3-948B-1728B52AA6E4}">
                <adec:decorative xmlns:adec="http://schemas.microsoft.com/office/drawing/2017/decorative" val="1"/>
              </a:ext>
            </a:extLst>
          </p:cNvPr>
          <p:cNvSpPr/>
          <p:nvPr/>
        </p:nvSpPr>
        <p:spPr bwMode="auto">
          <a:xfrm>
            <a:off x="76200" y="6096000"/>
            <a:ext cx="1524000" cy="533400"/>
          </a:xfrm>
          <a:prstGeom prst="rect">
            <a:avLst/>
          </a:prstGeom>
          <a:solidFill>
            <a:schemeClr val="bg1"/>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p:txBody>
      </p:sp>
      <p:pic>
        <p:nvPicPr>
          <p:cNvPr id="8" name="Picture 7" descr="This is a map that lists the locations of the inspection points for SCI Field Locations">
            <a:extLst>
              <a:ext uri="{FF2B5EF4-FFF2-40B4-BE49-F238E27FC236}">
                <a16:creationId xmlns:a16="http://schemas.microsoft.com/office/drawing/2014/main" id="{BC069B08-BB30-449F-87DC-E86C395A7F55}"/>
              </a:ext>
            </a:extLst>
          </p:cNvPr>
          <p:cNvPicPr>
            <a:picLocks noChangeAspect="1"/>
          </p:cNvPicPr>
          <p:nvPr/>
        </p:nvPicPr>
        <p:blipFill rotWithShape="1">
          <a:blip r:embed="rId3">
            <a:extLst>
              <a:ext uri="{28A0092B-C50C-407E-A947-70E740481C1C}">
                <a14:useLocalDpi xmlns:a14="http://schemas.microsoft.com/office/drawing/2010/main" val="0"/>
              </a:ext>
            </a:extLst>
          </a:blip>
          <a:srcRect t="2703" r="4000"/>
          <a:stretch/>
        </p:blipFill>
        <p:spPr>
          <a:xfrm>
            <a:off x="-1" y="1600200"/>
            <a:ext cx="9144002" cy="5486400"/>
          </a:xfrm>
          <a:prstGeom prst="rect">
            <a:avLst/>
          </a:prstGeom>
        </p:spPr>
      </p:pic>
    </p:spTree>
    <p:extLst>
      <p:ext uri="{BB962C8B-B14F-4D97-AF65-F5344CB8AC3E}">
        <p14:creationId xmlns:p14="http://schemas.microsoft.com/office/powerpoint/2010/main" val="37621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high confidence">
            <a:extLst>
              <a:ext uri="{FF2B5EF4-FFF2-40B4-BE49-F238E27FC236}">
                <a16:creationId xmlns:a16="http://schemas.microsoft.com/office/drawing/2014/main" id="{060A8F57-3FF2-48A7-81E4-4E8D08A0CA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89" t="15625" r="2637" b="4688"/>
          <a:stretch/>
        </p:blipFill>
        <p:spPr>
          <a:xfrm>
            <a:off x="359568" y="2209800"/>
            <a:ext cx="8784432" cy="4267200"/>
          </a:xfrm>
        </p:spPr>
      </p:pic>
      <p:sp>
        <p:nvSpPr>
          <p:cNvPr id="3" name="Title 1">
            <a:extLst>
              <a:ext uri="{FF2B5EF4-FFF2-40B4-BE49-F238E27FC236}">
                <a16:creationId xmlns:a16="http://schemas.microsoft.com/office/drawing/2014/main" id="{66F544E0-2F59-4932-8C02-E2920F10B459}"/>
              </a:ext>
            </a:extLst>
          </p:cNvPr>
          <p:cNvSpPr txBox="1">
            <a:spLocks/>
          </p:cNvSpPr>
          <p:nvPr/>
        </p:nvSpPr>
        <p:spPr>
          <a:xfrm>
            <a:off x="457646" y="990600"/>
            <a:ext cx="8228707" cy="6858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Border Crossings</a:t>
            </a:r>
          </a:p>
        </p:txBody>
      </p:sp>
    </p:spTree>
    <p:extLst>
      <p:ext uri="{BB962C8B-B14F-4D97-AF65-F5344CB8AC3E}">
        <p14:creationId xmlns:p14="http://schemas.microsoft.com/office/powerpoint/2010/main" val="395031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11430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U.S. Standards for Grade</a:t>
            </a:r>
          </a:p>
        </p:txBody>
      </p:sp>
      <p:sp>
        <p:nvSpPr>
          <p:cNvPr id="3" name="TextBox 2">
            <a:extLst>
              <a:ext uri="{FF2B5EF4-FFF2-40B4-BE49-F238E27FC236}">
                <a16:creationId xmlns:a16="http://schemas.microsoft.com/office/drawing/2014/main" id="{E4CBE3F3-A8C1-473C-ABBA-0651019604EB}"/>
              </a:ext>
            </a:extLst>
          </p:cNvPr>
          <p:cNvSpPr txBox="1"/>
          <p:nvPr/>
        </p:nvSpPr>
        <p:spPr>
          <a:xfrm>
            <a:off x="533400" y="2133600"/>
            <a:ext cx="7829492"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U.S. Standards for Grades</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Define quality and condition factors for fresh and processed fruits, vegetables, nuts, and other specialty crop products</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Provide a uniform common language for describing the quality and condition of commodities in the marketplace so consumers get the quality of product they want</a:t>
            </a:r>
          </a:p>
          <a:p>
            <a:pPr marL="800100" lvl="1" indent="-342900">
              <a:buFont typeface="Wingdings" panose="05000000000000000000" pitchFamily="2" charset="2"/>
              <a:buChar char="§"/>
            </a:pPr>
            <a:r>
              <a:rPr lang="en-US" sz="2400" b="1" dirty="0">
                <a:latin typeface="Calibri" panose="020F0502020204030204" pitchFamily="34" charset="0"/>
                <a:cs typeface="Calibri" panose="020F0502020204030204" pitchFamily="34" charset="0"/>
              </a:rPr>
              <a:t>Serve as the framework for USDA inspection and grading services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04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76308" y="1066800"/>
            <a:ext cx="8228707" cy="11430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U.S. Standards for Grade</a:t>
            </a:r>
          </a:p>
        </p:txBody>
      </p:sp>
      <p:sp>
        <p:nvSpPr>
          <p:cNvPr id="3" name="TextBox 2">
            <a:extLst>
              <a:ext uri="{FF2B5EF4-FFF2-40B4-BE49-F238E27FC236}">
                <a16:creationId xmlns:a16="http://schemas.microsoft.com/office/drawing/2014/main" id="{E4CBE3F3-A8C1-473C-ABBA-0651019604EB}"/>
              </a:ext>
            </a:extLst>
          </p:cNvPr>
          <p:cNvSpPr txBox="1"/>
          <p:nvPr/>
        </p:nvSpPr>
        <p:spPr>
          <a:xfrm>
            <a:off x="533400" y="2169616"/>
            <a:ext cx="80010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Grade assigned to fresh tomatoes depend on various attributes including size (if the box is marked with a size) scaring, bruising, soft or decay and other quality or condition defects.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Grades for fresh tomatoes are U.S. No. 1, U.S. Combination, U.S. No. 2, and U.S. No. 3</a:t>
            </a:r>
          </a:p>
        </p:txBody>
      </p:sp>
      <p:pic>
        <p:nvPicPr>
          <p:cNvPr id="5" name="Picture 4">
            <a:extLst>
              <a:ext uri="{FF2B5EF4-FFF2-40B4-BE49-F238E27FC236}">
                <a16:creationId xmlns:a16="http://schemas.microsoft.com/office/drawing/2014/main" id="{36BC0661-9648-42B2-8CB5-5088A5742C25}"/>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5848" y="4267200"/>
            <a:ext cx="2104596" cy="2394155"/>
          </a:xfrm>
          <a:prstGeom prst="rect">
            <a:avLst/>
          </a:prstGeom>
        </p:spPr>
      </p:pic>
    </p:spTree>
    <p:extLst>
      <p:ext uri="{BB962C8B-B14F-4D97-AF65-F5344CB8AC3E}">
        <p14:creationId xmlns:p14="http://schemas.microsoft.com/office/powerpoint/2010/main" val="31464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1F14E0-63EE-4FCF-B9AF-8758408AEC3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8" b="5210"/>
          <a:stretch/>
        </p:blipFill>
        <p:spPr>
          <a:xfrm>
            <a:off x="446811" y="4191000"/>
            <a:ext cx="1673141" cy="1859046"/>
          </a:xfrm>
          <a:prstGeom prst="rect">
            <a:avLst/>
          </a:prstGeom>
          <a:ln>
            <a:noFill/>
          </a:ln>
          <a:effectLst>
            <a:outerShdw blurRad="292100" dist="139700" dir="2700000" algn="tl" rotWithShape="0">
              <a:srgbClr val="333333">
                <a:alpha val="65000"/>
              </a:srgbClr>
            </a:outerShdw>
          </a:effectLst>
        </p:spPr>
      </p:pic>
      <p:sp>
        <p:nvSpPr>
          <p:cNvPr id="27" name="Title 1"/>
          <p:cNvSpPr txBox="1">
            <a:spLocks/>
          </p:cNvSpPr>
          <p:nvPr/>
        </p:nvSpPr>
        <p:spPr>
          <a:xfrm>
            <a:off x="476308" y="1066800"/>
            <a:ext cx="8228707" cy="762000"/>
          </a:xfrm>
          <a:prstGeom prst="rect">
            <a:avLst/>
          </a:prstGeom>
        </p:spPr>
        <p:txBody>
          <a:bodyPr lIns="64281" tIns="32140" rIns="64281" bIns="32140"/>
          <a:lst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200" b="1" kern="0" dirty="0">
                <a:solidFill>
                  <a:srgbClr val="2A5C0B"/>
                </a:solidFill>
                <a:latin typeface="Calibri" panose="020F0502020204030204" pitchFamily="34" charset="0"/>
                <a:cs typeface="Calibri" panose="020F0502020204030204" pitchFamily="34" charset="0"/>
              </a:rPr>
              <a:t>Inspection Services</a:t>
            </a:r>
          </a:p>
        </p:txBody>
      </p:sp>
      <p:sp>
        <p:nvSpPr>
          <p:cNvPr id="2" name="Rectangle 1">
            <a:extLst>
              <a:ext uri="{FF2B5EF4-FFF2-40B4-BE49-F238E27FC236}">
                <a16:creationId xmlns:a16="http://schemas.microsoft.com/office/drawing/2014/main" id="{69AB9E5C-1FB6-4563-AD41-C512831A4023}"/>
              </a:ext>
            </a:extLst>
          </p:cNvPr>
          <p:cNvSpPr/>
          <p:nvPr/>
        </p:nvSpPr>
        <p:spPr>
          <a:xfrm>
            <a:off x="2514600" y="2165152"/>
            <a:ext cx="6469078"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Inspect fresh fruits, vegetables, nuts, and specialty crops products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Certify grade, quality, quantity, and condition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of product upon shipping or at destination in interstate commerce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Customers choose inspection type</a:t>
            </a:r>
          </a:p>
          <a:p>
            <a:pPr marL="914400" lvl="1" indent="-457200">
              <a:buFont typeface="Wingdings" panose="05000000000000000000" pitchFamily="2" charset="2"/>
              <a:buChar char="ü"/>
            </a:pPr>
            <a:r>
              <a:rPr lang="en-US" sz="2400" dirty="0">
                <a:latin typeface="Calibri" panose="020F0502020204030204" pitchFamily="34" charset="0"/>
                <a:cs typeface="Calibri" panose="020F0502020204030204" pitchFamily="34" charset="0"/>
              </a:rPr>
              <a:t>U.S. grade standards </a:t>
            </a:r>
          </a:p>
          <a:p>
            <a:pPr marL="914400" lvl="1" indent="-457200">
              <a:buFont typeface="Wingdings" panose="05000000000000000000" pitchFamily="2" charset="2"/>
              <a:buChar char="ü"/>
            </a:pPr>
            <a:r>
              <a:rPr lang="en-US" sz="2400" dirty="0">
                <a:latin typeface="Calibri" panose="020F0502020204030204" pitchFamily="34" charset="0"/>
                <a:cs typeface="Calibri" panose="020F0502020204030204" pitchFamily="34" charset="0"/>
              </a:rPr>
              <a:t>Contract terms</a:t>
            </a:r>
          </a:p>
          <a:p>
            <a:pPr marL="914400" lvl="1" indent="-457200">
              <a:buFont typeface="Wingdings" panose="05000000000000000000" pitchFamily="2" charset="2"/>
              <a:buChar char="ü"/>
            </a:pPr>
            <a:r>
              <a:rPr lang="en-US" sz="2400" dirty="0">
                <a:latin typeface="Calibri" panose="020F0502020204030204" pitchFamily="34" charset="0"/>
                <a:cs typeface="Calibri" panose="020F0502020204030204" pitchFamily="34" charset="0"/>
              </a:rPr>
              <a:t>Full inspection (quality and condition)</a:t>
            </a:r>
          </a:p>
          <a:p>
            <a:pPr marL="914400" lvl="1" indent="-457200">
              <a:buFont typeface="Wingdings" panose="05000000000000000000" pitchFamily="2" charset="2"/>
              <a:buChar char="ü"/>
            </a:pPr>
            <a:r>
              <a:rPr lang="en-US" sz="2400" dirty="0">
                <a:latin typeface="Calibri" panose="020F0502020204030204" pitchFamily="34" charset="0"/>
                <a:cs typeface="Calibri" panose="020F0502020204030204" pitchFamily="34" charset="0"/>
              </a:rPr>
              <a:t>Condition only</a:t>
            </a:r>
          </a:p>
          <a:p>
            <a:pPr marL="914400" lvl="1" indent="-457200">
              <a:buFont typeface="Wingdings" panose="05000000000000000000" pitchFamily="2" charset="2"/>
              <a:buChar char="ü"/>
            </a:pPr>
            <a:r>
              <a:rPr lang="en-US" sz="2400" dirty="0">
                <a:latin typeface="Calibri" panose="020F0502020204030204" pitchFamily="34" charset="0"/>
                <a:cs typeface="Calibri" panose="020F0502020204030204" pitchFamily="34" charset="0"/>
              </a:rPr>
              <a:t>Weight or count only</a:t>
            </a:r>
          </a:p>
          <a:p>
            <a:pPr marL="914400" lvl="1" indent="-457200">
              <a:buFont typeface="Wingdings" panose="05000000000000000000" pitchFamily="2" charset="2"/>
              <a:buChar char="ü"/>
            </a:pPr>
            <a:r>
              <a:rPr lang="en-US" sz="2400" dirty="0">
                <a:latin typeface="Calibri" panose="020F0502020204030204" pitchFamily="34" charset="0"/>
                <a:cs typeface="Calibri" panose="020F0502020204030204" pitchFamily="34" charset="0"/>
              </a:rPr>
              <a:t>Temperature only</a:t>
            </a:r>
            <a:endParaRPr lang="en-US" sz="2400" dirty="0"/>
          </a:p>
        </p:txBody>
      </p:sp>
      <p:pic>
        <p:nvPicPr>
          <p:cNvPr id="3" name="Picture 2">
            <a:extLst>
              <a:ext uri="{FF2B5EF4-FFF2-40B4-BE49-F238E27FC236}">
                <a16:creationId xmlns:a16="http://schemas.microsoft.com/office/drawing/2014/main" id="{2E0E10B6-4BCE-4381-9002-80A401ECF7E7}"/>
              </a:ext>
              <a:ext uri="{C183D7F6-B498-43B3-948B-1728B52AA6E4}">
                <adec:decorative xmlns:adec="http://schemas.microsoft.com/office/drawing/2017/decorative" val="1"/>
              </a:ext>
            </a:extLst>
          </p:cNvPr>
          <p:cNvPicPr>
            <a:picLocks noChangeAspect="1"/>
          </p:cNvPicPr>
          <p:nvPr/>
        </p:nvPicPr>
        <p:blipFill rotWithShape="1">
          <a:blip r:embed="rId4"/>
          <a:srcRect b="18559"/>
          <a:stretch/>
        </p:blipFill>
        <p:spPr>
          <a:xfrm>
            <a:off x="304800" y="2165152"/>
            <a:ext cx="2084720" cy="1859045"/>
          </a:xfrm>
          <a:prstGeom prst="rect">
            <a:avLst/>
          </a:prstGeom>
        </p:spPr>
      </p:pic>
    </p:spTree>
    <p:extLst>
      <p:ext uri="{BB962C8B-B14F-4D97-AF65-F5344CB8AC3E}">
        <p14:creationId xmlns:p14="http://schemas.microsoft.com/office/powerpoint/2010/main" val="150124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MS 2014">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Large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Small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Small Bar - Photo 1">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Small Bar - Photo 2">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Small Bar - Photo 3">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AMS 2014</Template>
  <TotalTime>11474</TotalTime>
  <Words>2668</Words>
  <Application>Microsoft Office PowerPoint</Application>
  <PresentationFormat>On-screen Show (4:3)</PresentationFormat>
  <Paragraphs>301</Paragraphs>
  <Slides>21</Slides>
  <Notes>21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Arial</vt:lpstr>
      <vt:lpstr>Arial Rounded MT Bold</vt:lpstr>
      <vt:lpstr>Calibri</vt:lpstr>
      <vt:lpstr>Courier New</vt:lpstr>
      <vt:lpstr>Helvetica Light</vt:lpstr>
      <vt:lpstr>Symbol</vt:lpstr>
      <vt:lpstr>Wingdings</vt:lpstr>
      <vt:lpstr>AMS 2014</vt:lpstr>
      <vt:lpstr>Large Bar - Blank</vt:lpstr>
      <vt:lpstr>Small Bar - Blank</vt:lpstr>
      <vt:lpstr>Small Bar - Photo 1</vt:lpstr>
      <vt:lpstr>Small Bar - Photo 2</vt:lpstr>
      <vt:lpstr>Small Bar - Photo 3</vt:lpstr>
      <vt:lpstr>Specialty Crops Inspection Division  Overview of  Inspection Services  </vt:lpstr>
      <vt:lpstr>Specialty Crops Inspection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dc:creator>
  <cp:lastModifiedBy>Brown, MaryD - AMS</cp:lastModifiedBy>
  <cp:revision>469</cp:revision>
  <cp:lastPrinted>2019-08-09T19:29:08Z</cp:lastPrinted>
  <dcterms:created xsi:type="dcterms:W3CDTF">2014-02-19T14:37:34Z</dcterms:created>
  <dcterms:modified xsi:type="dcterms:W3CDTF">2020-07-10T17:50:36Z</dcterms:modified>
</cp:coreProperties>
</file>