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5" r:id="rId1"/>
  </p:sldMasterIdLst>
  <p:notesMasterIdLst>
    <p:notesMasterId r:id="rId14"/>
  </p:notesMasterIdLst>
  <p:handoutMasterIdLst>
    <p:handoutMasterId r:id="rId15"/>
  </p:handoutMasterIdLst>
  <p:sldIdLst>
    <p:sldId id="310" r:id="rId2"/>
    <p:sldId id="294" r:id="rId3"/>
    <p:sldId id="311" r:id="rId4"/>
    <p:sldId id="312" r:id="rId5"/>
    <p:sldId id="314" r:id="rId6"/>
    <p:sldId id="324" r:id="rId7"/>
    <p:sldId id="322" r:id="rId8"/>
    <p:sldId id="327" r:id="rId9"/>
    <p:sldId id="328" r:id="rId10"/>
    <p:sldId id="323" r:id="rId11"/>
    <p:sldId id="325" r:id="rId12"/>
    <p:sldId id="329" r:id="rId13"/>
  </p:sldIdLst>
  <p:sldSz cx="9144000" cy="6858000" type="screen4x3"/>
  <p:notesSz cx="701675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E4682"/>
    <a:srgbClr val="000000"/>
    <a:srgbClr val="045A93"/>
    <a:srgbClr val="00823B"/>
    <a:srgbClr val="727176"/>
    <a:srgbClr val="4C58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88" autoAdjust="0"/>
    <p:restoredTop sz="97674" autoAdjust="0"/>
  </p:normalViewPr>
  <p:slideViewPr>
    <p:cSldViewPr>
      <p:cViewPr varScale="1">
        <p:scale>
          <a:sx n="114" d="100"/>
          <a:sy n="114" d="100"/>
        </p:scale>
        <p:origin x="92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1227" cy="465773"/>
          </a:xfrm>
          <a:prstGeom prst="rect">
            <a:avLst/>
          </a:prstGeom>
        </p:spPr>
        <p:txBody>
          <a:bodyPr vert="horz" lIns="92272" tIns="46136" rIns="92272" bIns="46136" rtlCol="0"/>
          <a:lstStyle>
            <a:lvl1pPr algn="l">
              <a:defRPr sz="1200"/>
            </a:lvl1pPr>
          </a:lstStyle>
          <a:p>
            <a:endParaRPr lang="en-US" dirty="0"/>
          </a:p>
        </p:txBody>
      </p:sp>
      <p:sp>
        <p:nvSpPr>
          <p:cNvPr id="3" name="Date Placeholder 2"/>
          <p:cNvSpPr>
            <a:spLocks noGrp="1"/>
          </p:cNvSpPr>
          <p:nvPr>
            <p:ph type="dt" sz="quarter" idx="1"/>
          </p:nvPr>
        </p:nvSpPr>
        <p:spPr>
          <a:xfrm>
            <a:off x="3973934" y="0"/>
            <a:ext cx="3041227" cy="465773"/>
          </a:xfrm>
          <a:prstGeom prst="rect">
            <a:avLst/>
          </a:prstGeom>
        </p:spPr>
        <p:txBody>
          <a:bodyPr vert="horz" lIns="92272" tIns="46136" rIns="92272" bIns="46136" rtlCol="0"/>
          <a:lstStyle>
            <a:lvl1pPr algn="r">
              <a:defRPr sz="1200"/>
            </a:lvl1pPr>
          </a:lstStyle>
          <a:p>
            <a:fld id="{872AF6A8-E330-4F89-9ACA-F4370FF1B8F7}" type="datetimeFigureOut">
              <a:rPr lang="en-US" smtClean="0"/>
              <a:pPr/>
              <a:t>4/23/2020</a:t>
            </a:fld>
            <a:endParaRPr lang="en-US" dirty="0"/>
          </a:p>
        </p:txBody>
      </p:sp>
      <p:sp>
        <p:nvSpPr>
          <p:cNvPr id="4" name="Footer Placeholder 3"/>
          <p:cNvSpPr>
            <a:spLocks noGrp="1"/>
          </p:cNvSpPr>
          <p:nvPr>
            <p:ph type="ftr" sz="quarter" idx="2"/>
          </p:nvPr>
        </p:nvSpPr>
        <p:spPr>
          <a:xfrm>
            <a:off x="1" y="8841738"/>
            <a:ext cx="3041227" cy="465773"/>
          </a:xfrm>
          <a:prstGeom prst="rect">
            <a:avLst/>
          </a:prstGeom>
        </p:spPr>
        <p:txBody>
          <a:bodyPr vert="horz" lIns="92272" tIns="46136" rIns="92272" bIns="4613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3934" y="8841738"/>
            <a:ext cx="3041227" cy="465773"/>
          </a:xfrm>
          <a:prstGeom prst="rect">
            <a:avLst/>
          </a:prstGeom>
        </p:spPr>
        <p:txBody>
          <a:bodyPr vert="horz" lIns="92272" tIns="46136" rIns="92272" bIns="46136" rtlCol="0" anchor="b"/>
          <a:lstStyle>
            <a:lvl1pPr algn="r">
              <a:defRPr sz="1200"/>
            </a:lvl1pPr>
          </a:lstStyle>
          <a:p>
            <a:fld id="{D552BD5D-1977-470A-806E-43ED6576F883}" type="slidenum">
              <a:rPr lang="en-US" smtClean="0"/>
              <a:pPr/>
              <a:t>‹#›</a:t>
            </a:fld>
            <a:endParaRPr lang="en-US" dirty="0"/>
          </a:p>
        </p:txBody>
      </p:sp>
    </p:spTree>
    <p:extLst>
      <p:ext uri="{BB962C8B-B14F-4D97-AF65-F5344CB8AC3E}">
        <p14:creationId xmlns:p14="http://schemas.microsoft.com/office/powerpoint/2010/main" val="18115423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0592" cy="465455"/>
          </a:xfrm>
          <a:prstGeom prst="rect">
            <a:avLst/>
          </a:prstGeom>
        </p:spPr>
        <p:txBody>
          <a:bodyPr vert="horz" lIns="94025" tIns="47013" rIns="94025" bIns="47013" rtlCol="0"/>
          <a:lstStyle>
            <a:lvl1pPr algn="l">
              <a:defRPr sz="1200"/>
            </a:lvl1pPr>
          </a:lstStyle>
          <a:p>
            <a:endParaRPr lang="en-US" dirty="0"/>
          </a:p>
        </p:txBody>
      </p:sp>
      <p:sp>
        <p:nvSpPr>
          <p:cNvPr id="3" name="Date Placeholder 2"/>
          <p:cNvSpPr>
            <a:spLocks noGrp="1"/>
          </p:cNvSpPr>
          <p:nvPr>
            <p:ph type="dt" idx="1"/>
          </p:nvPr>
        </p:nvSpPr>
        <p:spPr>
          <a:xfrm>
            <a:off x="3974535" y="0"/>
            <a:ext cx="3040592" cy="465455"/>
          </a:xfrm>
          <a:prstGeom prst="rect">
            <a:avLst/>
          </a:prstGeom>
        </p:spPr>
        <p:txBody>
          <a:bodyPr vert="horz" lIns="94025" tIns="47013" rIns="94025" bIns="47013" rtlCol="0"/>
          <a:lstStyle>
            <a:lvl1pPr algn="r">
              <a:defRPr sz="1200"/>
            </a:lvl1pPr>
          </a:lstStyle>
          <a:p>
            <a:fld id="{9526F140-024C-41BB-9C7E-2F426901524B}" type="datetimeFigureOut">
              <a:rPr lang="en-US" smtClean="0"/>
              <a:pPr/>
              <a:t>4/23/2020</a:t>
            </a:fld>
            <a:endParaRPr lang="en-US" dirty="0"/>
          </a:p>
        </p:txBody>
      </p:sp>
      <p:sp>
        <p:nvSpPr>
          <p:cNvPr id="4" name="Slide Image Placeholder 3"/>
          <p:cNvSpPr>
            <a:spLocks noGrp="1" noRot="1" noChangeAspect="1"/>
          </p:cNvSpPr>
          <p:nvPr>
            <p:ph type="sldImg" idx="2"/>
          </p:nvPr>
        </p:nvSpPr>
        <p:spPr>
          <a:xfrm>
            <a:off x="1181100" y="698500"/>
            <a:ext cx="4654550" cy="3490913"/>
          </a:xfrm>
          <a:prstGeom prst="rect">
            <a:avLst/>
          </a:prstGeom>
          <a:noFill/>
          <a:ln w="12700">
            <a:solidFill>
              <a:prstClr val="black"/>
            </a:solidFill>
          </a:ln>
        </p:spPr>
        <p:txBody>
          <a:bodyPr vert="horz" lIns="94025" tIns="47013" rIns="94025" bIns="47013" rtlCol="0" anchor="ctr"/>
          <a:lstStyle/>
          <a:p>
            <a:endParaRPr lang="en-US" dirty="0"/>
          </a:p>
        </p:txBody>
      </p:sp>
      <p:sp>
        <p:nvSpPr>
          <p:cNvPr id="5" name="Notes Placeholder 4"/>
          <p:cNvSpPr>
            <a:spLocks noGrp="1"/>
          </p:cNvSpPr>
          <p:nvPr>
            <p:ph type="body" sz="quarter" idx="3"/>
          </p:nvPr>
        </p:nvSpPr>
        <p:spPr>
          <a:xfrm>
            <a:off x="701676" y="4421823"/>
            <a:ext cx="5613400" cy="4189095"/>
          </a:xfrm>
          <a:prstGeom prst="rect">
            <a:avLst/>
          </a:prstGeom>
        </p:spPr>
        <p:txBody>
          <a:bodyPr vert="horz" lIns="94025" tIns="47013" rIns="94025" bIns="47013"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0592" cy="465455"/>
          </a:xfrm>
          <a:prstGeom prst="rect">
            <a:avLst/>
          </a:prstGeom>
        </p:spPr>
        <p:txBody>
          <a:bodyPr vert="horz" lIns="94025" tIns="47013" rIns="94025" bIns="4701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4535" y="8842030"/>
            <a:ext cx="3040592" cy="465455"/>
          </a:xfrm>
          <a:prstGeom prst="rect">
            <a:avLst/>
          </a:prstGeom>
        </p:spPr>
        <p:txBody>
          <a:bodyPr vert="horz" lIns="94025" tIns="47013" rIns="94025" bIns="47013" rtlCol="0" anchor="b"/>
          <a:lstStyle>
            <a:lvl1pPr algn="r">
              <a:defRPr sz="1200"/>
            </a:lvl1pPr>
          </a:lstStyle>
          <a:p>
            <a:fld id="{07476D14-BAA9-4978-BFD7-D5FCB51B1FDB}" type="slidenum">
              <a:rPr lang="en-US" smtClean="0"/>
              <a:pPr/>
              <a:t>‹#›</a:t>
            </a:fld>
            <a:endParaRPr lang="en-US" dirty="0"/>
          </a:p>
        </p:txBody>
      </p:sp>
    </p:spTree>
    <p:extLst>
      <p:ext uri="{BB962C8B-B14F-4D97-AF65-F5344CB8AC3E}">
        <p14:creationId xmlns:p14="http://schemas.microsoft.com/office/powerpoint/2010/main" val="7305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7476D14-BAA9-4978-BFD7-D5FCB51B1FDB}" type="slidenum">
              <a:rPr lang="en-US" smtClean="0"/>
              <a:pPr/>
              <a:t>2</a:t>
            </a:fld>
            <a:endParaRPr lang="en-US" dirty="0"/>
          </a:p>
        </p:txBody>
      </p:sp>
    </p:spTree>
    <p:extLst>
      <p:ext uri="{BB962C8B-B14F-4D97-AF65-F5344CB8AC3E}">
        <p14:creationId xmlns:p14="http://schemas.microsoft.com/office/powerpoint/2010/main" val="11721593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7476D14-BAA9-4978-BFD7-D5FCB51B1FDB}" type="slidenum">
              <a:rPr lang="en-US" smtClean="0"/>
              <a:pPr/>
              <a:t>3</a:t>
            </a:fld>
            <a:endParaRPr lang="en-US" dirty="0"/>
          </a:p>
        </p:txBody>
      </p:sp>
    </p:spTree>
    <p:extLst>
      <p:ext uri="{BB962C8B-B14F-4D97-AF65-F5344CB8AC3E}">
        <p14:creationId xmlns:p14="http://schemas.microsoft.com/office/powerpoint/2010/main" val="70326460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7"/>
          <p:cNvPicPr>
            <a:picLocks noChangeAspect="1" noChangeArrowheads="1"/>
          </p:cNvPicPr>
          <p:nvPr/>
        </p:nvPicPr>
        <p:blipFill>
          <a:blip r:embed="rId2" cstate="print"/>
          <a:srcRect/>
          <a:stretch>
            <a:fillRect/>
          </a:stretch>
        </p:blipFill>
        <p:spPr bwMode="auto">
          <a:xfrm>
            <a:off x="0" y="0"/>
            <a:ext cx="9144000" cy="6864350"/>
          </a:xfrm>
          <a:prstGeom prst="rect">
            <a:avLst/>
          </a:prstGeom>
          <a:noFill/>
          <a:ln w="9525">
            <a:noFill/>
            <a:miter lim="800000"/>
            <a:headEnd/>
            <a:tailEnd/>
          </a:ln>
        </p:spPr>
      </p:pic>
      <p:sp>
        <p:nvSpPr>
          <p:cNvPr id="5" name="Rectangle 37"/>
          <p:cNvSpPr>
            <a:spLocks noChangeArrowheads="1"/>
          </p:cNvSpPr>
          <p:nvPr/>
        </p:nvSpPr>
        <p:spPr bwMode="auto">
          <a:xfrm>
            <a:off x="0" y="0"/>
            <a:ext cx="9144000" cy="838200"/>
          </a:xfrm>
          <a:prstGeom prst="rect">
            <a:avLst/>
          </a:prstGeom>
          <a:solidFill>
            <a:srgbClr val="000F64"/>
          </a:solidFill>
          <a:ln w="9525">
            <a:noFill/>
            <a:miter lim="800000"/>
            <a:headEnd/>
            <a:tailEnd/>
          </a:ln>
          <a:effectLst/>
        </p:spPr>
        <p:txBody>
          <a:bodyPr wrap="none" anchor="ctr"/>
          <a:lstStyle/>
          <a:p>
            <a:pPr algn="ctr">
              <a:defRPr/>
            </a:pPr>
            <a:endParaRPr lang="en-US" dirty="0">
              <a:latin typeface="Arial" charset="0"/>
              <a:ea typeface="ＭＳ Ｐゴシック" pitchFamily="96" charset="-128"/>
              <a:cs typeface="+mn-cs"/>
            </a:endParaRPr>
          </a:p>
        </p:txBody>
      </p:sp>
      <p:sp>
        <p:nvSpPr>
          <p:cNvPr id="6" name="Rectangle 36"/>
          <p:cNvSpPr>
            <a:spLocks noChangeArrowheads="1"/>
          </p:cNvSpPr>
          <p:nvPr/>
        </p:nvSpPr>
        <p:spPr bwMode="auto">
          <a:xfrm>
            <a:off x="0" y="6705600"/>
            <a:ext cx="9144000" cy="152400"/>
          </a:xfrm>
          <a:prstGeom prst="rect">
            <a:avLst/>
          </a:prstGeom>
          <a:solidFill>
            <a:srgbClr val="A5C5DA"/>
          </a:solidFill>
          <a:ln w="9525">
            <a:noFill/>
            <a:miter lim="800000"/>
            <a:headEnd/>
            <a:tailEnd/>
          </a:ln>
          <a:effectLst/>
        </p:spPr>
        <p:txBody>
          <a:bodyPr wrap="none" anchor="ctr"/>
          <a:lstStyle/>
          <a:p>
            <a:pPr algn="ctr">
              <a:defRPr/>
            </a:pPr>
            <a:endParaRPr lang="en-US" dirty="0">
              <a:latin typeface="Arial" charset="0"/>
              <a:ea typeface="ＭＳ Ｐゴシック" pitchFamily="96" charset="-128"/>
              <a:cs typeface="+mn-cs"/>
            </a:endParaRPr>
          </a:p>
        </p:txBody>
      </p:sp>
      <p:sp>
        <p:nvSpPr>
          <p:cNvPr id="7" name="Line 41"/>
          <p:cNvSpPr>
            <a:spLocks noChangeShapeType="1"/>
          </p:cNvSpPr>
          <p:nvPr/>
        </p:nvSpPr>
        <p:spPr bwMode="auto">
          <a:xfrm flipV="1">
            <a:off x="1295400" y="2667000"/>
            <a:ext cx="0" cy="2362200"/>
          </a:xfrm>
          <a:prstGeom prst="line">
            <a:avLst/>
          </a:prstGeom>
          <a:noFill/>
          <a:ln w="28575">
            <a:solidFill>
              <a:srgbClr val="5D94BA"/>
            </a:solidFill>
            <a:round/>
            <a:headEnd/>
            <a:tailEnd/>
          </a:ln>
          <a:effectLst/>
        </p:spPr>
        <p:txBody>
          <a:bodyPr anchor="ctr"/>
          <a:lstStyle/>
          <a:p>
            <a:pPr algn="ctr">
              <a:defRPr/>
            </a:pPr>
            <a:endParaRPr lang="en-US" dirty="0">
              <a:latin typeface="Arial" charset="0"/>
              <a:ea typeface="ＭＳ Ｐゴシック" pitchFamily="96" charset="-128"/>
              <a:cs typeface="+mn-cs"/>
            </a:endParaRPr>
          </a:p>
        </p:txBody>
      </p:sp>
      <p:sp>
        <p:nvSpPr>
          <p:cNvPr id="8" name="Text Box 51"/>
          <p:cNvSpPr txBox="1">
            <a:spLocks noChangeArrowheads="1"/>
          </p:cNvSpPr>
          <p:nvPr/>
        </p:nvSpPr>
        <p:spPr bwMode="auto">
          <a:xfrm>
            <a:off x="4114800" y="104775"/>
            <a:ext cx="4876800" cy="581025"/>
          </a:xfrm>
          <a:prstGeom prst="rect">
            <a:avLst/>
          </a:prstGeom>
          <a:noFill/>
          <a:ln w="9525">
            <a:noFill/>
            <a:miter lim="800000"/>
            <a:headEnd/>
            <a:tailEnd/>
          </a:ln>
          <a:effectLst/>
        </p:spPr>
        <p:txBody>
          <a:bodyPr anchor="ctr">
            <a:spAutoFit/>
          </a:bodyPr>
          <a:lstStyle/>
          <a:p>
            <a:pPr algn="r">
              <a:defRPr/>
            </a:pPr>
            <a:r>
              <a:rPr lang="en-US" sz="1600" dirty="0">
                <a:solidFill>
                  <a:srgbClr val="EDEDED"/>
                </a:solidFill>
                <a:latin typeface="Arial" charset="0"/>
                <a:ea typeface="ＭＳ Ｐゴシック" pitchFamily="96" charset="-128"/>
                <a:cs typeface="+mn-cs"/>
              </a:rPr>
              <a:t>United States Department of Agriculture</a:t>
            </a:r>
          </a:p>
          <a:p>
            <a:pPr algn="r">
              <a:defRPr/>
            </a:pPr>
            <a:r>
              <a:rPr lang="en-US" sz="1600" dirty="0">
                <a:solidFill>
                  <a:srgbClr val="EDEDED"/>
                </a:solidFill>
                <a:latin typeface="Arial" charset="0"/>
                <a:ea typeface="ＭＳ Ｐゴシック" pitchFamily="96" charset="-128"/>
                <a:cs typeface="+mn-cs"/>
              </a:rPr>
              <a:t>Office of Procurement and Property Management</a:t>
            </a:r>
          </a:p>
        </p:txBody>
      </p:sp>
      <p:pic>
        <p:nvPicPr>
          <p:cNvPr id="9" name="Picture 56"/>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04800" y="990600"/>
            <a:ext cx="2011363" cy="1390650"/>
          </a:xfrm>
          <a:prstGeom prst="rect">
            <a:avLst/>
          </a:prstGeom>
          <a:noFill/>
          <a:ln w="9525">
            <a:noFill/>
            <a:miter lim="800000"/>
            <a:headEnd/>
            <a:tailEnd/>
          </a:ln>
        </p:spPr>
      </p:pic>
      <p:sp>
        <p:nvSpPr>
          <p:cNvPr id="4148" name="Rectangle 52"/>
          <p:cNvSpPr>
            <a:spLocks noGrp="1" noChangeArrowheads="1"/>
          </p:cNvSpPr>
          <p:nvPr>
            <p:ph type="ctrTitle"/>
          </p:nvPr>
        </p:nvSpPr>
        <p:spPr>
          <a:xfrm>
            <a:off x="1600200" y="2667000"/>
            <a:ext cx="6858000" cy="1524000"/>
          </a:xfrm>
        </p:spPr>
        <p:txBody>
          <a:bodyPr lIns="91440" rIns="91440"/>
          <a:lstStyle>
            <a:lvl1pPr>
              <a:defRPr sz="4000">
                <a:solidFill>
                  <a:srgbClr val="063061"/>
                </a:solidFill>
              </a:defRPr>
            </a:lvl1pPr>
          </a:lstStyle>
          <a:p>
            <a:r>
              <a:rPr lang="en-US"/>
              <a:t>Click to edit Master title style</a:t>
            </a:r>
          </a:p>
        </p:txBody>
      </p:sp>
      <p:sp>
        <p:nvSpPr>
          <p:cNvPr id="4149" name="Rectangle 53"/>
          <p:cNvSpPr>
            <a:spLocks noGrp="1" noChangeArrowheads="1"/>
          </p:cNvSpPr>
          <p:nvPr>
            <p:ph type="subTitle" idx="1"/>
          </p:nvPr>
        </p:nvSpPr>
        <p:spPr>
          <a:xfrm>
            <a:off x="1219200" y="5372100"/>
            <a:ext cx="6477000" cy="419100"/>
          </a:xfrm>
        </p:spPr>
        <p:txBody>
          <a:bodyPr lIns="91440" rIns="91440"/>
          <a:lstStyle>
            <a:lvl1pPr marL="0" indent="0">
              <a:buFont typeface="Wingdings" pitchFamily="2" charset="2"/>
              <a:buNone/>
              <a:defRPr sz="2400">
                <a:solidFill>
                  <a:srgbClr val="156312"/>
                </a:solidFill>
              </a:defRPr>
            </a:lvl1pPr>
          </a:lstStyle>
          <a:p>
            <a:r>
              <a:rPr lang="en-US"/>
              <a:t>Click to edit Master subtitle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sldNum" sz="quarter" idx="10"/>
          </p:nvPr>
        </p:nvSpPr>
        <p:spPr>
          <a:ln/>
        </p:spPr>
        <p:txBody>
          <a:bodyPr/>
          <a:lstStyle>
            <a:lvl1pPr>
              <a:defRPr/>
            </a:lvl1pPr>
          </a:lstStyle>
          <a:p>
            <a:pPr>
              <a:defRPr/>
            </a:pPr>
            <a:fld id="{113E053C-8700-469C-AEE3-5DD0748881CF}" type="slidenum">
              <a:rPr lang="en-US"/>
              <a:pPr>
                <a:defRPr/>
              </a:pPr>
              <a:t>‹#›</a:t>
            </a:fld>
            <a:endParaRPr lang="en-US"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219075"/>
            <a:ext cx="2076450" cy="58007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1000" y="219075"/>
            <a:ext cx="6076950" cy="58007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sldNum" sz="quarter" idx="10"/>
          </p:nvPr>
        </p:nvSpPr>
        <p:spPr>
          <a:ln/>
        </p:spPr>
        <p:txBody>
          <a:bodyPr/>
          <a:lstStyle>
            <a:lvl1pPr>
              <a:defRPr/>
            </a:lvl1pPr>
          </a:lstStyle>
          <a:p>
            <a:pPr>
              <a:defRPr/>
            </a:pPr>
            <a:fld id="{E7B5FEF7-2781-4873-A2F2-3A76CB20ABD0}" type="slidenum">
              <a:rPr lang="en-US"/>
              <a:pPr>
                <a:defRPr/>
              </a:pPr>
              <a:t>‹#›</a:t>
            </a:fld>
            <a:endParaRPr lang="en-US" dirty="0"/>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81000" y="219075"/>
            <a:ext cx="8305800" cy="914400"/>
          </a:xfrm>
        </p:spPr>
        <p:txBody>
          <a:bodyPr/>
          <a:lstStyle/>
          <a:p>
            <a:r>
              <a:rPr lang="en-US"/>
              <a:t>Click to edit Master title style</a:t>
            </a:r>
          </a:p>
        </p:txBody>
      </p:sp>
      <p:sp>
        <p:nvSpPr>
          <p:cNvPr id="3" name="Table Placeholder 2"/>
          <p:cNvSpPr>
            <a:spLocks noGrp="1"/>
          </p:cNvSpPr>
          <p:nvPr>
            <p:ph type="tbl" idx="1"/>
          </p:nvPr>
        </p:nvSpPr>
        <p:spPr>
          <a:xfrm>
            <a:off x="381000" y="1371600"/>
            <a:ext cx="8305800" cy="4648200"/>
          </a:xfrm>
        </p:spPr>
        <p:txBody>
          <a:bodyPr/>
          <a:lstStyle/>
          <a:p>
            <a:pPr lvl="0"/>
            <a:r>
              <a:rPr lang="en-US" noProof="0" dirty="0"/>
              <a:t>Click icon to add table</a:t>
            </a:r>
          </a:p>
        </p:txBody>
      </p:sp>
      <p:sp>
        <p:nvSpPr>
          <p:cNvPr id="4" name="Rectangle 24"/>
          <p:cNvSpPr>
            <a:spLocks noGrp="1" noChangeArrowheads="1"/>
          </p:cNvSpPr>
          <p:nvPr>
            <p:ph type="sldNum" sz="quarter" idx="10"/>
          </p:nvPr>
        </p:nvSpPr>
        <p:spPr>
          <a:ln/>
        </p:spPr>
        <p:txBody>
          <a:bodyPr/>
          <a:lstStyle>
            <a:lvl1pPr>
              <a:defRPr/>
            </a:lvl1pPr>
          </a:lstStyle>
          <a:p>
            <a:pPr>
              <a:defRPr/>
            </a:pPr>
            <a:fld id="{3C3D4E3F-00C0-488E-ACFB-80EDB784384A}" type="slidenum">
              <a:rPr lang="en-US"/>
              <a:pPr>
                <a:defRPr/>
              </a:pPr>
              <a:t>‹#›</a:t>
            </a:fld>
            <a:endParaRPr lang="en-US" dirty="0"/>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19075"/>
            <a:ext cx="8305800" cy="914400"/>
          </a:xfrm>
        </p:spPr>
        <p:txBody>
          <a:bodyPr/>
          <a:lstStyle/>
          <a:p>
            <a:r>
              <a:rPr lang="en-US"/>
              <a:t>Click to edit Master title style</a:t>
            </a:r>
          </a:p>
        </p:txBody>
      </p:sp>
      <p:sp>
        <p:nvSpPr>
          <p:cNvPr id="3" name="Text Placeholder 2"/>
          <p:cNvSpPr>
            <a:spLocks noGrp="1"/>
          </p:cNvSpPr>
          <p:nvPr>
            <p:ph type="body" sz="half" idx="1"/>
          </p:nvPr>
        </p:nvSpPr>
        <p:spPr>
          <a:xfrm>
            <a:off x="381000" y="1371600"/>
            <a:ext cx="40767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1371600"/>
            <a:ext cx="40767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sldNum" sz="quarter" idx="10"/>
          </p:nvPr>
        </p:nvSpPr>
        <p:spPr>
          <a:ln/>
        </p:spPr>
        <p:txBody>
          <a:bodyPr/>
          <a:lstStyle>
            <a:lvl1pPr>
              <a:defRPr/>
            </a:lvl1pPr>
          </a:lstStyle>
          <a:p>
            <a:pPr>
              <a:defRPr/>
            </a:pPr>
            <a:fld id="{7D2678B5-D3AD-4B0C-9A17-3E5787289CE2}" type="slidenum">
              <a:rPr lang="en-US"/>
              <a:pPr>
                <a:defRPr/>
              </a:pPr>
              <a:t>‹#›</a:t>
            </a:fld>
            <a:endParaRPr lang="en-US" dirty="0"/>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381000" y="219075"/>
            <a:ext cx="8305800" cy="914400"/>
          </a:xfrm>
        </p:spPr>
        <p:txBody>
          <a:bodyPr/>
          <a:lstStyle/>
          <a:p>
            <a:r>
              <a:rPr lang="en-US"/>
              <a:t>Click to edit Master title style</a:t>
            </a:r>
          </a:p>
        </p:txBody>
      </p:sp>
      <p:sp>
        <p:nvSpPr>
          <p:cNvPr id="3" name="Text Placeholder 2"/>
          <p:cNvSpPr>
            <a:spLocks noGrp="1"/>
          </p:cNvSpPr>
          <p:nvPr>
            <p:ph type="body" sz="half" idx="1"/>
          </p:nvPr>
        </p:nvSpPr>
        <p:spPr>
          <a:xfrm>
            <a:off x="381000" y="1371600"/>
            <a:ext cx="40767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4610100" y="1371600"/>
            <a:ext cx="4076700" cy="4648200"/>
          </a:xfrm>
        </p:spPr>
        <p:txBody>
          <a:bodyPr/>
          <a:lstStyle/>
          <a:p>
            <a:pPr lvl="0"/>
            <a:r>
              <a:rPr lang="en-US" noProof="0" dirty="0"/>
              <a:t>Click icon to add chart</a:t>
            </a:r>
          </a:p>
        </p:txBody>
      </p:sp>
      <p:sp>
        <p:nvSpPr>
          <p:cNvPr id="5" name="Rectangle 24"/>
          <p:cNvSpPr>
            <a:spLocks noGrp="1" noChangeArrowheads="1"/>
          </p:cNvSpPr>
          <p:nvPr>
            <p:ph type="sldNum" sz="quarter" idx="10"/>
          </p:nvPr>
        </p:nvSpPr>
        <p:spPr>
          <a:ln/>
        </p:spPr>
        <p:txBody>
          <a:bodyPr/>
          <a:lstStyle>
            <a:lvl1pPr>
              <a:defRPr/>
            </a:lvl1pPr>
          </a:lstStyle>
          <a:p>
            <a:pPr>
              <a:defRPr/>
            </a:pPr>
            <a:fld id="{FB3BB9EC-E7C4-4CC8-A2E6-D24C744905F5}" type="slidenum">
              <a:rPr lang="en-US"/>
              <a:pPr>
                <a:defRPr/>
              </a:pPr>
              <a:t>‹#›</a:t>
            </a:fld>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24"/>
          <p:cNvSpPr>
            <a:spLocks noGrp="1" noChangeArrowheads="1"/>
          </p:cNvSpPr>
          <p:nvPr>
            <p:ph type="sldNum" sz="quarter" idx="10"/>
          </p:nvPr>
        </p:nvSpPr>
        <p:spPr>
          <a:ln/>
        </p:spPr>
        <p:txBody>
          <a:bodyPr/>
          <a:lstStyle>
            <a:lvl1pPr>
              <a:defRPr/>
            </a:lvl1pPr>
          </a:lstStyle>
          <a:p>
            <a:pPr>
              <a:defRPr/>
            </a:pPr>
            <a:fld id="{31E5D892-06CC-454D-9401-7E05925708B2}" type="slidenum">
              <a:rPr lang="en-US"/>
              <a:pPr>
                <a:defRPr/>
              </a:pPr>
              <a:t>‹#›</a:t>
            </a:fld>
            <a:endParaRPr lang="en-US" dirty="0"/>
          </a:p>
        </p:txBody>
      </p:sp>
      <p:sp>
        <p:nvSpPr>
          <p:cNvPr id="5" name="TextBox 4"/>
          <p:cNvSpPr txBox="1"/>
          <p:nvPr userDrawn="1"/>
        </p:nvSpPr>
        <p:spPr>
          <a:xfrm>
            <a:off x="3124200" y="6443246"/>
            <a:ext cx="2590800" cy="307777"/>
          </a:xfrm>
          <a:prstGeom prst="rect">
            <a:avLst/>
          </a:prstGeom>
          <a:noFill/>
        </p:spPr>
        <p:txBody>
          <a:bodyPr wrap="square" rtlCol="0">
            <a:spAutoFit/>
          </a:bodyPr>
          <a:lstStyle/>
          <a:p>
            <a:pPr algn="ctr"/>
            <a:r>
              <a:rPr lang="en-US" sz="1400" dirty="0"/>
              <a:t>March 14, 2014</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sldNum" sz="quarter" idx="10"/>
          </p:nvPr>
        </p:nvSpPr>
        <p:spPr>
          <a:ln/>
        </p:spPr>
        <p:txBody>
          <a:bodyPr/>
          <a:lstStyle>
            <a:lvl1pPr>
              <a:defRPr/>
            </a:lvl1pPr>
          </a:lstStyle>
          <a:p>
            <a:pPr>
              <a:defRPr/>
            </a:pPr>
            <a:fld id="{25508B25-FE1E-40F4-99A6-78E6BD7B3674}" type="slidenum">
              <a:rPr lang="en-US"/>
              <a:pPr>
                <a:defRPr/>
              </a:pPr>
              <a:t>‹#›</a:t>
            </a:fld>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371600"/>
            <a:ext cx="40767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1371600"/>
            <a:ext cx="40767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sldNum" sz="quarter" idx="10"/>
          </p:nvPr>
        </p:nvSpPr>
        <p:spPr>
          <a:ln/>
        </p:spPr>
        <p:txBody>
          <a:bodyPr/>
          <a:lstStyle>
            <a:lvl1pPr>
              <a:defRPr/>
            </a:lvl1pPr>
          </a:lstStyle>
          <a:p>
            <a:pPr>
              <a:defRPr/>
            </a:pPr>
            <a:fld id="{DAE26916-F9D8-4365-9BDE-EEB17987A230}" type="slidenum">
              <a:rPr lang="en-US"/>
              <a:pPr>
                <a:defRPr/>
              </a:pPr>
              <a:t>‹#›</a:t>
            </a:fld>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sldNum" sz="quarter" idx="10"/>
          </p:nvPr>
        </p:nvSpPr>
        <p:spPr>
          <a:ln/>
        </p:spPr>
        <p:txBody>
          <a:bodyPr/>
          <a:lstStyle>
            <a:lvl1pPr>
              <a:defRPr/>
            </a:lvl1pPr>
          </a:lstStyle>
          <a:p>
            <a:pPr>
              <a:defRPr/>
            </a:pPr>
            <a:fld id="{B1AC3B55-2173-4F50-B201-B5315874B41C}" type="slidenum">
              <a:rPr lang="en-US"/>
              <a:pPr>
                <a:defRPr/>
              </a:pPr>
              <a:t>‹#›</a:t>
            </a:fld>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sldNum" sz="quarter" idx="10"/>
          </p:nvPr>
        </p:nvSpPr>
        <p:spPr>
          <a:ln/>
        </p:spPr>
        <p:txBody>
          <a:bodyPr/>
          <a:lstStyle>
            <a:lvl1pPr>
              <a:defRPr/>
            </a:lvl1pPr>
          </a:lstStyle>
          <a:p>
            <a:pPr>
              <a:defRPr/>
            </a:pPr>
            <a:fld id="{692D4CCC-C3D4-465A-B2E5-6FD5F4D1C0D9}" type="slidenum">
              <a:rPr lang="en-US"/>
              <a:pPr>
                <a:defRPr/>
              </a:pPr>
              <a:t>‹#›</a:t>
            </a:fld>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sldNum" sz="quarter" idx="10"/>
          </p:nvPr>
        </p:nvSpPr>
        <p:spPr>
          <a:ln/>
        </p:spPr>
        <p:txBody>
          <a:bodyPr/>
          <a:lstStyle>
            <a:lvl1pPr>
              <a:defRPr/>
            </a:lvl1pPr>
          </a:lstStyle>
          <a:p>
            <a:pPr>
              <a:defRPr/>
            </a:pPr>
            <a:fld id="{D5077053-0335-4CD4-8ADB-E89C64819721}" type="slidenum">
              <a:rPr lang="en-US"/>
              <a:pPr>
                <a:defRPr/>
              </a:pPr>
              <a:t>‹#›</a:t>
            </a:fld>
            <a:endParaRPr lang="en-US"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sldNum" sz="quarter" idx="10"/>
          </p:nvPr>
        </p:nvSpPr>
        <p:spPr>
          <a:ln/>
        </p:spPr>
        <p:txBody>
          <a:bodyPr/>
          <a:lstStyle>
            <a:lvl1pPr>
              <a:defRPr/>
            </a:lvl1pPr>
          </a:lstStyle>
          <a:p>
            <a:pPr>
              <a:defRPr/>
            </a:pPr>
            <a:fld id="{8D7433C3-B07C-49D2-ADA0-47AFD08066B2}" type="slidenum">
              <a:rPr lang="en-US"/>
              <a:pPr>
                <a:defRPr/>
              </a:pPr>
              <a:t>‹#›</a:t>
            </a:fld>
            <a:endParaRPr lang="en-US"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sldNum" sz="quarter" idx="10"/>
          </p:nvPr>
        </p:nvSpPr>
        <p:spPr>
          <a:ln/>
        </p:spPr>
        <p:txBody>
          <a:bodyPr/>
          <a:lstStyle>
            <a:lvl1pPr>
              <a:defRPr/>
            </a:lvl1pPr>
          </a:lstStyle>
          <a:p>
            <a:pPr>
              <a:defRPr/>
            </a:pPr>
            <a:fld id="{55901BD8-6799-448A-BE17-BDEEF34F23F8}" type="slidenum">
              <a:rPr lang="en-US"/>
              <a:pPr>
                <a:defRPr/>
              </a:pPr>
              <a:t>‹#›</a:t>
            </a:fld>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61" name="Rectangle 37"/>
          <p:cNvSpPr>
            <a:spLocks noChangeArrowheads="1"/>
          </p:cNvSpPr>
          <p:nvPr/>
        </p:nvSpPr>
        <p:spPr bwMode="auto">
          <a:xfrm>
            <a:off x="0" y="0"/>
            <a:ext cx="9144000" cy="1066800"/>
          </a:xfrm>
          <a:prstGeom prst="rect">
            <a:avLst/>
          </a:prstGeom>
          <a:solidFill>
            <a:srgbClr val="000F64"/>
          </a:solidFill>
          <a:ln w="9525">
            <a:noFill/>
            <a:miter lim="800000"/>
            <a:headEnd/>
            <a:tailEnd/>
          </a:ln>
          <a:effectLst/>
        </p:spPr>
        <p:txBody>
          <a:bodyPr wrap="none" anchor="ctr"/>
          <a:lstStyle/>
          <a:p>
            <a:pPr algn="ctr">
              <a:defRPr/>
            </a:pPr>
            <a:endParaRPr lang="en-US" dirty="0">
              <a:latin typeface="Arial" charset="0"/>
              <a:ea typeface="ＭＳ Ｐゴシック" pitchFamily="96" charset="-128"/>
              <a:cs typeface="+mn-cs"/>
            </a:endParaRPr>
          </a:p>
        </p:txBody>
      </p:sp>
      <p:sp>
        <p:nvSpPr>
          <p:cNvPr id="1052" name="Rectangle 28"/>
          <p:cNvSpPr>
            <a:spLocks noChangeArrowheads="1"/>
          </p:cNvSpPr>
          <p:nvPr/>
        </p:nvSpPr>
        <p:spPr bwMode="auto">
          <a:xfrm>
            <a:off x="0" y="6324600"/>
            <a:ext cx="9144000" cy="533400"/>
          </a:xfrm>
          <a:prstGeom prst="rect">
            <a:avLst/>
          </a:prstGeom>
          <a:solidFill>
            <a:srgbClr val="A5C5DA"/>
          </a:solidFill>
          <a:ln w="9525">
            <a:noFill/>
            <a:miter lim="800000"/>
            <a:headEnd/>
            <a:tailEnd/>
          </a:ln>
          <a:effectLst/>
        </p:spPr>
        <p:txBody>
          <a:bodyPr wrap="none" anchor="ctr"/>
          <a:lstStyle/>
          <a:p>
            <a:pPr algn="ctr">
              <a:defRPr/>
            </a:pPr>
            <a:endParaRPr lang="en-US" dirty="0">
              <a:solidFill>
                <a:srgbClr val="F0BA20"/>
              </a:solidFill>
              <a:latin typeface="Arial" charset="0"/>
              <a:ea typeface="ＭＳ Ｐゴシック" pitchFamily="96" charset="-128"/>
              <a:cs typeface="+mn-cs"/>
            </a:endParaRPr>
          </a:p>
        </p:txBody>
      </p:sp>
      <p:sp>
        <p:nvSpPr>
          <p:cNvPr id="1028" name="Rectangle 2"/>
          <p:cNvSpPr>
            <a:spLocks noGrp="1" noChangeArrowheads="1"/>
          </p:cNvSpPr>
          <p:nvPr>
            <p:ph type="title"/>
          </p:nvPr>
        </p:nvSpPr>
        <p:spPr bwMode="auto">
          <a:xfrm>
            <a:off x="381000" y="219075"/>
            <a:ext cx="8305800" cy="914400"/>
          </a:xfrm>
          <a:prstGeom prst="rect">
            <a:avLst/>
          </a:prstGeom>
          <a:noFill/>
          <a:ln w="9525">
            <a:noFill/>
            <a:miter lim="800000"/>
            <a:headEnd/>
            <a:tailEnd/>
          </a:ln>
        </p:spPr>
        <p:txBody>
          <a:bodyPr vert="horz" wrap="square" lIns="0" tIns="45720" rIns="0" bIns="45720" numCol="1" anchor="ctr" anchorCtr="0" compatLnSpc="1">
            <a:prstTxWarp prst="textNoShape">
              <a:avLst/>
            </a:prstTxWarp>
          </a:bodyPr>
          <a:lstStyle/>
          <a:p>
            <a:pPr lvl="0"/>
            <a:r>
              <a:rPr lang="en-US"/>
              <a:t>Click to edit Master title style</a:t>
            </a:r>
          </a:p>
        </p:txBody>
      </p:sp>
      <p:sp>
        <p:nvSpPr>
          <p:cNvPr id="1029" name="Rectangle 3"/>
          <p:cNvSpPr>
            <a:spLocks noGrp="1" noChangeArrowheads="1"/>
          </p:cNvSpPr>
          <p:nvPr>
            <p:ph type="body" idx="1"/>
          </p:nvPr>
        </p:nvSpPr>
        <p:spPr bwMode="auto">
          <a:xfrm>
            <a:off x="381000" y="1371600"/>
            <a:ext cx="8305800" cy="4648200"/>
          </a:xfrm>
          <a:prstGeom prst="rect">
            <a:avLst/>
          </a:prstGeom>
          <a:noFill/>
          <a:ln w="9525">
            <a:noFill/>
            <a:miter lim="800000"/>
            <a:headEnd/>
            <a:tailEnd/>
          </a:ln>
        </p:spPr>
        <p:txBody>
          <a:bodyPr vert="horz" wrap="square" lIns="0" tIns="45720" rIns="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48" name="Rectangle 24"/>
          <p:cNvSpPr>
            <a:spLocks noGrp="1" noChangeArrowheads="1"/>
          </p:cNvSpPr>
          <p:nvPr>
            <p:ph type="sldNum" sz="quarter" idx="4"/>
          </p:nvPr>
        </p:nvSpPr>
        <p:spPr bwMode="auto">
          <a:xfrm>
            <a:off x="0" y="6324600"/>
            <a:ext cx="533400" cy="533400"/>
          </a:xfrm>
          <a:prstGeom prst="rect">
            <a:avLst/>
          </a:prstGeom>
          <a:solidFill>
            <a:srgbClr val="727176"/>
          </a:solidFill>
          <a:ln w="9525">
            <a:noFill/>
            <a:miter lim="800000"/>
            <a:headEnd/>
            <a:tailEnd/>
          </a:ln>
          <a:effectLst/>
        </p:spPr>
        <p:txBody>
          <a:bodyPr vert="horz" wrap="square" lIns="91440" tIns="45720" rIns="91440" bIns="45720" numCol="1" anchor="ctr" anchorCtr="1" compatLnSpc="1">
            <a:prstTxWarp prst="textNoShape">
              <a:avLst/>
            </a:prstTxWarp>
          </a:bodyPr>
          <a:lstStyle>
            <a:lvl1pPr algn="r" eaLnBrk="0" hangingPunct="0">
              <a:defRPr sz="1600">
                <a:solidFill>
                  <a:schemeClr val="bg1"/>
                </a:solidFill>
                <a:latin typeface="Arial" charset="0"/>
                <a:ea typeface="ＭＳ Ｐゴシック" pitchFamily="96" charset="-128"/>
                <a:cs typeface="+mn-cs"/>
              </a:defRPr>
            </a:lvl1pPr>
          </a:lstStyle>
          <a:p>
            <a:pPr>
              <a:defRPr/>
            </a:pPr>
            <a:fld id="{C0B87423-0AF8-47B4-A686-3EE4C5B31863}" type="slidenum">
              <a:rPr lang="en-US"/>
              <a:pPr>
                <a:defRPr/>
              </a:pPr>
              <a:t>‹#›</a:t>
            </a:fld>
            <a:endParaRPr lang="en-US" dirty="0"/>
          </a:p>
        </p:txBody>
      </p:sp>
      <p:sp>
        <p:nvSpPr>
          <p:cNvPr id="1063" name="Rectangle 39"/>
          <p:cNvSpPr>
            <a:spLocks noChangeArrowheads="1"/>
          </p:cNvSpPr>
          <p:nvPr/>
        </p:nvSpPr>
        <p:spPr bwMode="auto">
          <a:xfrm>
            <a:off x="0" y="0"/>
            <a:ext cx="9144000" cy="152400"/>
          </a:xfrm>
          <a:prstGeom prst="rect">
            <a:avLst/>
          </a:prstGeom>
          <a:solidFill>
            <a:srgbClr val="156312"/>
          </a:solidFill>
          <a:ln w="9525">
            <a:noFill/>
            <a:miter lim="800000"/>
            <a:headEnd/>
            <a:tailEnd/>
          </a:ln>
          <a:effectLst/>
        </p:spPr>
        <p:txBody>
          <a:bodyPr wrap="none" anchor="ctr"/>
          <a:lstStyle/>
          <a:p>
            <a:pPr algn="ctr">
              <a:defRPr/>
            </a:pPr>
            <a:endParaRPr lang="en-US" dirty="0">
              <a:solidFill>
                <a:srgbClr val="F0BA20"/>
              </a:solidFill>
              <a:latin typeface="Arial" charset="0"/>
              <a:ea typeface="ＭＳ Ｐゴシック" pitchFamily="96" charset="-128"/>
              <a:cs typeface="+mn-cs"/>
            </a:endParaRPr>
          </a:p>
        </p:txBody>
      </p:sp>
      <p:pic>
        <p:nvPicPr>
          <p:cNvPr id="1032" name="Picture 43"/>
          <p:cNvPicPr>
            <a:picLocks noChangeAspect="1" noChangeArrowheads="1"/>
          </p:cNvPicPr>
          <p:nvPr/>
        </p:nvPicPr>
        <p:blipFill>
          <a:blip r:embed="rId16" cstate="print">
            <a:clrChange>
              <a:clrFrom>
                <a:srgbClr val="FFFFFF"/>
              </a:clrFrom>
              <a:clrTo>
                <a:srgbClr val="FFFFFF">
                  <a:alpha val="0"/>
                </a:srgbClr>
              </a:clrTo>
            </a:clrChange>
          </a:blip>
          <a:srcRect/>
          <a:stretch>
            <a:fillRect/>
          </a:stretch>
        </p:blipFill>
        <p:spPr bwMode="auto">
          <a:xfrm>
            <a:off x="7589838" y="5791200"/>
            <a:ext cx="1325562" cy="9159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Lst>
  <p:transition/>
  <p:hf hdr="0" ftr="0" dt="0"/>
  <p:txStyles>
    <p:titleStyle>
      <a:lvl1pPr algn="l" rtl="0" eaLnBrk="0" fontAlgn="base" hangingPunct="0">
        <a:spcBef>
          <a:spcPct val="0"/>
        </a:spcBef>
        <a:spcAft>
          <a:spcPct val="0"/>
        </a:spcAft>
        <a:defRPr sz="3600">
          <a:solidFill>
            <a:schemeClr val="bg2"/>
          </a:solidFill>
          <a:latin typeface="+mj-lt"/>
          <a:ea typeface="+mj-ea"/>
          <a:cs typeface="ＭＳ Ｐゴシック"/>
        </a:defRPr>
      </a:lvl1pPr>
      <a:lvl2pPr algn="l" rtl="0" eaLnBrk="0" fontAlgn="base" hangingPunct="0">
        <a:spcBef>
          <a:spcPct val="0"/>
        </a:spcBef>
        <a:spcAft>
          <a:spcPct val="0"/>
        </a:spcAft>
        <a:defRPr sz="3600">
          <a:solidFill>
            <a:schemeClr val="bg2"/>
          </a:solidFill>
          <a:latin typeface="Arial" charset="0"/>
          <a:ea typeface="ＭＳ Ｐゴシック" pitchFamily="96" charset="-128"/>
          <a:cs typeface="ＭＳ Ｐゴシック"/>
        </a:defRPr>
      </a:lvl2pPr>
      <a:lvl3pPr algn="l" rtl="0" eaLnBrk="0" fontAlgn="base" hangingPunct="0">
        <a:spcBef>
          <a:spcPct val="0"/>
        </a:spcBef>
        <a:spcAft>
          <a:spcPct val="0"/>
        </a:spcAft>
        <a:defRPr sz="3600">
          <a:solidFill>
            <a:schemeClr val="bg2"/>
          </a:solidFill>
          <a:latin typeface="Arial" charset="0"/>
          <a:ea typeface="ＭＳ Ｐゴシック" pitchFamily="96" charset="-128"/>
          <a:cs typeface="ＭＳ Ｐゴシック"/>
        </a:defRPr>
      </a:lvl3pPr>
      <a:lvl4pPr algn="l" rtl="0" eaLnBrk="0" fontAlgn="base" hangingPunct="0">
        <a:spcBef>
          <a:spcPct val="0"/>
        </a:spcBef>
        <a:spcAft>
          <a:spcPct val="0"/>
        </a:spcAft>
        <a:defRPr sz="3600">
          <a:solidFill>
            <a:schemeClr val="bg2"/>
          </a:solidFill>
          <a:latin typeface="Arial" charset="0"/>
          <a:ea typeface="ＭＳ Ｐゴシック" pitchFamily="96" charset="-128"/>
          <a:cs typeface="ＭＳ Ｐゴシック"/>
        </a:defRPr>
      </a:lvl4pPr>
      <a:lvl5pPr algn="l" rtl="0" eaLnBrk="0" fontAlgn="base" hangingPunct="0">
        <a:spcBef>
          <a:spcPct val="0"/>
        </a:spcBef>
        <a:spcAft>
          <a:spcPct val="0"/>
        </a:spcAft>
        <a:defRPr sz="3600">
          <a:solidFill>
            <a:schemeClr val="bg2"/>
          </a:solidFill>
          <a:latin typeface="Arial" charset="0"/>
          <a:ea typeface="ＭＳ Ｐゴシック" pitchFamily="96" charset="-128"/>
          <a:cs typeface="ＭＳ Ｐゴシック"/>
        </a:defRPr>
      </a:lvl5pPr>
      <a:lvl6pPr marL="457200" algn="l" rtl="0" eaLnBrk="1" fontAlgn="base" hangingPunct="1">
        <a:spcBef>
          <a:spcPct val="0"/>
        </a:spcBef>
        <a:spcAft>
          <a:spcPct val="0"/>
        </a:spcAft>
        <a:defRPr sz="3600">
          <a:solidFill>
            <a:schemeClr val="bg2"/>
          </a:solidFill>
          <a:latin typeface="Arial" charset="0"/>
          <a:ea typeface="ＭＳ Ｐゴシック" pitchFamily="96" charset="-128"/>
        </a:defRPr>
      </a:lvl6pPr>
      <a:lvl7pPr marL="914400" algn="l" rtl="0" eaLnBrk="1" fontAlgn="base" hangingPunct="1">
        <a:spcBef>
          <a:spcPct val="0"/>
        </a:spcBef>
        <a:spcAft>
          <a:spcPct val="0"/>
        </a:spcAft>
        <a:defRPr sz="3600">
          <a:solidFill>
            <a:schemeClr val="bg2"/>
          </a:solidFill>
          <a:latin typeface="Arial" charset="0"/>
          <a:ea typeface="ＭＳ Ｐゴシック" pitchFamily="96" charset="-128"/>
        </a:defRPr>
      </a:lvl7pPr>
      <a:lvl8pPr marL="1371600" algn="l" rtl="0" eaLnBrk="1" fontAlgn="base" hangingPunct="1">
        <a:spcBef>
          <a:spcPct val="0"/>
        </a:spcBef>
        <a:spcAft>
          <a:spcPct val="0"/>
        </a:spcAft>
        <a:defRPr sz="3600">
          <a:solidFill>
            <a:schemeClr val="bg2"/>
          </a:solidFill>
          <a:latin typeface="Arial" charset="0"/>
          <a:ea typeface="ＭＳ Ｐゴシック" pitchFamily="96" charset="-128"/>
        </a:defRPr>
      </a:lvl8pPr>
      <a:lvl9pPr marL="1828800" algn="l" rtl="0" eaLnBrk="1" fontAlgn="base" hangingPunct="1">
        <a:spcBef>
          <a:spcPct val="0"/>
        </a:spcBef>
        <a:spcAft>
          <a:spcPct val="0"/>
        </a:spcAft>
        <a:defRPr sz="3600">
          <a:solidFill>
            <a:schemeClr val="bg2"/>
          </a:solidFill>
          <a:latin typeface="Arial" charset="0"/>
          <a:ea typeface="ＭＳ Ｐゴシック" pitchFamily="96" charset="-128"/>
        </a:defRPr>
      </a:lvl9pPr>
    </p:titleStyle>
    <p:bodyStyle>
      <a:lvl1pPr marL="225425" indent="-225425" algn="l" rtl="0" eaLnBrk="0" fontAlgn="base" hangingPunct="0">
        <a:spcBef>
          <a:spcPct val="20000"/>
        </a:spcBef>
        <a:spcAft>
          <a:spcPct val="35000"/>
        </a:spcAft>
        <a:buClr>
          <a:srgbClr val="1E6119"/>
        </a:buClr>
        <a:buFont typeface="Wingdings" pitchFamily="2" charset="2"/>
        <a:buChar char="§"/>
        <a:defRPr sz="2800">
          <a:solidFill>
            <a:srgbClr val="045A93"/>
          </a:solidFill>
          <a:latin typeface="+mn-lt"/>
          <a:ea typeface="+mn-ea"/>
          <a:cs typeface="ＭＳ Ｐゴシック"/>
        </a:defRPr>
      </a:lvl1pPr>
      <a:lvl2pPr marL="627063" indent="-169863" algn="l" rtl="0" eaLnBrk="0" fontAlgn="base" hangingPunct="0">
        <a:spcBef>
          <a:spcPct val="20000"/>
        </a:spcBef>
        <a:spcAft>
          <a:spcPct val="35000"/>
        </a:spcAft>
        <a:buClr>
          <a:srgbClr val="1E6119"/>
        </a:buClr>
        <a:buFont typeface="Wingdings" pitchFamily="2" charset="2"/>
        <a:buChar char="§"/>
        <a:defRPr sz="2000">
          <a:solidFill>
            <a:srgbClr val="727176"/>
          </a:solidFill>
          <a:latin typeface="+mn-lt"/>
          <a:ea typeface="+mn-ea"/>
          <a:cs typeface="ＭＳ Ｐゴシック"/>
        </a:defRPr>
      </a:lvl2pPr>
      <a:lvl3pPr marL="1025525" indent="-169863" algn="l" rtl="0" eaLnBrk="0" fontAlgn="base" hangingPunct="0">
        <a:spcBef>
          <a:spcPct val="20000"/>
        </a:spcBef>
        <a:spcAft>
          <a:spcPct val="35000"/>
        </a:spcAft>
        <a:buClr>
          <a:srgbClr val="1E6119"/>
        </a:buClr>
        <a:buFont typeface="Wingdings" pitchFamily="2" charset="2"/>
        <a:buChar char="§"/>
        <a:defRPr sz="2400">
          <a:solidFill>
            <a:srgbClr val="5D94BA"/>
          </a:solidFill>
          <a:latin typeface="+mn-lt"/>
          <a:ea typeface="+mn-ea"/>
          <a:cs typeface="ＭＳ Ｐゴシック"/>
        </a:defRPr>
      </a:lvl3pPr>
      <a:lvl4pPr marL="1316038" indent="-176213" algn="l" rtl="0" eaLnBrk="0" fontAlgn="base" hangingPunct="0">
        <a:spcBef>
          <a:spcPct val="20000"/>
        </a:spcBef>
        <a:spcAft>
          <a:spcPct val="35000"/>
        </a:spcAft>
        <a:buClr>
          <a:srgbClr val="1E6119"/>
        </a:buClr>
        <a:buFont typeface="Wingdings" pitchFamily="2" charset="2"/>
        <a:buChar char="§"/>
        <a:defRPr sz="1600">
          <a:solidFill>
            <a:srgbClr val="5D94BA"/>
          </a:solidFill>
          <a:latin typeface="+mn-lt"/>
          <a:ea typeface="+mn-ea"/>
          <a:cs typeface="ＭＳ Ｐゴシック"/>
        </a:defRPr>
      </a:lvl4pPr>
      <a:lvl5pPr marL="1654175" indent="-111125" algn="l" rtl="0" eaLnBrk="0" fontAlgn="base" hangingPunct="0">
        <a:spcBef>
          <a:spcPct val="20000"/>
        </a:spcBef>
        <a:spcAft>
          <a:spcPct val="35000"/>
        </a:spcAft>
        <a:buClr>
          <a:srgbClr val="1E6119"/>
        </a:buClr>
        <a:buFont typeface="Wingdings" pitchFamily="2" charset="2"/>
        <a:buChar char="§"/>
        <a:defRPr sz="1600">
          <a:solidFill>
            <a:srgbClr val="063061"/>
          </a:solidFill>
          <a:latin typeface="+mn-lt"/>
          <a:ea typeface="+mn-ea"/>
          <a:cs typeface="ＭＳ Ｐゴシック"/>
        </a:defRPr>
      </a:lvl5pPr>
      <a:lvl6pPr marL="2111375" indent="-111125" algn="l" rtl="0" eaLnBrk="1" fontAlgn="base" hangingPunct="1">
        <a:spcBef>
          <a:spcPct val="20000"/>
        </a:spcBef>
        <a:spcAft>
          <a:spcPct val="35000"/>
        </a:spcAft>
        <a:buClr>
          <a:srgbClr val="1E6119"/>
        </a:buClr>
        <a:buFont typeface="Wingdings" pitchFamily="2" charset="2"/>
        <a:buChar char="§"/>
        <a:defRPr sz="1600">
          <a:solidFill>
            <a:srgbClr val="063061"/>
          </a:solidFill>
          <a:latin typeface="+mn-lt"/>
          <a:ea typeface="+mn-ea"/>
        </a:defRPr>
      </a:lvl6pPr>
      <a:lvl7pPr marL="2568575" indent="-111125" algn="l" rtl="0" eaLnBrk="1" fontAlgn="base" hangingPunct="1">
        <a:spcBef>
          <a:spcPct val="20000"/>
        </a:spcBef>
        <a:spcAft>
          <a:spcPct val="35000"/>
        </a:spcAft>
        <a:buClr>
          <a:srgbClr val="1E6119"/>
        </a:buClr>
        <a:buFont typeface="Wingdings" pitchFamily="2" charset="2"/>
        <a:buChar char="§"/>
        <a:defRPr sz="1600">
          <a:solidFill>
            <a:srgbClr val="063061"/>
          </a:solidFill>
          <a:latin typeface="+mn-lt"/>
          <a:ea typeface="+mn-ea"/>
        </a:defRPr>
      </a:lvl7pPr>
      <a:lvl8pPr marL="3025775" indent="-111125" algn="l" rtl="0" eaLnBrk="1" fontAlgn="base" hangingPunct="1">
        <a:spcBef>
          <a:spcPct val="20000"/>
        </a:spcBef>
        <a:spcAft>
          <a:spcPct val="35000"/>
        </a:spcAft>
        <a:buClr>
          <a:srgbClr val="1E6119"/>
        </a:buClr>
        <a:buFont typeface="Wingdings" pitchFamily="2" charset="2"/>
        <a:buChar char="§"/>
        <a:defRPr sz="1600">
          <a:solidFill>
            <a:srgbClr val="063061"/>
          </a:solidFill>
          <a:latin typeface="+mn-lt"/>
          <a:ea typeface="+mn-ea"/>
        </a:defRPr>
      </a:lvl8pPr>
      <a:lvl9pPr marL="3482975" indent="-111125" algn="l" rtl="0" eaLnBrk="1" fontAlgn="base" hangingPunct="1">
        <a:spcBef>
          <a:spcPct val="20000"/>
        </a:spcBef>
        <a:spcAft>
          <a:spcPct val="35000"/>
        </a:spcAft>
        <a:buClr>
          <a:srgbClr val="1E6119"/>
        </a:buClr>
        <a:buFont typeface="Wingdings" pitchFamily="2" charset="2"/>
        <a:buChar char="§"/>
        <a:defRPr sz="1600">
          <a:solidFill>
            <a:srgbClr val="06306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hyperlink" Target="http://www.afdc.energy.gov/locator/station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FleetCardSupport@dm.usda.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a:latin typeface="+mj-lt"/>
              </a:rPr>
              <a:t>	</a:t>
            </a:r>
            <a:r>
              <a:rPr lang="en-US" sz="1800" b="1" dirty="0">
                <a:solidFill>
                  <a:schemeClr val="accent2"/>
                </a:solidFill>
              </a:rPr>
              <a:t> </a:t>
            </a:r>
            <a:r>
              <a:rPr lang="en-US" sz="1800" b="1" dirty="0">
                <a:solidFill>
                  <a:srgbClr val="002060"/>
                </a:solidFill>
              </a:rPr>
              <a:t>USDA Fleet Card User Certification Course</a:t>
            </a:r>
          </a:p>
          <a:p>
            <a:pPr algn="ctr">
              <a:spcBef>
                <a:spcPts val="0"/>
              </a:spcBef>
              <a:spcAft>
                <a:spcPts val="0"/>
              </a:spcAft>
              <a:buNone/>
            </a:pPr>
            <a:r>
              <a:rPr lang="en-US" b="1" dirty="0">
                <a:solidFill>
                  <a:srgbClr val="002060"/>
                </a:solidFill>
                <a:latin typeface="Arial Rounded MT Bold" pitchFamily="34" charset="0"/>
              </a:rPr>
              <a:t>USDA - Wright Express (WEX) Fleet Card </a:t>
            </a:r>
          </a:p>
          <a:p>
            <a:pPr algn="ctr">
              <a:spcBef>
                <a:spcPts val="0"/>
              </a:spcBef>
              <a:spcAft>
                <a:spcPts val="0"/>
              </a:spcAft>
              <a:buNone/>
            </a:pPr>
            <a:r>
              <a:rPr lang="en-US" b="1" dirty="0">
                <a:solidFill>
                  <a:srgbClr val="002060"/>
                </a:solidFill>
                <a:latin typeface="Arial Rounded MT Bold" pitchFamily="34" charset="0"/>
              </a:rPr>
              <a:t>Usage Procedures</a:t>
            </a:r>
            <a:endParaRPr lang="en-US" dirty="0">
              <a:solidFill>
                <a:srgbClr val="002060"/>
              </a:solidFill>
              <a:latin typeface="Arial Rounded MT Bold" pitchFamily="34" charset="0"/>
            </a:endParaRPr>
          </a:p>
          <a:p>
            <a:pPr>
              <a:buNone/>
            </a:pPr>
            <a:r>
              <a:rPr lang="en-US" sz="1600" dirty="0">
                <a:solidFill>
                  <a:srgbClr val="002060"/>
                </a:solidFill>
              </a:rPr>
              <a:t>	</a:t>
            </a:r>
            <a:endParaRPr lang="en-US" dirty="0">
              <a:solidFill>
                <a:srgbClr val="002060"/>
              </a:solidFill>
            </a:endParaRPr>
          </a:p>
          <a:p>
            <a:pPr algn="ctr">
              <a:buNone/>
            </a:pPr>
            <a:endParaRPr lang="en-US" dirty="0"/>
          </a:p>
          <a:p>
            <a:pPr>
              <a:buNone/>
            </a:pPr>
            <a:r>
              <a:rPr lang="en-US" sz="1600" dirty="0">
                <a:latin typeface="+mj-lt"/>
              </a:rPr>
              <a:t>	</a:t>
            </a:r>
          </a:p>
        </p:txBody>
      </p:sp>
      <p:sp>
        <p:nvSpPr>
          <p:cNvPr id="4" name="Slide Number Placeholder 3"/>
          <p:cNvSpPr>
            <a:spLocks noGrp="1"/>
          </p:cNvSpPr>
          <p:nvPr>
            <p:ph type="sldNum" sz="quarter" idx="10"/>
          </p:nvPr>
        </p:nvSpPr>
        <p:spPr/>
        <p:txBody>
          <a:bodyPr/>
          <a:lstStyle/>
          <a:p>
            <a:pPr>
              <a:defRPr/>
            </a:pPr>
            <a:fld id="{31E5D892-06CC-454D-9401-7E05925708B2}" type="slidenum">
              <a:rPr lang="en-US" smtClean="0"/>
              <a:pPr>
                <a:defRPr/>
              </a:pPr>
              <a:t>1</a:t>
            </a:fld>
            <a:endParaRPr lang="en-US" dirty="0"/>
          </a:p>
        </p:txBody>
      </p:sp>
      <p:pic>
        <p:nvPicPr>
          <p:cNvPr id="14342" name="Picture 6" descr="http://ts4.mm.bing.net/th?id=HN.608029054059547258&amp;w=157&amp;h=176&amp;c=7&amp;rs=1&amp;pid=1.7"/>
          <p:cNvPicPr>
            <a:picLocks noChangeAspect="1" noChangeArrowheads="1"/>
          </p:cNvPicPr>
          <p:nvPr/>
        </p:nvPicPr>
        <p:blipFill>
          <a:blip r:embed="rId2" cstate="print"/>
          <a:srcRect/>
          <a:stretch>
            <a:fillRect/>
          </a:stretch>
        </p:blipFill>
        <p:spPr bwMode="auto">
          <a:xfrm>
            <a:off x="3505200" y="3200400"/>
            <a:ext cx="2971800" cy="2514600"/>
          </a:xfrm>
          <a:prstGeom prst="rect">
            <a:avLst/>
          </a:prstGeom>
          <a:noFill/>
        </p:spPr>
      </p:pic>
      <p:sp>
        <p:nvSpPr>
          <p:cNvPr id="7" name="Rectangle 37"/>
          <p:cNvSpPr>
            <a:spLocks noGrp="1" noChangeArrowheads="1"/>
          </p:cNvSpPr>
          <p:nvPr>
            <p:ph type="title"/>
          </p:nvPr>
        </p:nvSpPr>
        <p:spPr bwMode="auto">
          <a:xfrm>
            <a:off x="381000" y="219075"/>
            <a:ext cx="8305800" cy="771525"/>
          </a:xfrm>
          <a:prstGeom prst="rect">
            <a:avLst/>
          </a:prstGeom>
          <a:solidFill>
            <a:srgbClr val="000F64"/>
          </a:solidFill>
          <a:ln w="9525">
            <a:noFill/>
            <a:miter lim="800000"/>
            <a:headEnd/>
            <a:tailEnd/>
          </a:ln>
        </p:spPr>
        <p:txBody>
          <a:bodyPr wrap="none" anchor="ctr"/>
          <a:lstStyle/>
          <a:p>
            <a:pPr algn="r"/>
            <a:r>
              <a:rPr lang="en-US" sz="1800" dirty="0">
                <a:solidFill>
                  <a:srgbClr val="EDEDED"/>
                </a:solidFill>
                <a:latin typeface="Calibri" pitchFamily="34" charset="0"/>
                <a:ea typeface="ＭＳ Ｐゴシック"/>
                <a:cs typeface="ＭＳ Ｐゴシック"/>
              </a:rPr>
              <a:t>United States Department of Agriculture</a:t>
            </a:r>
          </a:p>
          <a:p>
            <a:pPr algn="r"/>
            <a:r>
              <a:rPr lang="en-US" sz="1800" dirty="0">
                <a:solidFill>
                  <a:srgbClr val="EDEDED"/>
                </a:solidFill>
                <a:latin typeface="Calibri" pitchFamily="34" charset="0"/>
                <a:ea typeface="ＭＳ Ｐゴシック"/>
                <a:cs typeface="ＭＳ Ｐゴシック"/>
              </a:rPr>
              <a:t>Office of Procurement and Property Management</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31E5D892-06CC-454D-9401-7E05925708B2}" type="slidenum">
              <a:rPr lang="en-US" smtClean="0"/>
              <a:pPr>
                <a:defRPr/>
              </a:pPr>
              <a:t>10</a:t>
            </a:fld>
            <a:endParaRPr lang="en-US" dirty="0"/>
          </a:p>
        </p:txBody>
      </p:sp>
      <p:sp>
        <p:nvSpPr>
          <p:cNvPr id="5" name="Rectangle 37"/>
          <p:cNvSpPr>
            <a:spLocks noGrp="1" noChangeArrowheads="1"/>
          </p:cNvSpPr>
          <p:nvPr>
            <p:ph type="title"/>
          </p:nvPr>
        </p:nvSpPr>
        <p:spPr bwMode="auto">
          <a:xfrm>
            <a:off x="381000" y="219075"/>
            <a:ext cx="8305800" cy="771525"/>
          </a:xfrm>
          <a:prstGeom prst="rect">
            <a:avLst/>
          </a:prstGeom>
          <a:solidFill>
            <a:srgbClr val="000F64"/>
          </a:solidFill>
          <a:ln w="9525">
            <a:noFill/>
            <a:miter lim="800000"/>
            <a:headEnd/>
            <a:tailEnd/>
          </a:ln>
        </p:spPr>
        <p:txBody>
          <a:bodyPr wrap="none" anchor="ctr"/>
          <a:lstStyle/>
          <a:p>
            <a:pPr algn="r"/>
            <a:r>
              <a:rPr lang="en-US" sz="1800" dirty="0">
                <a:solidFill>
                  <a:srgbClr val="EDEDED"/>
                </a:solidFill>
                <a:latin typeface="Calibri" pitchFamily="34" charset="0"/>
                <a:ea typeface="ＭＳ Ｐゴシック"/>
                <a:cs typeface="ＭＳ Ｐゴシック"/>
              </a:rPr>
              <a:t>United States Department of Agriculture</a:t>
            </a:r>
          </a:p>
          <a:p>
            <a:pPr algn="r"/>
            <a:r>
              <a:rPr lang="en-US" sz="1800" dirty="0">
                <a:solidFill>
                  <a:srgbClr val="EDEDED"/>
                </a:solidFill>
                <a:latin typeface="Calibri" pitchFamily="34" charset="0"/>
                <a:ea typeface="ＭＳ Ｐゴシック"/>
                <a:cs typeface="ＭＳ Ｐゴシック"/>
              </a:rPr>
              <a:t>Office of Procurement and Property Management</a:t>
            </a:r>
          </a:p>
        </p:txBody>
      </p:sp>
      <p:sp>
        <p:nvSpPr>
          <p:cNvPr id="8" name="Rectangle 3"/>
          <p:cNvSpPr txBox="1">
            <a:spLocks noChangeArrowheads="1"/>
          </p:cNvSpPr>
          <p:nvPr/>
        </p:nvSpPr>
        <p:spPr bwMode="auto">
          <a:xfrm>
            <a:off x="304800" y="1295400"/>
            <a:ext cx="8610600" cy="4195763"/>
          </a:xfrm>
          <a:prstGeom prst="rect">
            <a:avLst/>
          </a:prstGeom>
          <a:noFill/>
          <a:ln w="9525">
            <a:noFill/>
            <a:miter lim="800000"/>
            <a:headEnd/>
            <a:tailEnd/>
          </a:ln>
        </p:spPr>
        <p:txBody>
          <a:bodyPr vert="horz" wrap="square" lIns="0" tIns="45720" rIns="0" bIns="45720" numCol="1" anchor="t" anchorCtr="0" compatLnSpc="1">
            <a:prstTxWarp prst="textNoShape">
              <a:avLst/>
            </a:prstTxWarp>
          </a:bodyPr>
          <a:lstStyle/>
          <a:p>
            <a:pPr marL="4763" marR="0" lvl="0" indent="-4763" algn="l" defTabSz="914400" rtl="0" eaLnBrk="1" fontAlgn="base" latinLnBrk="0" hangingPunct="1">
              <a:spcBef>
                <a:spcPct val="20000"/>
              </a:spcBef>
              <a:spcAft>
                <a:spcPct val="35000"/>
              </a:spcAft>
              <a:buClr>
                <a:srgbClr val="1E6119"/>
              </a:buClr>
              <a:buSzTx/>
              <a:buFontTx/>
              <a:buNone/>
              <a:tabLst/>
              <a:defRPr/>
            </a:pPr>
            <a:r>
              <a:rPr kumimoji="0" lang="en-US" sz="2400" b="0" i="0" u="none" strike="noStrike" kern="0" cap="none" spc="0" normalizeH="0" baseline="0" noProof="0" dirty="0">
                <a:ln>
                  <a:noFill/>
                </a:ln>
                <a:solidFill>
                  <a:srgbClr val="002060"/>
                </a:solidFill>
                <a:effectLst/>
                <a:uLnTx/>
                <a:uFillTx/>
                <a:latin typeface="+mn-lt"/>
                <a:ea typeface="+mn-ea"/>
                <a:cs typeface="ＭＳ Ｐゴシック"/>
              </a:rPr>
              <a:t>The display at the pump will ask you to input both the six digit PIN # of the driver and the odometer reading of the vehicle. </a:t>
            </a:r>
          </a:p>
          <a:p>
            <a:pPr marL="4763" marR="0" lvl="0" indent="-4763" algn="l" defTabSz="914400" rtl="0" eaLnBrk="1" fontAlgn="base" latinLnBrk="0" hangingPunct="1">
              <a:spcBef>
                <a:spcPct val="20000"/>
              </a:spcBef>
              <a:spcAft>
                <a:spcPct val="35000"/>
              </a:spcAft>
              <a:buClr>
                <a:srgbClr val="1E6119"/>
              </a:buClr>
              <a:buSzTx/>
              <a:buFontTx/>
              <a:buNone/>
              <a:tabLst/>
              <a:defRPr/>
            </a:pPr>
            <a:r>
              <a:rPr kumimoji="0" lang="en-US" sz="2400" b="0" i="0" u="none" strike="noStrike" kern="0" cap="none" spc="0" normalizeH="0" baseline="0" noProof="0" dirty="0">
                <a:ln>
                  <a:noFill/>
                </a:ln>
                <a:solidFill>
                  <a:srgbClr val="002060"/>
                </a:solidFill>
                <a:effectLst/>
                <a:uLnTx/>
                <a:uFillTx/>
                <a:latin typeface="+mn-lt"/>
                <a:ea typeface="+mn-ea"/>
                <a:cs typeface="ＭＳ Ｐゴシック"/>
              </a:rPr>
              <a:t>Be careful that you enter them in the correct order. Some pumps require the PIN # first and others the odometer reading first.  Enter the mileage and PIN # as prompted by the screen by pressing the appropriate number keys on the pump keypad, then press “</a:t>
            </a:r>
            <a:r>
              <a:rPr kumimoji="0" lang="en-US" sz="2400" b="1" i="0" u="none" strike="noStrike" kern="0" cap="none" spc="0" normalizeH="0" baseline="0" noProof="0" dirty="0">
                <a:ln>
                  <a:noFill/>
                </a:ln>
                <a:solidFill>
                  <a:srgbClr val="002060"/>
                </a:solidFill>
                <a:effectLst/>
                <a:uLnTx/>
                <a:uFillTx/>
                <a:latin typeface="+mn-lt"/>
                <a:ea typeface="+mn-ea"/>
                <a:cs typeface="ＭＳ Ｐゴシック"/>
              </a:rPr>
              <a:t>ENTER”.</a:t>
            </a:r>
          </a:p>
          <a:p>
            <a:pPr marL="122238" marR="0" lvl="0" indent="11113" algn="l" defTabSz="914400" rtl="0" eaLnBrk="1" fontAlgn="base" latinLnBrk="0" hangingPunct="1">
              <a:lnSpc>
                <a:spcPct val="80000"/>
              </a:lnSpc>
              <a:spcBef>
                <a:spcPct val="20000"/>
              </a:spcBef>
              <a:spcAft>
                <a:spcPct val="35000"/>
              </a:spcAft>
              <a:buClr>
                <a:srgbClr val="1E6119"/>
              </a:buClr>
              <a:buSzTx/>
              <a:buFontTx/>
              <a:buNone/>
              <a:tabLst/>
              <a:defRPr/>
            </a:pPr>
            <a:r>
              <a:rPr kumimoji="0" lang="en-US" sz="2000" b="1" i="0" u="none" strike="noStrike" kern="0" cap="none" spc="0" normalizeH="0" baseline="0" noProof="0" dirty="0">
                <a:ln>
                  <a:noFill/>
                </a:ln>
                <a:solidFill>
                  <a:srgbClr val="045A93"/>
                </a:solidFill>
                <a:effectLst/>
                <a:uLnTx/>
                <a:uFillTx/>
                <a:latin typeface="+mn-lt"/>
                <a:ea typeface="+mn-ea"/>
                <a:cs typeface="ＭＳ Ｐゴシック"/>
              </a:rPr>
              <a:t>  </a:t>
            </a:r>
          </a:p>
        </p:txBody>
      </p:sp>
      <p:pic>
        <p:nvPicPr>
          <p:cNvPr id="3074" name="Picture 2" descr="http://ts3.mm.bing.net/th?id=HN.608006720219710766&amp;w=250&amp;h=181&amp;c=7&amp;rs=1&amp;url=http%3a%2f%2fwww.tucsonsentinel.com%2fnationworld%2freport%2f022510_gas_card_skimming%2fthieves-hack-credit-cards-utah-gas-pumps&amp;pid=1.7"/>
          <p:cNvPicPr>
            <a:picLocks noChangeAspect="1" noChangeArrowheads="1"/>
          </p:cNvPicPr>
          <p:nvPr/>
        </p:nvPicPr>
        <p:blipFill>
          <a:blip r:embed="rId2" cstate="print"/>
          <a:srcRect/>
          <a:stretch>
            <a:fillRect/>
          </a:stretch>
        </p:blipFill>
        <p:spPr bwMode="auto">
          <a:xfrm>
            <a:off x="3048000" y="4191000"/>
            <a:ext cx="2895600" cy="2057400"/>
          </a:xfrm>
          <a:prstGeom prst="rect">
            <a:avLst/>
          </a:prstGeom>
          <a:noFill/>
        </p:spPr>
      </p:pic>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C183D7F6-B498-43B3-948B-1728B52AA6E4}">
                <adec:decorative xmlns:adec="http://schemas.microsoft.com/office/drawing/2017/decorative" val="1"/>
              </a:ext>
            </a:extLst>
          </p:cNvPr>
          <p:cNvSpPr>
            <a:spLocks noGrp="1"/>
          </p:cNvSpPr>
          <p:nvPr>
            <p:ph idx="1"/>
          </p:nvPr>
        </p:nvSpPr>
        <p:spPr>
          <a:xfrm>
            <a:off x="381000" y="1371600"/>
            <a:ext cx="5334000" cy="4648200"/>
          </a:xfrm>
        </p:spPr>
        <p:txBody>
          <a:bodyPr/>
          <a:lstStyle/>
          <a:p>
            <a:pPr algn="ctr">
              <a:buNone/>
            </a:pPr>
            <a:endParaRPr lang="en-US" sz="1800" b="1" i="1" dirty="0"/>
          </a:p>
          <a:p>
            <a:pPr marL="342900" indent="-342900">
              <a:buNone/>
            </a:pPr>
            <a:endParaRPr lang="en-US" sz="1600" dirty="0"/>
          </a:p>
          <a:p>
            <a:pPr>
              <a:buNone/>
            </a:pPr>
            <a:r>
              <a:rPr lang="en-US" sz="1600" dirty="0"/>
              <a:t>	</a:t>
            </a:r>
            <a:endParaRPr lang="en-US" sz="1400" dirty="0"/>
          </a:p>
          <a:p>
            <a:pPr>
              <a:buNone/>
            </a:pPr>
            <a:endParaRPr lang="en-US" sz="1400" dirty="0"/>
          </a:p>
        </p:txBody>
      </p:sp>
      <p:sp>
        <p:nvSpPr>
          <p:cNvPr id="4" name="Slide Number Placeholder 3"/>
          <p:cNvSpPr>
            <a:spLocks noGrp="1"/>
          </p:cNvSpPr>
          <p:nvPr>
            <p:ph type="sldNum" sz="quarter" idx="10"/>
          </p:nvPr>
        </p:nvSpPr>
        <p:spPr/>
        <p:txBody>
          <a:bodyPr/>
          <a:lstStyle/>
          <a:p>
            <a:pPr>
              <a:defRPr/>
            </a:pPr>
            <a:fld id="{31E5D892-06CC-454D-9401-7E05925708B2}" type="slidenum">
              <a:rPr lang="en-US" smtClean="0"/>
              <a:pPr>
                <a:defRPr/>
              </a:pPr>
              <a:t>11</a:t>
            </a:fld>
            <a:endParaRPr lang="en-US" dirty="0"/>
          </a:p>
        </p:txBody>
      </p:sp>
      <p:sp>
        <p:nvSpPr>
          <p:cNvPr id="5" name="Rectangle 37"/>
          <p:cNvSpPr>
            <a:spLocks noGrp="1" noChangeArrowheads="1"/>
          </p:cNvSpPr>
          <p:nvPr>
            <p:ph type="title"/>
          </p:nvPr>
        </p:nvSpPr>
        <p:spPr bwMode="auto">
          <a:xfrm>
            <a:off x="381000" y="219075"/>
            <a:ext cx="8305800" cy="771525"/>
          </a:xfrm>
          <a:prstGeom prst="rect">
            <a:avLst/>
          </a:prstGeom>
          <a:solidFill>
            <a:srgbClr val="000F64"/>
          </a:solidFill>
          <a:ln w="9525">
            <a:noFill/>
            <a:miter lim="800000"/>
            <a:headEnd/>
            <a:tailEnd/>
          </a:ln>
        </p:spPr>
        <p:txBody>
          <a:bodyPr wrap="none" anchor="ctr"/>
          <a:lstStyle/>
          <a:p>
            <a:pPr algn="r"/>
            <a:r>
              <a:rPr lang="en-US" sz="1800" dirty="0">
                <a:solidFill>
                  <a:srgbClr val="EDEDED"/>
                </a:solidFill>
                <a:latin typeface="Calibri" pitchFamily="34" charset="0"/>
                <a:ea typeface="ＭＳ Ｐゴシック"/>
                <a:cs typeface="ＭＳ Ｐゴシック"/>
              </a:rPr>
              <a:t>United States Department of Agriculture</a:t>
            </a:r>
          </a:p>
          <a:p>
            <a:pPr algn="r"/>
            <a:r>
              <a:rPr lang="en-US" sz="1800" dirty="0">
                <a:solidFill>
                  <a:srgbClr val="EDEDED"/>
                </a:solidFill>
                <a:latin typeface="Calibri" pitchFamily="34" charset="0"/>
                <a:ea typeface="ＭＳ Ｐゴシック"/>
                <a:cs typeface="ＭＳ Ｐゴシック"/>
              </a:rPr>
              <a:t>Office of Procurement and Property Management</a:t>
            </a:r>
          </a:p>
        </p:txBody>
      </p:sp>
      <p:sp>
        <p:nvSpPr>
          <p:cNvPr id="6" name="Rectangle 5"/>
          <p:cNvSpPr txBox="1">
            <a:spLocks noChangeArrowheads="1"/>
          </p:cNvSpPr>
          <p:nvPr/>
        </p:nvSpPr>
        <p:spPr bwMode="auto">
          <a:xfrm>
            <a:off x="228600" y="1295400"/>
            <a:ext cx="6400800" cy="5029200"/>
          </a:xfrm>
          <a:prstGeom prst="rect">
            <a:avLst/>
          </a:prstGeom>
          <a:noFill/>
          <a:ln w="9525">
            <a:noFill/>
            <a:miter lim="800000"/>
            <a:headEnd/>
            <a:tailEnd/>
          </a:ln>
        </p:spPr>
        <p:txBody>
          <a:bodyPr vert="horz" wrap="square" lIns="0" tIns="45720" rIns="0" bIns="45720" numCol="1" anchor="t" anchorCtr="0" compatLnSpc="1">
            <a:prstTxWarp prst="textNoShape">
              <a:avLst/>
            </a:prstTxWarp>
          </a:bodyPr>
          <a:lstStyle/>
          <a:p>
            <a:pPr marL="225425" marR="0" lvl="0" indent="-225425" algn="l" defTabSz="914400" rtl="0" eaLnBrk="1" fontAlgn="base" latinLnBrk="0" hangingPunct="1">
              <a:lnSpc>
                <a:spcPct val="80000"/>
              </a:lnSpc>
              <a:spcBef>
                <a:spcPct val="20000"/>
              </a:spcBef>
              <a:spcAft>
                <a:spcPct val="35000"/>
              </a:spcAft>
              <a:buClr>
                <a:srgbClr val="1E6119"/>
              </a:buClr>
              <a:buSzTx/>
              <a:buFontTx/>
              <a:buNone/>
              <a:tabLst/>
              <a:defRPr/>
            </a:pPr>
            <a:r>
              <a:rPr kumimoji="0" lang="en-US" sz="2400" b="1" i="0" u="none" strike="noStrike" kern="0" cap="none" spc="0" normalizeH="0" baseline="0" noProof="0" dirty="0">
                <a:ln>
                  <a:noFill/>
                </a:ln>
                <a:solidFill>
                  <a:srgbClr val="002060"/>
                </a:solidFill>
                <a:effectLst/>
                <a:uLnTx/>
                <a:uFillTx/>
                <a:latin typeface="+mn-lt"/>
                <a:ea typeface="+mn-ea"/>
                <a:cs typeface="ＭＳ Ｐゴシック"/>
              </a:rPr>
              <a:t>Remember - always do the following:</a:t>
            </a:r>
          </a:p>
          <a:p>
            <a:pPr marL="341313" marR="0" lvl="0" indent="-225425" algn="l" defTabSz="914400" rtl="0" eaLnBrk="1" fontAlgn="base" latinLnBrk="0" hangingPunct="1">
              <a:lnSpc>
                <a:spcPct val="80000"/>
              </a:lnSpc>
              <a:spcBef>
                <a:spcPct val="20000"/>
              </a:spcBef>
              <a:spcAft>
                <a:spcPct val="35000"/>
              </a:spcAft>
              <a:buClr>
                <a:srgbClr val="1E6119"/>
              </a:buClr>
              <a:buSzTx/>
              <a:buFont typeface="Wingdings" pitchFamily="2" charset="2"/>
              <a:buChar char="§"/>
              <a:tabLst/>
              <a:defRPr/>
            </a:pPr>
            <a:r>
              <a:rPr lang="en-US" sz="1600" kern="0" dirty="0">
                <a:solidFill>
                  <a:srgbClr val="002060"/>
                </a:solidFill>
                <a:cs typeface="ＭＳ Ｐゴシック"/>
              </a:rPr>
              <a:t>Always follow </a:t>
            </a:r>
            <a:r>
              <a:rPr kumimoji="0" lang="en-US" sz="1600" b="0" i="0" u="none" strike="noStrike" kern="0" cap="none" spc="0" normalizeH="0" baseline="0" noProof="0" dirty="0">
                <a:ln>
                  <a:noFill/>
                </a:ln>
                <a:solidFill>
                  <a:srgbClr val="002060"/>
                </a:solidFill>
                <a:effectLst/>
                <a:uLnTx/>
                <a:uFillTx/>
                <a:latin typeface="+mn-lt"/>
                <a:ea typeface="+mn-ea"/>
                <a:cs typeface="ＭＳ Ｐゴシック"/>
              </a:rPr>
              <a:t>the pump instructions on selecting the fuel type, and pump the gasoline.</a:t>
            </a:r>
          </a:p>
          <a:p>
            <a:pPr marL="341313" marR="0" lvl="0" indent="-225425" algn="l" defTabSz="914400" rtl="0" eaLnBrk="1" fontAlgn="base" latinLnBrk="0" hangingPunct="1">
              <a:lnSpc>
                <a:spcPct val="80000"/>
              </a:lnSpc>
              <a:spcBef>
                <a:spcPct val="20000"/>
              </a:spcBef>
              <a:spcAft>
                <a:spcPct val="35000"/>
              </a:spcAft>
              <a:buClr>
                <a:srgbClr val="1E6119"/>
              </a:buClr>
              <a:buSzTx/>
              <a:buFont typeface="Wingdings" pitchFamily="2" charset="2"/>
              <a:buChar char="§"/>
              <a:tabLst/>
              <a:defRPr/>
            </a:pPr>
            <a:r>
              <a:rPr kumimoji="0" lang="en-US" sz="1600" b="0" i="0" u="none" strike="noStrike" kern="0" cap="none" spc="0" normalizeH="0" baseline="0" noProof="0" dirty="0">
                <a:ln>
                  <a:noFill/>
                </a:ln>
                <a:solidFill>
                  <a:srgbClr val="002060"/>
                </a:solidFill>
                <a:effectLst/>
                <a:uLnTx/>
                <a:uFillTx/>
                <a:latin typeface="+mn-lt"/>
                <a:ea typeface="+mn-ea"/>
                <a:cs typeface="ＭＳ Ｐゴシック"/>
              </a:rPr>
              <a:t>When selecting a fuel site to purchase fuel, take a close look at the fueling stations in your delivery area. Select one that offers the best low GHG</a:t>
            </a:r>
            <a:r>
              <a:rPr kumimoji="0" lang="en-US" sz="1600" b="0" i="0" u="none" strike="noStrike" kern="0" cap="none" spc="0" normalizeH="0" noProof="0" dirty="0">
                <a:ln>
                  <a:noFill/>
                </a:ln>
                <a:solidFill>
                  <a:srgbClr val="002060"/>
                </a:solidFill>
                <a:effectLst/>
                <a:uLnTx/>
                <a:uFillTx/>
                <a:latin typeface="+mn-lt"/>
                <a:ea typeface="+mn-ea"/>
                <a:cs typeface="ＭＳ Ｐゴシック"/>
              </a:rPr>
              <a:t> fueling options for your vehicle at the best price.</a:t>
            </a:r>
            <a:endParaRPr kumimoji="0" lang="en-US" sz="1600" b="0" i="0" u="none" strike="noStrike" kern="0" cap="none" spc="0" normalizeH="0" baseline="0" noProof="0" dirty="0">
              <a:ln>
                <a:noFill/>
              </a:ln>
              <a:solidFill>
                <a:srgbClr val="002060"/>
              </a:solidFill>
              <a:effectLst/>
              <a:uLnTx/>
              <a:uFillTx/>
              <a:latin typeface="+mn-lt"/>
              <a:ea typeface="+mn-ea"/>
              <a:cs typeface="ＭＳ Ｐゴシック"/>
            </a:endParaRPr>
          </a:p>
          <a:p>
            <a:pPr marL="341313" marR="0" lvl="0" indent="-225425" algn="l" defTabSz="914400" rtl="0" eaLnBrk="1" fontAlgn="base" latinLnBrk="0" hangingPunct="1">
              <a:lnSpc>
                <a:spcPct val="80000"/>
              </a:lnSpc>
              <a:spcBef>
                <a:spcPct val="20000"/>
              </a:spcBef>
              <a:spcAft>
                <a:spcPct val="35000"/>
              </a:spcAft>
              <a:buClr>
                <a:srgbClr val="1E6119"/>
              </a:buClr>
              <a:buSzTx/>
              <a:buFont typeface="Wingdings" pitchFamily="2" charset="2"/>
              <a:buChar char="§"/>
              <a:tabLst/>
              <a:defRPr/>
            </a:pPr>
            <a:r>
              <a:rPr kumimoji="0" lang="en-US" sz="1600" b="0" i="0" u="none" strike="noStrike" kern="0" cap="none" spc="0" normalizeH="0" baseline="0" noProof="0" dirty="0">
                <a:ln>
                  <a:noFill/>
                </a:ln>
                <a:solidFill>
                  <a:srgbClr val="002060"/>
                </a:solidFill>
                <a:effectLst/>
                <a:uLnTx/>
                <a:uFillTx/>
                <a:latin typeface="+mn-lt"/>
                <a:ea typeface="+mn-ea"/>
                <a:cs typeface="ＭＳ Ｐゴシック"/>
              </a:rPr>
              <a:t>You may go online at</a:t>
            </a:r>
            <a:r>
              <a:rPr lang="en-US" sz="1600" kern="0" dirty="0">
                <a:solidFill>
                  <a:srgbClr val="002060"/>
                </a:solidFill>
                <a:cs typeface="ＭＳ Ｐゴシック"/>
              </a:rPr>
              <a:t>:</a:t>
            </a:r>
          </a:p>
          <a:p>
            <a:pPr marL="690563" lvl="1" indent="-180975" fontAlgn="base">
              <a:lnSpc>
                <a:spcPct val="80000"/>
              </a:lnSpc>
              <a:spcBef>
                <a:spcPct val="20000"/>
              </a:spcBef>
              <a:spcAft>
                <a:spcPct val="35000"/>
              </a:spcAft>
              <a:buClr>
                <a:srgbClr val="1E6119"/>
              </a:buClr>
              <a:buFont typeface="Arial" panose="020B0604020202020204" pitchFamily="34" charset="0"/>
              <a:buChar char="•"/>
              <a:defRPr/>
            </a:pPr>
            <a:r>
              <a:rPr lang="en-US" sz="1600" kern="0" dirty="0">
                <a:solidFill>
                  <a:srgbClr val="002060"/>
                </a:solidFill>
                <a:cs typeface="ＭＳ Ｐゴシック"/>
                <a:hlinkClick r:id="rId2"/>
              </a:rPr>
              <a:t>http</a:t>
            </a:r>
            <a:r>
              <a:rPr lang="en-US" sz="1600" b="1" kern="0" dirty="0">
                <a:solidFill>
                  <a:srgbClr val="002060"/>
                </a:solidFill>
                <a:cs typeface="ＭＳ Ｐゴシック"/>
                <a:hlinkClick r:id="rId2"/>
              </a:rPr>
              <a:t>://www.afdc.energy.gov/locator/stations</a:t>
            </a:r>
            <a:r>
              <a:rPr lang="en-US" sz="1600" kern="0" dirty="0">
                <a:solidFill>
                  <a:srgbClr val="002060"/>
                </a:solidFill>
                <a:cs typeface="ＭＳ Ｐゴシック"/>
                <a:hlinkClick r:id="rId2"/>
              </a:rPr>
              <a:t>/</a:t>
            </a:r>
            <a:r>
              <a:rPr lang="en-US" sz="1600" kern="0" dirty="0">
                <a:solidFill>
                  <a:srgbClr val="002060"/>
                </a:solidFill>
                <a:cs typeface="ＭＳ Ｐゴシック"/>
              </a:rPr>
              <a:t> for alternative fueling options locally.</a:t>
            </a:r>
          </a:p>
          <a:p>
            <a:pPr marL="690563" lvl="1" indent="-180975" fontAlgn="base">
              <a:lnSpc>
                <a:spcPct val="80000"/>
              </a:lnSpc>
              <a:spcBef>
                <a:spcPct val="20000"/>
              </a:spcBef>
              <a:spcAft>
                <a:spcPct val="35000"/>
              </a:spcAft>
              <a:buClr>
                <a:srgbClr val="1E6119"/>
              </a:buClr>
              <a:buFont typeface="Arial" panose="020B0604020202020204" pitchFamily="34" charset="0"/>
              <a:buChar char="•"/>
              <a:defRPr/>
            </a:pPr>
            <a:r>
              <a:rPr kumimoji="0" lang="en-US" sz="1600" b="0" i="0" u="none" strike="noStrike" kern="0" cap="none" spc="0" normalizeH="0" baseline="0" noProof="0" dirty="0">
                <a:ln>
                  <a:noFill/>
                </a:ln>
                <a:solidFill>
                  <a:srgbClr val="002060"/>
                </a:solidFill>
                <a:effectLst/>
                <a:uLnTx/>
                <a:uFillTx/>
                <a:latin typeface="+mn-lt"/>
                <a:ea typeface="+mn-ea"/>
                <a:cs typeface="ＭＳ Ｐゴシック"/>
              </a:rPr>
              <a:t>WEX also has a mobile app to find accepting stations and prices that can be downloaded on your smart phone</a:t>
            </a:r>
            <a:r>
              <a:rPr lang="en-US" sz="1600" kern="0" noProof="0" dirty="0">
                <a:solidFill>
                  <a:srgbClr val="002060"/>
                </a:solidFill>
                <a:cs typeface="ＭＳ Ｐゴシック"/>
              </a:rPr>
              <a:t>:</a:t>
            </a:r>
            <a:r>
              <a:rPr lang="en-US" sz="1600" kern="0" dirty="0">
                <a:solidFill>
                  <a:srgbClr val="002060"/>
                </a:solidFill>
                <a:cs typeface="ＭＳ Ｐゴシック"/>
              </a:rPr>
              <a:t>  </a:t>
            </a:r>
            <a:r>
              <a:rPr lang="en-US" sz="1600" b="1" kern="0" dirty="0">
                <a:solidFill>
                  <a:srgbClr val="002060"/>
                </a:solidFill>
                <a:cs typeface="ＭＳ Ｐゴシック"/>
                <a:hlinkClick r:id="rId2"/>
              </a:rPr>
              <a:t>http//www.wexinc.com/wex-mobile/wex-connect</a:t>
            </a:r>
          </a:p>
          <a:p>
            <a:pPr marL="115888" marR="0" lvl="0" algn="l" defTabSz="914400" rtl="0" eaLnBrk="1" fontAlgn="base" latinLnBrk="0" hangingPunct="1">
              <a:lnSpc>
                <a:spcPct val="80000"/>
              </a:lnSpc>
              <a:spcBef>
                <a:spcPct val="20000"/>
              </a:spcBef>
              <a:spcAft>
                <a:spcPct val="35000"/>
              </a:spcAft>
              <a:buClr>
                <a:srgbClr val="1E6119"/>
              </a:buClr>
              <a:buSzTx/>
              <a:tabLst/>
              <a:defRPr/>
            </a:pPr>
            <a:endParaRPr kumimoji="0" lang="en-US" sz="1200" b="0" i="0" u="none" strike="noStrike" kern="0" cap="none" spc="0" normalizeH="0" baseline="0" noProof="0" dirty="0">
              <a:ln>
                <a:noFill/>
              </a:ln>
              <a:solidFill>
                <a:srgbClr val="002060"/>
              </a:solidFill>
              <a:effectLst/>
              <a:uLnTx/>
              <a:uFillTx/>
              <a:latin typeface="+mn-lt"/>
              <a:ea typeface="+mn-ea"/>
              <a:cs typeface="ＭＳ Ｐゴシック"/>
            </a:endParaRPr>
          </a:p>
          <a:p>
            <a:pPr marL="341313" marR="0" lvl="0" indent="-225425" algn="l" defTabSz="914400" rtl="0" eaLnBrk="1" fontAlgn="base" latinLnBrk="0" hangingPunct="1">
              <a:lnSpc>
                <a:spcPct val="80000"/>
              </a:lnSpc>
              <a:spcBef>
                <a:spcPct val="20000"/>
              </a:spcBef>
              <a:spcAft>
                <a:spcPct val="35000"/>
              </a:spcAft>
              <a:buClr>
                <a:srgbClr val="1E6119"/>
              </a:buClr>
              <a:buSzTx/>
              <a:buFont typeface="Wingdings" pitchFamily="2" charset="2"/>
              <a:buChar char="§"/>
              <a:tabLst/>
              <a:defRPr/>
            </a:pPr>
            <a:r>
              <a:rPr kumimoji="0" lang="en-US" sz="1600" b="0" i="0" u="none" strike="noStrike" kern="0" cap="none" spc="0" normalizeH="0" baseline="0" noProof="0" dirty="0">
                <a:ln>
                  <a:noFill/>
                </a:ln>
                <a:solidFill>
                  <a:srgbClr val="002060"/>
                </a:solidFill>
                <a:effectLst/>
                <a:uLnTx/>
                <a:uFillTx/>
                <a:latin typeface="+mn-lt"/>
                <a:ea typeface="+mn-ea"/>
                <a:cs typeface="ＭＳ Ｐゴシック"/>
              </a:rPr>
              <a:t>Obtain the </a:t>
            </a:r>
            <a:r>
              <a:rPr kumimoji="0" lang="en-US" sz="1600" b="0" i="0" u="sng" strike="noStrike" kern="0" cap="none" spc="0" normalizeH="0" baseline="0" noProof="0" dirty="0">
                <a:ln>
                  <a:noFill/>
                </a:ln>
                <a:solidFill>
                  <a:srgbClr val="002060"/>
                </a:solidFill>
                <a:effectLst/>
                <a:uLnTx/>
                <a:uFillTx/>
                <a:latin typeface="+mn-lt"/>
                <a:ea typeface="+mn-ea"/>
                <a:cs typeface="ＭＳ Ｐゴシック"/>
              </a:rPr>
              <a:t>current odometer</a:t>
            </a:r>
            <a:r>
              <a:rPr kumimoji="0" lang="en-US" sz="1600" b="0" i="0" u="none" strike="noStrike" kern="0" cap="none" spc="0" normalizeH="0" baseline="0" noProof="0" dirty="0">
                <a:ln>
                  <a:noFill/>
                </a:ln>
                <a:solidFill>
                  <a:srgbClr val="002060"/>
                </a:solidFill>
                <a:effectLst/>
                <a:uLnTx/>
                <a:uFillTx/>
                <a:latin typeface="+mn-lt"/>
                <a:ea typeface="+mn-ea"/>
                <a:cs typeface="ＭＳ Ｐゴシック"/>
              </a:rPr>
              <a:t> in the vehicle before attempting to swipe the WEX fuel card.</a:t>
            </a:r>
          </a:p>
          <a:p>
            <a:pPr marL="341313" indent="-225425" fontAlgn="base">
              <a:lnSpc>
                <a:spcPct val="80000"/>
              </a:lnSpc>
              <a:spcBef>
                <a:spcPct val="20000"/>
              </a:spcBef>
              <a:spcAft>
                <a:spcPct val="35000"/>
              </a:spcAft>
              <a:buClr>
                <a:srgbClr val="1E6119"/>
              </a:buClr>
              <a:buFont typeface="Wingdings" pitchFamily="2" charset="2"/>
              <a:buChar char="§"/>
            </a:pPr>
            <a:r>
              <a:rPr lang="en-US" sz="1600" b="1" kern="0" dirty="0">
                <a:solidFill>
                  <a:srgbClr val="002060"/>
                </a:solidFill>
                <a:cs typeface="ＭＳ Ｐゴシック"/>
              </a:rPr>
              <a:t>NEVER SHARE YOUR PIN WITH ANYONE AND DO NOT LEAVE IT WITH THE CARD!</a:t>
            </a:r>
            <a:r>
              <a:rPr lang="en-US" sz="1600" kern="0" dirty="0">
                <a:solidFill>
                  <a:srgbClr val="002060"/>
                </a:solidFill>
                <a:cs typeface="ＭＳ Ｐゴシック"/>
              </a:rPr>
              <a:t>  Treat this number like your ATM PIN or Social Security Number</a:t>
            </a:r>
            <a:r>
              <a:rPr lang="en-US" sz="1600" kern="0" dirty="0">
                <a:solidFill>
                  <a:srgbClr val="045A93"/>
                </a:solidFill>
                <a:cs typeface="ＭＳ Ｐゴシック"/>
              </a:rPr>
              <a:t>.</a:t>
            </a:r>
          </a:p>
        </p:txBody>
      </p:sp>
      <p:pic>
        <p:nvPicPr>
          <p:cNvPr id="7" name="Picture 10" descr="MCj02807750000[1]"/>
          <p:cNvPicPr>
            <a:picLocks noChangeAspect="1" noChangeArrowheads="1"/>
          </p:cNvPicPr>
          <p:nvPr/>
        </p:nvPicPr>
        <p:blipFill>
          <a:blip r:embed="rId3" cstate="print"/>
          <a:srcRect/>
          <a:stretch>
            <a:fillRect/>
          </a:stretch>
        </p:blipFill>
        <p:spPr>
          <a:xfrm>
            <a:off x="6858000" y="1676400"/>
            <a:ext cx="2057400" cy="2435057"/>
          </a:xfrm>
          <a:prstGeom prst="rect">
            <a:avLst/>
          </a:prstGeom>
        </p:spPr>
      </p:pic>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31E5D892-06CC-454D-9401-7E05925708B2}" type="slidenum">
              <a:rPr lang="en-US" smtClean="0"/>
              <a:pPr>
                <a:defRPr/>
              </a:pPr>
              <a:t>12</a:t>
            </a:fld>
            <a:endParaRPr lang="en-US" dirty="0"/>
          </a:p>
        </p:txBody>
      </p:sp>
      <p:sp>
        <p:nvSpPr>
          <p:cNvPr id="5" name="Rectangle 37"/>
          <p:cNvSpPr>
            <a:spLocks noGrp="1" noChangeArrowheads="1"/>
          </p:cNvSpPr>
          <p:nvPr>
            <p:ph type="title"/>
          </p:nvPr>
        </p:nvSpPr>
        <p:spPr bwMode="auto">
          <a:xfrm>
            <a:off x="381000" y="219075"/>
            <a:ext cx="8305800" cy="771525"/>
          </a:xfrm>
          <a:prstGeom prst="rect">
            <a:avLst/>
          </a:prstGeom>
          <a:solidFill>
            <a:srgbClr val="000F64"/>
          </a:solidFill>
          <a:ln w="9525">
            <a:noFill/>
            <a:miter lim="800000"/>
            <a:headEnd/>
            <a:tailEnd/>
          </a:ln>
        </p:spPr>
        <p:txBody>
          <a:bodyPr wrap="none" anchor="ctr"/>
          <a:lstStyle/>
          <a:p>
            <a:pPr algn="r"/>
            <a:r>
              <a:rPr lang="en-US" sz="1800" dirty="0">
                <a:solidFill>
                  <a:srgbClr val="EDEDED"/>
                </a:solidFill>
                <a:latin typeface="Calibri" pitchFamily="34" charset="0"/>
                <a:ea typeface="ＭＳ Ｐゴシック"/>
                <a:cs typeface="ＭＳ Ｐゴシック"/>
              </a:rPr>
              <a:t>United States Department of Agriculture</a:t>
            </a:r>
          </a:p>
          <a:p>
            <a:pPr algn="r"/>
            <a:r>
              <a:rPr lang="en-US" sz="1800" dirty="0">
                <a:solidFill>
                  <a:srgbClr val="EDEDED"/>
                </a:solidFill>
                <a:latin typeface="Calibri" pitchFamily="34" charset="0"/>
                <a:ea typeface="ＭＳ Ｐゴシック"/>
                <a:cs typeface="ＭＳ Ｐゴシック"/>
              </a:rPr>
              <a:t>Office of Procurement and Property Management</a:t>
            </a:r>
          </a:p>
        </p:txBody>
      </p:sp>
      <p:sp>
        <p:nvSpPr>
          <p:cNvPr id="6" name="Rectangle 5"/>
          <p:cNvSpPr txBox="1">
            <a:spLocks noChangeArrowheads="1"/>
          </p:cNvSpPr>
          <p:nvPr/>
        </p:nvSpPr>
        <p:spPr bwMode="auto">
          <a:xfrm>
            <a:off x="609600" y="1676400"/>
            <a:ext cx="8305800" cy="4038600"/>
          </a:xfrm>
          <a:prstGeom prst="rect">
            <a:avLst/>
          </a:prstGeom>
          <a:noFill/>
          <a:ln w="9525">
            <a:noFill/>
            <a:miter lim="800000"/>
            <a:headEnd/>
            <a:tailEnd/>
          </a:ln>
        </p:spPr>
        <p:txBody>
          <a:bodyPr vert="horz" wrap="square" lIns="0" tIns="45720" rIns="0" bIns="45720" numCol="1" anchor="t" anchorCtr="0" compatLnSpc="1">
            <a:prstTxWarp prst="textNoShape">
              <a:avLst/>
            </a:prstTxWarp>
          </a:bodyPr>
          <a:lstStyle/>
          <a:p>
            <a:pPr marL="225425" marR="0" lvl="0" indent="-225425" algn="ctr" defTabSz="914400" rtl="0" eaLnBrk="1" fontAlgn="base" latinLnBrk="0" hangingPunct="1">
              <a:lnSpc>
                <a:spcPct val="80000"/>
              </a:lnSpc>
              <a:spcBef>
                <a:spcPct val="20000"/>
              </a:spcBef>
              <a:spcAft>
                <a:spcPct val="35000"/>
              </a:spcAft>
              <a:buClr>
                <a:srgbClr val="1E6119"/>
              </a:buClr>
              <a:buSzTx/>
              <a:buFontTx/>
              <a:buNone/>
              <a:tabLst/>
              <a:defRPr/>
            </a:pPr>
            <a:r>
              <a:rPr kumimoji="0" lang="en-US" sz="2800" b="1" i="0" u="none" strike="noStrike" kern="0" cap="none" spc="0" normalizeH="0" baseline="0" noProof="0" dirty="0">
                <a:ln>
                  <a:noFill/>
                </a:ln>
                <a:solidFill>
                  <a:srgbClr val="002060"/>
                </a:solidFill>
                <a:effectLst/>
                <a:uLnTx/>
                <a:uFillTx/>
                <a:latin typeface="+mn-lt"/>
                <a:ea typeface="+mn-ea"/>
                <a:cs typeface="ＭＳ Ｐゴシック"/>
              </a:rPr>
              <a:t>QUESTIONS?</a:t>
            </a:r>
          </a:p>
          <a:p>
            <a:pPr marL="225425" marR="0" lvl="0" indent="-225425" algn="ctr" defTabSz="914400" rtl="0" eaLnBrk="1" fontAlgn="base" latinLnBrk="0" hangingPunct="1">
              <a:lnSpc>
                <a:spcPct val="80000"/>
              </a:lnSpc>
              <a:spcBef>
                <a:spcPct val="20000"/>
              </a:spcBef>
              <a:spcAft>
                <a:spcPct val="35000"/>
              </a:spcAft>
              <a:buClr>
                <a:srgbClr val="1E6119"/>
              </a:buClr>
              <a:buSzTx/>
              <a:buFontTx/>
              <a:buNone/>
              <a:tabLst/>
              <a:defRPr/>
            </a:pPr>
            <a:endParaRPr kumimoji="0" lang="en-US" b="1" i="0" u="none" strike="noStrike" kern="0" cap="none" spc="0" normalizeH="0" baseline="0" noProof="0" dirty="0">
              <a:ln>
                <a:noFill/>
              </a:ln>
              <a:solidFill>
                <a:srgbClr val="002060"/>
              </a:solidFill>
              <a:effectLst/>
              <a:uLnTx/>
              <a:uFillTx/>
              <a:latin typeface="+mn-lt"/>
              <a:ea typeface="+mn-ea"/>
              <a:cs typeface="ＭＳ Ｐゴシック"/>
            </a:endParaRPr>
          </a:p>
          <a:p>
            <a:pPr lvl="0" fontAlgn="base">
              <a:lnSpc>
                <a:spcPct val="80000"/>
              </a:lnSpc>
              <a:spcBef>
                <a:spcPct val="20000"/>
              </a:spcBef>
              <a:spcAft>
                <a:spcPct val="35000"/>
              </a:spcAft>
              <a:buClr>
                <a:srgbClr val="1E6119"/>
              </a:buClr>
              <a:defRPr/>
            </a:pPr>
            <a:r>
              <a:rPr lang="en-US" sz="2000" b="1" kern="0" dirty="0">
                <a:solidFill>
                  <a:srgbClr val="002060"/>
                </a:solidFill>
                <a:cs typeface="ＭＳ Ｐゴシック"/>
              </a:rPr>
              <a:t>If you have any questions or concerns, please contact:</a:t>
            </a:r>
          </a:p>
          <a:p>
            <a:pPr marL="917575" lvl="0" indent="-342900" fontAlgn="base">
              <a:lnSpc>
                <a:spcPct val="80000"/>
              </a:lnSpc>
              <a:spcBef>
                <a:spcPct val="20000"/>
              </a:spcBef>
              <a:spcAft>
                <a:spcPct val="35000"/>
              </a:spcAft>
              <a:buClr>
                <a:srgbClr val="1E6119"/>
              </a:buClr>
              <a:buFont typeface="Wingdings" panose="05000000000000000000" pitchFamily="2" charset="2"/>
              <a:buChar char="§"/>
              <a:defRPr/>
            </a:pPr>
            <a:r>
              <a:rPr lang="en-US" sz="2000" b="1" kern="0" dirty="0">
                <a:solidFill>
                  <a:srgbClr val="002060"/>
                </a:solidFill>
                <a:cs typeface="ＭＳ Ｐゴシック"/>
              </a:rPr>
              <a:t>your Local Fleet Program Manager; or </a:t>
            </a:r>
          </a:p>
          <a:p>
            <a:pPr marL="917575" lvl="0" indent="-342900" fontAlgn="base">
              <a:lnSpc>
                <a:spcPct val="80000"/>
              </a:lnSpc>
              <a:spcBef>
                <a:spcPct val="20000"/>
              </a:spcBef>
              <a:spcAft>
                <a:spcPct val="35000"/>
              </a:spcAft>
              <a:buClr>
                <a:srgbClr val="1E6119"/>
              </a:buClr>
              <a:buFont typeface="Wingdings" panose="05000000000000000000" pitchFamily="2" charset="2"/>
              <a:buChar char="§"/>
              <a:defRPr/>
            </a:pPr>
            <a:r>
              <a:rPr lang="en-US" sz="2000" b="1" kern="0" dirty="0">
                <a:solidFill>
                  <a:srgbClr val="002060"/>
                </a:solidFill>
                <a:cs typeface="ＭＳ Ｐゴシック"/>
              </a:rPr>
              <a:t>send an email to </a:t>
            </a:r>
            <a:r>
              <a:rPr lang="en-US" sz="2000" b="1" kern="0" dirty="0">
                <a:solidFill>
                  <a:srgbClr val="002060"/>
                </a:solidFill>
                <a:cs typeface="ＭＳ Ｐゴシック"/>
                <a:hlinkClick r:id="rId2"/>
              </a:rPr>
              <a:t>FleetCardSupport@dm.usda.gov</a:t>
            </a:r>
            <a:r>
              <a:rPr lang="en-US" sz="2000" b="1" kern="0" dirty="0">
                <a:solidFill>
                  <a:srgbClr val="002060"/>
                </a:solidFill>
                <a:cs typeface="ＭＳ Ｐゴシック"/>
              </a:rPr>
              <a:t>.</a:t>
            </a:r>
          </a:p>
        </p:txBody>
      </p:sp>
    </p:spTree>
    <p:extLst>
      <p:ext uri="{BB962C8B-B14F-4D97-AF65-F5344CB8AC3E}">
        <p14:creationId xmlns:p14="http://schemas.microsoft.com/office/powerpoint/2010/main" val="2056098662"/>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43000"/>
            <a:ext cx="8763000" cy="5105400"/>
          </a:xfrm>
        </p:spPr>
        <p:txBody>
          <a:bodyPr>
            <a:noAutofit/>
          </a:bodyPr>
          <a:lstStyle/>
          <a:p>
            <a:pPr>
              <a:buNone/>
            </a:pPr>
            <a:r>
              <a:rPr lang="en-US" sz="1600" dirty="0">
                <a:latin typeface="+mj-lt"/>
              </a:rPr>
              <a:t>	</a:t>
            </a:r>
            <a:endParaRPr lang="en-US" sz="1600" b="1" dirty="0">
              <a:latin typeface="+mj-lt"/>
            </a:endParaRPr>
          </a:p>
          <a:p>
            <a:pPr algn="ctr">
              <a:buNone/>
            </a:pPr>
            <a:r>
              <a:rPr lang="en-US" sz="2000" b="1" dirty="0">
                <a:solidFill>
                  <a:srgbClr val="002060"/>
                </a:solidFill>
              </a:rPr>
              <a:t>VEHICLES COVERED UNDER THE USDA- WEX FLEET CARD PROGRAM</a:t>
            </a:r>
          </a:p>
          <a:p>
            <a:pPr>
              <a:buNone/>
            </a:pPr>
            <a:r>
              <a:rPr lang="en-US" sz="2000" dirty="0">
                <a:solidFill>
                  <a:srgbClr val="002060"/>
                </a:solidFill>
              </a:rPr>
              <a:t>	Vehicles that are owned or commercial-leased by USDA agencies are covered under the USDA – WEX fleet card.  </a:t>
            </a:r>
            <a:r>
              <a:rPr lang="en-US" sz="2000" u="sng" dirty="0">
                <a:solidFill>
                  <a:srgbClr val="002060"/>
                </a:solidFill>
              </a:rPr>
              <a:t>GSA-leased vehicles are NOT included in this program</a:t>
            </a:r>
            <a:r>
              <a:rPr lang="en-US" sz="2000" dirty="0">
                <a:solidFill>
                  <a:srgbClr val="002060"/>
                </a:solidFill>
              </a:rPr>
              <a:t>.  GSA leased vehicles are covered under the GSA – WEX fleet cards supported by the GSA Fleet Management for support.</a:t>
            </a:r>
          </a:p>
          <a:p>
            <a:pPr>
              <a:buNone/>
            </a:pPr>
            <a:r>
              <a:rPr lang="en-US" sz="2000" dirty="0">
                <a:solidFill>
                  <a:srgbClr val="002060"/>
                </a:solidFill>
                <a:latin typeface="+mj-lt"/>
              </a:rPr>
              <a:t>	</a:t>
            </a:r>
            <a:r>
              <a:rPr lang="en-US" sz="1800" b="1" u="sng" dirty="0">
                <a:solidFill>
                  <a:srgbClr val="002060"/>
                </a:solidFill>
              </a:rPr>
              <a:t>COVERED</a:t>
            </a:r>
          </a:p>
          <a:p>
            <a:pPr marL="695325">
              <a:buFont typeface="Wingdings" pitchFamily="2" charset="2"/>
              <a:buChar char="ü"/>
            </a:pPr>
            <a:r>
              <a:rPr lang="en-US" sz="1800" dirty="0">
                <a:solidFill>
                  <a:srgbClr val="002060"/>
                </a:solidFill>
              </a:rPr>
              <a:t>Agency-Owned Vehicles</a:t>
            </a:r>
          </a:p>
          <a:p>
            <a:pPr marL="695325">
              <a:buFont typeface="Wingdings" pitchFamily="2" charset="2"/>
              <a:buChar char="ü"/>
            </a:pPr>
            <a:r>
              <a:rPr lang="en-US" sz="1800" dirty="0">
                <a:solidFill>
                  <a:srgbClr val="002060"/>
                </a:solidFill>
              </a:rPr>
              <a:t>Commercial-leased Vehicles</a:t>
            </a:r>
          </a:p>
          <a:p>
            <a:pPr>
              <a:buNone/>
            </a:pPr>
            <a:r>
              <a:rPr lang="en-US" sz="1800" dirty="0">
                <a:solidFill>
                  <a:srgbClr val="002060"/>
                </a:solidFill>
              </a:rPr>
              <a:t>	</a:t>
            </a:r>
            <a:r>
              <a:rPr lang="en-US" sz="1800" b="1" u="sng" dirty="0">
                <a:solidFill>
                  <a:srgbClr val="002060"/>
                </a:solidFill>
              </a:rPr>
              <a:t>NOT COVERED</a:t>
            </a:r>
            <a:endParaRPr lang="en-US" sz="1800" dirty="0">
              <a:solidFill>
                <a:srgbClr val="002060"/>
              </a:solidFill>
            </a:endParaRPr>
          </a:p>
          <a:p>
            <a:pPr marL="695325">
              <a:buFont typeface="Wingdings" pitchFamily="2" charset="2"/>
              <a:buChar char="ü"/>
            </a:pPr>
            <a:r>
              <a:rPr lang="en-US" sz="1800" dirty="0">
                <a:solidFill>
                  <a:srgbClr val="002060"/>
                </a:solidFill>
              </a:rPr>
              <a:t>GSA-leased Vehicles</a:t>
            </a:r>
          </a:p>
        </p:txBody>
      </p:sp>
      <p:sp>
        <p:nvSpPr>
          <p:cNvPr id="4" name="Slide Number Placeholder 3"/>
          <p:cNvSpPr>
            <a:spLocks noGrp="1"/>
          </p:cNvSpPr>
          <p:nvPr>
            <p:ph type="sldNum" sz="quarter" idx="10"/>
          </p:nvPr>
        </p:nvSpPr>
        <p:spPr/>
        <p:txBody>
          <a:bodyPr/>
          <a:lstStyle/>
          <a:p>
            <a:pPr>
              <a:defRPr/>
            </a:pPr>
            <a:fld id="{31E5D892-06CC-454D-9401-7E05925708B2}" type="slidenum">
              <a:rPr lang="en-US" smtClean="0"/>
              <a:pPr>
                <a:defRPr/>
              </a:pPr>
              <a:t>2</a:t>
            </a:fld>
            <a:endParaRPr lang="en-US" dirty="0"/>
          </a:p>
        </p:txBody>
      </p:sp>
      <p:sp>
        <p:nvSpPr>
          <p:cNvPr id="8" name="Rectangle 37"/>
          <p:cNvSpPr>
            <a:spLocks noGrp="1" noChangeArrowheads="1"/>
          </p:cNvSpPr>
          <p:nvPr>
            <p:ph type="title"/>
          </p:nvPr>
        </p:nvSpPr>
        <p:spPr bwMode="auto">
          <a:xfrm>
            <a:off x="381000" y="219075"/>
            <a:ext cx="8305800" cy="771525"/>
          </a:xfrm>
          <a:prstGeom prst="rect">
            <a:avLst/>
          </a:prstGeom>
          <a:solidFill>
            <a:srgbClr val="000F64"/>
          </a:solidFill>
          <a:ln w="9525">
            <a:noFill/>
            <a:miter lim="800000"/>
            <a:headEnd/>
            <a:tailEnd/>
          </a:ln>
        </p:spPr>
        <p:txBody>
          <a:bodyPr wrap="none" anchor="ctr"/>
          <a:lstStyle/>
          <a:p>
            <a:pPr algn="r"/>
            <a:r>
              <a:rPr lang="en-US" sz="1800" dirty="0">
                <a:solidFill>
                  <a:srgbClr val="EDEDED"/>
                </a:solidFill>
                <a:latin typeface="Calibri" pitchFamily="34" charset="0"/>
                <a:ea typeface="ＭＳ Ｐゴシック"/>
                <a:cs typeface="ＭＳ Ｐゴシック"/>
              </a:rPr>
              <a:t>United States Department of Agriculture</a:t>
            </a:r>
          </a:p>
          <a:p>
            <a:pPr algn="r"/>
            <a:r>
              <a:rPr lang="en-US" sz="1800" dirty="0">
                <a:solidFill>
                  <a:srgbClr val="EDEDED"/>
                </a:solidFill>
                <a:latin typeface="Calibri" pitchFamily="34" charset="0"/>
                <a:ea typeface="ＭＳ Ｐゴシック"/>
                <a:cs typeface="ＭＳ Ｐゴシック"/>
              </a:rPr>
              <a:t>Office of Procurement and Property Management</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1000" y="1447800"/>
            <a:ext cx="8305800" cy="4800600"/>
          </a:xfrm>
        </p:spPr>
        <p:txBody>
          <a:bodyPr/>
          <a:lstStyle/>
          <a:p>
            <a:pPr marL="0" indent="0">
              <a:spcBef>
                <a:spcPts val="0"/>
              </a:spcBef>
              <a:spcAft>
                <a:spcPts val="0"/>
              </a:spcAft>
              <a:buNone/>
            </a:pPr>
            <a:r>
              <a:rPr lang="en-US" sz="1800" dirty="0">
                <a:solidFill>
                  <a:srgbClr val="002060"/>
                </a:solidFill>
              </a:rPr>
              <a:t>The </a:t>
            </a:r>
            <a:r>
              <a:rPr lang="en-US" sz="1800" b="1" dirty="0">
                <a:solidFill>
                  <a:srgbClr val="002060"/>
                </a:solidFill>
              </a:rPr>
              <a:t>USDA</a:t>
            </a:r>
            <a:r>
              <a:rPr lang="en-US" sz="1800" dirty="0">
                <a:solidFill>
                  <a:srgbClr val="002060"/>
                </a:solidFill>
              </a:rPr>
              <a:t> </a:t>
            </a:r>
            <a:r>
              <a:rPr lang="en-US" sz="1800" b="1" dirty="0">
                <a:solidFill>
                  <a:srgbClr val="002060"/>
                </a:solidFill>
              </a:rPr>
              <a:t>WEX Fleet Card </a:t>
            </a:r>
            <a:r>
              <a:rPr lang="en-US" sz="1800" dirty="0">
                <a:solidFill>
                  <a:srgbClr val="002060"/>
                </a:solidFill>
              </a:rPr>
              <a:t>is the only card authorized for use to fuel, maintenance and repair and service USDA owned and commercially - leased vehicles.  </a:t>
            </a:r>
            <a:r>
              <a:rPr lang="en-US" sz="1800" b="1" dirty="0">
                <a:solidFill>
                  <a:srgbClr val="002060"/>
                </a:solidFill>
              </a:rPr>
              <a:t>USDA Purchase Cards (“P-Cards”) </a:t>
            </a:r>
            <a:r>
              <a:rPr lang="en-US" sz="1800" dirty="0">
                <a:solidFill>
                  <a:srgbClr val="002060"/>
                </a:solidFill>
              </a:rPr>
              <a:t>and</a:t>
            </a:r>
            <a:r>
              <a:rPr lang="en-US" sz="1800" b="1" dirty="0">
                <a:solidFill>
                  <a:srgbClr val="002060"/>
                </a:solidFill>
              </a:rPr>
              <a:t> Travel Cards</a:t>
            </a:r>
            <a:r>
              <a:rPr lang="en-US" sz="1800" dirty="0">
                <a:solidFill>
                  <a:srgbClr val="002060"/>
                </a:solidFill>
              </a:rPr>
              <a:t> shall </a:t>
            </a:r>
            <a:r>
              <a:rPr lang="en-US" sz="1800" u="sng" dirty="0">
                <a:solidFill>
                  <a:srgbClr val="002060"/>
                </a:solidFill>
              </a:rPr>
              <a:t>not</a:t>
            </a:r>
            <a:r>
              <a:rPr lang="en-US" sz="1800" dirty="0">
                <a:solidFill>
                  <a:srgbClr val="002060"/>
                </a:solidFill>
              </a:rPr>
              <a:t> be used.</a:t>
            </a:r>
          </a:p>
          <a:p>
            <a:pPr lvl="1">
              <a:buFont typeface="Arial" pitchFamily="34" charset="0"/>
              <a:buChar char="•"/>
            </a:pPr>
            <a:r>
              <a:rPr lang="en-US" sz="1800" b="1" dirty="0">
                <a:solidFill>
                  <a:srgbClr val="002060"/>
                </a:solidFill>
              </a:rPr>
              <a:t>Only one card is issued per vehicle</a:t>
            </a:r>
          </a:p>
          <a:p>
            <a:pPr lvl="1">
              <a:buFont typeface="Arial" pitchFamily="34" charset="0"/>
              <a:buChar char="•"/>
            </a:pPr>
            <a:r>
              <a:rPr lang="en-US" sz="1800" b="1" dirty="0">
                <a:solidFill>
                  <a:srgbClr val="002060"/>
                </a:solidFill>
              </a:rPr>
              <a:t>Card Users are assigned Personal Identification Numbers (PINs)</a:t>
            </a:r>
          </a:p>
          <a:p>
            <a:pPr marL="1152525" lvl="2" indent="-280988">
              <a:buFont typeface="Wingdings" pitchFamily="2" charset="2"/>
              <a:buChar char="ü"/>
            </a:pPr>
            <a:r>
              <a:rPr lang="en-US" sz="1800" b="1" dirty="0">
                <a:solidFill>
                  <a:srgbClr val="002060"/>
                </a:solidFill>
              </a:rPr>
              <a:t>PINs are required for card use.  </a:t>
            </a:r>
          </a:p>
          <a:p>
            <a:pPr marL="1152525" lvl="2" indent="-280988">
              <a:buFont typeface="Wingdings" pitchFamily="2" charset="2"/>
              <a:buChar char="ü"/>
            </a:pPr>
            <a:r>
              <a:rPr lang="en-US" sz="1800" b="1" dirty="0">
                <a:solidFill>
                  <a:srgbClr val="002060"/>
                </a:solidFill>
              </a:rPr>
              <a:t>PINs serve as an electronic signature</a:t>
            </a:r>
          </a:p>
          <a:p>
            <a:pPr marL="1152525" lvl="2" indent="-280988">
              <a:buFont typeface="Wingdings" pitchFamily="2" charset="2"/>
              <a:buChar char="ü"/>
            </a:pPr>
            <a:r>
              <a:rPr lang="en-US" sz="1800" b="1" dirty="0">
                <a:solidFill>
                  <a:srgbClr val="002060"/>
                </a:solidFill>
              </a:rPr>
              <a:t>Sharing of PINs is prohibited</a:t>
            </a:r>
          </a:p>
          <a:p>
            <a:pPr marL="1152525" lvl="2" indent="-280988">
              <a:buFont typeface="Wingdings" pitchFamily="2" charset="2"/>
              <a:buChar char="ü"/>
            </a:pPr>
            <a:r>
              <a:rPr lang="en-US" sz="1800" b="1" dirty="0">
                <a:solidFill>
                  <a:srgbClr val="002060"/>
                </a:solidFill>
              </a:rPr>
              <a:t>DO NOT write PINs on cards</a:t>
            </a:r>
          </a:p>
          <a:p>
            <a:pPr marL="1152525" lvl="2" indent="-280988">
              <a:buFont typeface="Wingdings" pitchFamily="2" charset="2"/>
              <a:buChar char="ü"/>
            </a:pPr>
            <a:r>
              <a:rPr lang="en-US" sz="1800" b="1" dirty="0">
                <a:solidFill>
                  <a:srgbClr val="002060"/>
                </a:solidFill>
              </a:rPr>
              <a:t>Lost and or Stolen PINs must be cancelled immediately</a:t>
            </a:r>
          </a:p>
          <a:p>
            <a:pPr lvl="2" algn="ctr">
              <a:buFont typeface="Wingdings" pitchFamily="2" charset="2"/>
              <a:buChar char="ü"/>
            </a:pPr>
            <a:endParaRPr lang="en-US" sz="1400" b="1" dirty="0"/>
          </a:p>
          <a:p>
            <a:pPr>
              <a:buNone/>
            </a:pPr>
            <a:endParaRPr lang="en-US" sz="1400" b="1" dirty="0"/>
          </a:p>
          <a:p>
            <a:pPr>
              <a:buNone/>
            </a:pPr>
            <a:endParaRPr lang="en-US" sz="2000" b="1" dirty="0"/>
          </a:p>
          <a:p>
            <a:pPr>
              <a:buNone/>
            </a:pPr>
            <a:endParaRPr lang="en-US" sz="2000" dirty="0"/>
          </a:p>
          <a:p>
            <a:pPr>
              <a:buNone/>
            </a:pPr>
            <a:endParaRPr lang="en-US" sz="1600" dirty="0"/>
          </a:p>
        </p:txBody>
      </p:sp>
      <p:sp>
        <p:nvSpPr>
          <p:cNvPr id="2" name="Slide Number Placeholder 1"/>
          <p:cNvSpPr>
            <a:spLocks noGrp="1"/>
          </p:cNvSpPr>
          <p:nvPr>
            <p:ph type="sldNum" sz="quarter" idx="10"/>
          </p:nvPr>
        </p:nvSpPr>
        <p:spPr/>
        <p:txBody>
          <a:bodyPr/>
          <a:lstStyle/>
          <a:p>
            <a:pPr>
              <a:defRPr/>
            </a:pPr>
            <a:fld id="{D5077053-0335-4CD4-8ADB-E89C64819721}" type="slidenum">
              <a:rPr lang="en-US" smtClean="0"/>
              <a:pPr>
                <a:defRPr/>
              </a:pPr>
              <a:t>3</a:t>
            </a:fld>
            <a:endParaRPr lang="en-US" dirty="0"/>
          </a:p>
        </p:txBody>
      </p:sp>
      <p:sp>
        <p:nvSpPr>
          <p:cNvPr id="6" name="Rectangle 37"/>
          <p:cNvSpPr>
            <a:spLocks noGrp="1" noChangeArrowheads="1"/>
          </p:cNvSpPr>
          <p:nvPr>
            <p:ph type="title"/>
          </p:nvPr>
        </p:nvSpPr>
        <p:spPr bwMode="auto">
          <a:xfrm>
            <a:off x="381000" y="219075"/>
            <a:ext cx="8305800" cy="771525"/>
          </a:xfrm>
          <a:prstGeom prst="rect">
            <a:avLst/>
          </a:prstGeom>
          <a:solidFill>
            <a:srgbClr val="000F64"/>
          </a:solidFill>
          <a:ln w="9525">
            <a:noFill/>
            <a:miter lim="800000"/>
            <a:headEnd/>
            <a:tailEnd/>
          </a:ln>
        </p:spPr>
        <p:txBody>
          <a:bodyPr wrap="none" anchor="ctr"/>
          <a:lstStyle/>
          <a:p>
            <a:pPr algn="r"/>
            <a:r>
              <a:rPr lang="en-US" sz="1800" dirty="0">
                <a:solidFill>
                  <a:srgbClr val="EDEDED"/>
                </a:solidFill>
                <a:latin typeface="Calibri" pitchFamily="34" charset="0"/>
                <a:ea typeface="ＭＳ Ｐゴシック"/>
                <a:cs typeface="ＭＳ Ｐゴシック"/>
              </a:rPr>
              <a:t>United States Department of Agriculture</a:t>
            </a:r>
          </a:p>
          <a:p>
            <a:pPr algn="r"/>
            <a:r>
              <a:rPr lang="en-US" sz="1800" dirty="0">
                <a:solidFill>
                  <a:srgbClr val="EDEDED"/>
                </a:solidFill>
                <a:latin typeface="Calibri" pitchFamily="34" charset="0"/>
                <a:ea typeface="ＭＳ Ｐゴシック"/>
                <a:cs typeface="ＭＳ Ｐゴシック"/>
              </a:rPr>
              <a:t>Office of Procurement and Property Management</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305800" cy="4648200"/>
          </a:xfrm>
        </p:spPr>
        <p:txBody>
          <a:bodyPr/>
          <a:lstStyle/>
          <a:p>
            <a:pPr algn="ctr">
              <a:buNone/>
            </a:pPr>
            <a:r>
              <a:rPr lang="en-US" sz="1600" dirty="0">
                <a:latin typeface="+mj-lt"/>
              </a:rPr>
              <a:t>	</a:t>
            </a:r>
            <a:r>
              <a:rPr lang="en-US" b="1" u="sng" dirty="0">
                <a:solidFill>
                  <a:srgbClr val="002060"/>
                </a:solidFill>
              </a:rPr>
              <a:t>Authorized Use</a:t>
            </a:r>
            <a:r>
              <a:rPr lang="en-US" dirty="0">
                <a:solidFill>
                  <a:srgbClr val="002060"/>
                </a:solidFill>
              </a:rPr>
              <a:t>:</a:t>
            </a:r>
          </a:p>
          <a:p>
            <a:pPr marL="0" indent="0">
              <a:buNone/>
            </a:pPr>
            <a:r>
              <a:rPr lang="en-US" sz="1800" dirty="0">
                <a:solidFill>
                  <a:srgbClr val="002060"/>
                </a:solidFill>
              </a:rPr>
              <a:t>The fuel card </a:t>
            </a:r>
            <a:r>
              <a:rPr lang="en-US" sz="1800" b="1" dirty="0">
                <a:solidFill>
                  <a:srgbClr val="002060"/>
                </a:solidFill>
              </a:rPr>
              <a:t>CAN</a:t>
            </a:r>
            <a:r>
              <a:rPr lang="en-US" sz="1800" dirty="0">
                <a:solidFill>
                  <a:srgbClr val="002060"/>
                </a:solidFill>
              </a:rPr>
              <a:t> be used to make the following purchases for </a:t>
            </a:r>
            <a:r>
              <a:rPr lang="en-US" sz="1800" b="1" dirty="0">
                <a:solidFill>
                  <a:srgbClr val="002060"/>
                </a:solidFill>
              </a:rPr>
              <a:t>USDA owned or commercially leased vehicles:</a:t>
            </a:r>
            <a:endParaRPr lang="en-US" sz="1800" dirty="0">
              <a:solidFill>
                <a:srgbClr val="002060"/>
              </a:solidFill>
            </a:endParaRPr>
          </a:p>
          <a:p>
            <a:pPr marL="458788" lvl="0">
              <a:buFont typeface="Wingdings" pitchFamily="2" charset="2"/>
              <a:buChar char="ü"/>
            </a:pPr>
            <a:r>
              <a:rPr lang="en-US" sz="1800" dirty="0">
                <a:solidFill>
                  <a:srgbClr val="002060"/>
                </a:solidFill>
              </a:rPr>
              <a:t>Fuel - Self-service, regular grade or alternative fuels; mid-grade fuel can be purchased if priced the same as regular grade fuel.</a:t>
            </a:r>
          </a:p>
          <a:p>
            <a:pPr marL="458788" lvl="0">
              <a:buFont typeface="Wingdings" pitchFamily="2" charset="2"/>
              <a:buChar char="ü"/>
            </a:pPr>
            <a:r>
              <a:rPr lang="en-US" sz="1800" dirty="0">
                <a:solidFill>
                  <a:srgbClr val="002060"/>
                </a:solidFill>
              </a:rPr>
              <a:t>Maintenance and Repair</a:t>
            </a:r>
          </a:p>
          <a:p>
            <a:pPr marL="458788" lvl="0">
              <a:buFont typeface="Wingdings" pitchFamily="2" charset="2"/>
              <a:buChar char="ü"/>
            </a:pPr>
            <a:r>
              <a:rPr lang="en-US" sz="1800" dirty="0">
                <a:solidFill>
                  <a:srgbClr val="002060"/>
                </a:solidFill>
              </a:rPr>
              <a:t>Agency authorized roadside assistance to include: towing, battery charging, and emergency tire changing.</a:t>
            </a:r>
          </a:p>
          <a:p>
            <a:pPr>
              <a:buNone/>
            </a:pPr>
            <a:endParaRPr lang="en-US" sz="2000" dirty="0"/>
          </a:p>
          <a:p>
            <a:pPr>
              <a:buNone/>
            </a:pPr>
            <a:endParaRPr lang="en-US" sz="2000" dirty="0"/>
          </a:p>
          <a:p>
            <a:pPr>
              <a:buNone/>
            </a:pPr>
            <a:endParaRPr lang="en-US" sz="1400" dirty="0"/>
          </a:p>
          <a:p>
            <a:pPr>
              <a:buNone/>
            </a:pPr>
            <a:r>
              <a:rPr lang="en-US" sz="2000" b="1" dirty="0"/>
              <a:t>	</a:t>
            </a:r>
          </a:p>
          <a:p>
            <a:pPr>
              <a:buNone/>
            </a:pPr>
            <a:r>
              <a:rPr lang="en-US" sz="2000" b="1" dirty="0"/>
              <a:t>	</a:t>
            </a:r>
            <a:endParaRPr lang="en-US" sz="2000" dirty="0"/>
          </a:p>
          <a:p>
            <a:pPr>
              <a:buNone/>
            </a:pPr>
            <a:r>
              <a:rPr lang="en-US" sz="1600" dirty="0">
                <a:latin typeface="+mj-lt"/>
              </a:rPr>
              <a:t>	</a:t>
            </a:r>
          </a:p>
          <a:p>
            <a:pPr>
              <a:buNone/>
            </a:pPr>
            <a:r>
              <a:rPr lang="en-US" sz="1600" dirty="0">
                <a:latin typeface="+mj-lt"/>
              </a:rPr>
              <a:t>	</a:t>
            </a:r>
          </a:p>
        </p:txBody>
      </p:sp>
      <p:sp>
        <p:nvSpPr>
          <p:cNvPr id="4" name="Slide Number Placeholder 3"/>
          <p:cNvSpPr>
            <a:spLocks noGrp="1"/>
          </p:cNvSpPr>
          <p:nvPr>
            <p:ph type="sldNum" sz="quarter" idx="10"/>
          </p:nvPr>
        </p:nvSpPr>
        <p:spPr/>
        <p:txBody>
          <a:bodyPr/>
          <a:lstStyle/>
          <a:p>
            <a:pPr>
              <a:defRPr/>
            </a:pPr>
            <a:fld id="{31E5D892-06CC-454D-9401-7E05925708B2}" type="slidenum">
              <a:rPr lang="en-US" smtClean="0"/>
              <a:pPr>
                <a:defRPr/>
              </a:pPr>
              <a:t>4</a:t>
            </a:fld>
            <a:endParaRPr lang="en-US" dirty="0"/>
          </a:p>
        </p:txBody>
      </p:sp>
      <p:sp>
        <p:nvSpPr>
          <p:cNvPr id="8" name="Rectangle 37"/>
          <p:cNvSpPr>
            <a:spLocks noGrp="1" noChangeArrowheads="1"/>
          </p:cNvSpPr>
          <p:nvPr>
            <p:ph type="title"/>
          </p:nvPr>
        </p:nvSpPr>
        <p:spPr bwMode="auto">
          <a:xfrm>
            <a:off x="381000" y="184299"/>
            <a:ext cx="8305800" cy="847725"/>
          </a:xfrm>
          <a:prstGeom prst="rect">
            <a:avLst/>
          </a:prstGeom>
          <a:solidFill>
            <a:srgbClr val="000F64"/>
          </a:solidFill>
          <a:ln w="9525">
            <a:noFill/>
            <a:miter lim="800000"/>
            <a:headEnd/>
            <a:tailEnd/>
          </a:ln>
        </p:spPr>
        <p:txBody>
          <a:bodyPr vert="horz" wrap="none" lIns="0" tIns="45720" rIns="0" bIns="45720" numCol="1" anchor="ctr" anchorCtr="0" compatLnSpc="1">
            <a:prstTxWarp prst="textNoShape">
              <a:avLst/>
            </a:prstTxWarp>
          </a:bodyPr>
          <a:lstStyle/>
          <a:p>
            <a:pPr algn="r"/>
            <a:r>
              <a:rPr lang="en-US" sz="1800" dirty="0">
                <a:solidFill>
                  <a:srgbClr val="EDEDED"/>
                </a:solidFill>
                <a:latin typeface="Calibri" pitchFamily="34" charset="0"/>
                <a:ea typeface="ＭＳ Ｐゴシック"/>
              </a:rPr>
              <a:t>United States Department of Agriculture</a:t>
            </a:r>
          </a:p>
          <a:p>
            <a:pPr algn="r"/>
            <a:r>
              <a:rPr lang="en-US" sz="1800" dirty="0">
                <a:solidFill>
                  <a:srgbClr val="EDEDED"/>
                </a:solidFill>
                <a:latin typeface="Calibri" pitchFamily="34" charset="0"/>
                <a:ea typeface="ＭＳ Ｐゴシック"/>
              </a:rPr>
              <a:t>Office of Procurement and Property Management</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r>
              <a:rPr lang="en-US" sz="1600" dirty="0">
                <a:latin typeface="+mj-lt"/>
              </a:rPr>
              <a:t>	</a:t>
            </a:r>
            <a:r>
              <a:rPr lang="en-US" b="1" u="sng" dirty="0">
                <a:solidFill>
                  <a:srgbClr val="002060"/>
                </a:solidFill>
              </a:rPr>
              <a:t>Unauthorized Use</a:t>
            </a:r>
            <a:r>
              <a:rPr lang="en-US" dirty="0">
                <a:solidFill>
                  <a:srgbClr val="002060"/>
                </a:solidFill>
              </a:rPr>
              <a:t>:</a:t>
            </a:r>
          </a:p>
          <a:p>
            <a:pPr>
              <a:buNone/>
            </a:pPr>
            <a:r>
              <a:rPr lang="en-US" sz="1600" dirty="0">
                <a:solidFill>
                  <a:srgbClr val="002060"/>
                </a:solidFill>
              </a:rPr>
              <a:t>	</a:t>
            </a:r>
            <a:r>
              <a:rPr lang="en-US" sz="1800" dirty="0">
                <a:solidFill>
                  <a:srgbClr val="002060"/>
                </a:solidFill>
              </a:rPr>
              <a:t>The USDA – WEX Fleet card </a:t>
            </a:r>
            <a:r>
              <a:rPr lang="en-US" sz="1800" b="1" dirty="0">
                <a:solidFill>
                  <a:srgbClr val="002060"/>
                </a:solidFill>
              </a:rPr>
              <a:t>CANNOT</a:t>
            </a:r>
            <a:r>
              <a:rPr lang="en-US" sz="1800" dirty="0">
                <a:solidFill>
                  <a:srgbClr val="002060"/>
                </a:solidFill>
              </a:rPr>
              <a:t> be used to make the following purchases and could result in disciplinary action:</a:t>
            </a:r>
          </a:p>
          <a:p>
            <a:pPr marL="690563" lvl="1" indent="-233363">
              <a:buFont typeface="Wingdings" pitchFamily="2" charset="2"/>
              <a:buChar char="ü"/>
            </a:pPr>
            <a:r>
              <a:rPr lang="en-US" sz="1800" dirty="0">
                <a:solidFill>
                  <a:srgbClr val="002060"/>
                </a:solidFill>
              </a:rPr>
              <a:t>Fuel, maintenance, or repair services for personal vehicles.</a:t>
            </a:r>
          </a:p>
          <a:p>
            <a:pPr marL="690563" lvl="1" indent="-233363">
              <a:buFont typeface="Wingdings" pitchFamily="2" charset="2"/>
              <a:buChar char="ü"/>
            </a:pPr>
            <a:r>
              <a:rPr lang="en-US" sz="1800" dirty="0">
                <a:solidFill>
                  <a:srgbClr val="002060"/>
                </a:solidFill>
              </a:rPr>
              <a:t>Full-service or premium grades of gasoline unless specified by vehicle manufacturer.</a:t>
            </a:r>
          </a:p>
          <a:p>
            <a:pPr marL="690563" lvl="1" indent="-233363">
              <a:buFont typeface="Wingdings" pitchFamily="2" charset="2"/>
              <a:buChar char="ü"/>
            </a:pPr>
            <a:r>
              <a:rPr lang="en-US" sz="1800" dirty="0">
                <a:solidFill>
                  <a:srgbClr val="002060"/>
                </a:solidFill>
              </a:rPr>
              <a:t>Food, beverage, alcohol or tobacco products.</a:t>
            </a:r>
          </a:p>
          <a:p>
            <a:pPr marL="690563" lvl="1" indent="-233363">
              <a:buFont typeface="Wingdings" pitchFamily="2" charset="2"/>
              <a:buChar char="ü"/>
            </a:pPr>
            <a:r>
              <a:rPr lang="en-US" sz="1800" dirty="0">
                <a:solidFill>
                  <a:srgbClr val="002060"/>
                </a:solidFill>
              </a:rPr>
              <a:t>To pay any State or local traffic or parking violations that are obtained while driving a motor vehicle owned or leased by the Government.</a:t>
            </a:r>
          </a:p>
          <a:p>
            <a:pPr>
              <a:buNone/>
            </a:pPr>
            <a:endParaRPr lang="en-US" sz="1400" dirty="0"/>
          </a:p>
        </p:txBody>
      </p:sp>
      <p:sp>
        <p:nvSpPr>
          <p:cNvPr id="4" name="Slide Number Placeholder 3"/>
          <p:cNvSpPr>
            <a:spLocks noGrp="1"/>
          </p:cNvSpPr>
          <p:nvPr>
            <p:ph type="sldNum" sz="quarter" idx="10"/>
          </p:nvPr>
        </p:nvSpPr>
        <p:spPr/>
        <p:txBody>
          <a:bodyPr/>
          <a:lstStyle/>
          <a:p>
            <a:pPr>
              <a:defRPr/>
            </a:pPr>
            <a:fld id="{31E5D892-06CC-454D-9401-7E05925708B2}" type="slidenum">
              <a:rPr lang="en-US" smtClean="0"/>
              <a:pPr>
                <a:defRPr/>
              </a:pPr>
              <a:t>5</a:t>
            </a:fld>
            <a:endParaRPr lang="en-US" dirty="0"/>
          </a:p>
        </p:txBody>
      </p:sp>
      <p:sp>
        <p:nvSpPr>
          <p:cNvPr id="5" name="Rectangle 37"/>
          <p:cNvSpPr>
            <a:spLocks noGrp="1" noChangeArrowheads="1"/>
          </p:cNvSpPr>
          <p:nvPr>
            <p:ph type="title"/>
          </p:nvPr>
        </p:nvSpPr>
        <p:spPr bwMode="auto">
          <a:xfrm>
            <a:off x="381000" y="219075"/>
            <a:ext cx="8305800" cy="771525"/>
          </a:xfrm>
          <a:prstGeom prst="rect">
            <a:avLst/>
          </a:prstGeom>
          <a:solidFill>
            <a:srgbClr val="000F64"/>
          </a:solidFill>
          <a:ln w="9525">
            <a:noFill/>
            <a:miter lim="800000"/>
            <a:headEnd/>
            <a:tailEnd/>
          </a:ln>
        </p:spPr>
        <p:txBody>
          <a:bodyPr wrap="none" anchor="ctr"/>
          <a:lstStyle/>
          <a:p>
            <a:pPr algn="r"/>
            <a:r>
              <a:rPr lang="en-US" sz="1800" dirty="0">
                <a:solidFill>
                  <a:srgbClr val="EDEDED"/>
                </a:solidFill>
                <a:latin typeface="Calibri" pitchFamily="34" charset="0"/>
                <a:ea typeface="ＭＳ Ｐゴシック"/>
                <a:cs typeface="ＭＳ Ｐゴシック"/>
              </a:rPr>
              <a:t>United States Department of Agriculture</a:t>
            </a:r>
          </a:p>
          <a:p>
            <a:pPr algn="r"/>
            <a:r>
              <a:rPr lang="en-US" sz="1800" dirty="0">
                <a:solidFill>
                  <a:srgbClr val="EDEDED"/>
                </a:solidFill>
                <a:latin typeface="Calibri" pitchFamily="34" charset="0"/>
                <a:ea typeface="ＭＳ Ｐゴシック"/>
                <a:cs typeface="ＭＳ Ｐゴシック"/>
              </a:rPr>
              <a:t>Office of Procurement and Property Management</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spcAft>
                <a:spcPts val="0"/>
              </a:spcAft>
              <a:buNone/>
            </a:pPr>
            <a:r>
              <a:rPr lang="en-US" sz="3200" dirty="0"/>
              <a:t>	</a:t>
            </a:r>
            <a:r>
              <a:rPr lang="en-US" b="1" dirty="0">
                <a:solidFill>
                  <a:srgbClr val="002060"/>
                </a:solidFill>
              </a:rPr>
              <a:t>CARDHOLDER MISUSE</a:t>
            </a:r>
          </a:p>
          <a:p>
            <a:pPr algn="ctr">
              <a:spcAft>
                <a:spcPts val="0"/>
              </a:spcAft>
              <a:buNone/>
            </a:pPr>
            <a:endParaRPr lang="en-US" sz="1800" b="1" dirty="0">
              <a:solidFill>
                <a:srgbClr val="002060"/>
              </a:solidFill>
            </a:endParaRPr>
          </a:p>
          <a:p>
            <a:pPr>
              <a:buNone/>
            </a:pPr>
            <a:r>
              <a:rPr lang="en-US" sz="1400" dirty="0">
                <a:solidFill>
                  <a:srgbClr val="002060"/>
                </a:solidFill>
              </a:rPr>
              <a:t>	</a:t>
            </a:r>
            <a:r>
              <a:rPr lang="en-US" sz="1800" dirty="0">
                <a:solidFill>
                  <a:srgbClr val="002060"/>
                </a:solidFill>
              </a:rPr>
              <a:t>Each cardholder will be responsible for the purchases they make and will be required to adhere to applicable laws, rules and regulations, as well as, the policies and procedures set forth in these guidelines. Cardholders are expected to use good and reasonable judgment when making transactions.</a:t>
            </a:r>
          </a:p>
          <a:p>
            <a:pPr>
              <a:buNone/>
            </a:pPr>
            <a:r>
              <a:rPr lang="en-US" sz="1800" dirty="0">
                <a:solidFill>
                  <a:srgbClr val="002060"/>
                </a:solidFill>
              </a:rPr>
              <a:t>	Use of the card is a privilege based on trust. The WEX Card is for official business use only. </a:t>
            </a:r>
            <a:r>
              <a:rPr lang="en-US" sz="1800" b="1" dirty="0">
                <a:solidFill>
                  <a:srgbClr val="002060"/>
                </a:solidFill>
              </a:rPr>
              <a:t>The purchase of personal or unauthorized goods or services is absolutely prohibited. Misuse of the fuel card may result in disciplinary action up to and including </a:t>
            </a:r>
            <a:r>
              <a:rPr lang="en-US" sz="1800" dirty="0">
                <a:solidFill>
                  <a:srgbClr val="002060"/>
                </a:solidFill>
              </a:rPr>
              <a:t>termination of employment and prosecution to the extent permitted by law. </a:t>
            </a:r>
          </a:p>
          <a:p>
            <a:pPr>
              <a:buNone/>
            </a:pPr>
            <a:r>
              <a:rPr lang="en-US" sz="1800" dirty="0">
                <a:solidFill>
                  <a:srgbClr val="002060"/>
                </a:solidFill>
              </a:rPr>
              <a:t>	Card users will be required to reimburse the Department, including sales tax, for any purchases that are found improper or not for official business use.</a:t>
            </a:r>
          </a:p>
          <a:p>
            <a:pPr algn="ctr">
              <a:buNone/>
            </a:pPr>
            <a:endParaRPr lang="en-US" sz="1800" b="1" i="1" dirty="0"/>
          </a:p>
          <a:p>
            <a:pPr marL="342900" indent="-342900">
              <a:buNone/>
            </a:pPr>
            <a:endParaRPr lang="en-US" sz="1600" dirty="0"/>
          </a:p>
          <a:p>
            <a:pPr>
              <a:buNone/>
            </a:pPr>
            <a:r>
              <a:rPr lang="en-US" sz="1600" dirty="0"/>
              <a:t>	</a:t>
            </a:r>
            <a:endParaRPr lang="en-US" sz="1400" dirty="0"/>
          </a:p>
          <a:p>
            <a:pPr>
              <a:buNone/>
            </a:pPr>
            <a:endParaRPr lang="en-US" sz="1400" dirty="0"/>
          </a:p>
        </p:txBody>
      </p:sp>
      <p:sp>
        <p:nvSpPr>
          <p:cNvPr id="4" name="Slide Number Placeholder 3"/>
          <p:cNvSpPr>
            <a:spLocks noGrp="1"/>
          </p:cNvSpPr>
          <p:nvPr>
            <p:ph type="sldNum" sz="quarter" idx="10"/>
          </p:nvPr>
        </p:nvSpPr>
        <p:spPr/>
        <p:txBody>
          <a:bodyPr/>
          <a:lstStyle/>
          <a:p>
            <a:pPr>
              <a:defRPr/>
            </a:pPr>
            <a:fld id="{31E5D892-06CC-454D-9401-7E05925708B2}" type="slidenum">
              <a:rPr lang="en-US" smtClean="0"/>
              <a:pPr>
                <a:defRPr/>
              </a:pPr>
              <a:t>6</a:t>
            </a:fld>
            <a:endParaRPr lang="en-US" dirty="0"/>
          </a:p>
        </p:txBody>
      </p:sp>
      <p:sp>
        <p:nvSpPr>
          <p:cNvPr id="5" name="Rectangle 37"/>
          <p:cNvSpPr>
            <a:spLocks noGrp="1" noChangeArrowheads="1"/>
          </p:cNvSpPr>
          <p:nvPr>
            <p:ph type="title"/>
          </p:nvPr>
        </p:nvSpPr>
        <p:spPr bwMode="auto">
          <a:xfrm>
            <a:off x="381000" y="219075"/>
            <a:ext cx="8305800" cy="771525"/>
          </a:xfrm>
          <a:prstGeom prst="rect">
            <a:avLst/>
          </a:prstGeom>
          <a:solidFill>
            <a:srgbClr val="000F64"/>
          </a:solidFill>
          <a:ln w="9525">
            <a:noFill/>
            <a:miter lim="800000"/>
            <a:headEnd/>
            <a:tailEnd/>
          </a:ln>
        </p:spPr>
        <p:txBody>
          <a:bodyPr wrap="none" anchor="ctr"/>
          <a:lstStyle/>
          <a:p>
            <a:pPr algn="r"/>
            <a:r>
              <a:rPr lang="en-US" sz="1800" dirty="0">
                <a:solidFill>
                  <a:srgbClr val="EDEDED"/>
                </a:solidFill>
                <a:latin typeface="Calibri" pitchFamily="34" charset="0"/>
                <a:ea typeface="ＭＳ Ｐゴシック"/>
                <a:cs typeface="ＭＳ Ｐゴシック"/>
              </a:rPr>
              <a:t>United States Department of Agriculture</a:t>
            </a:r>
          </a:p>
          <a:p>
            <a:pPr algn="r"/>
            <a:r>
              <a:rPr lang="en-US" sz="1800" dirty="0">
                <a:solidFill>
                  <a:srgbClr val="EDEDED"/>
                </a:solidFill>
                <a:latin typeface="Calibri" pitchFamily="34" charset="0"/>
                <a:ea typeface="ＭＳ Ｐゴシック"/>
                <a:cs typeface="ＭＳ Ｐゴシック"/>
              </a:rPr>
              <a:t>Office of Procurement and Property Management</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r>
              <a:rPr lang="en-US" sz="1600" dirty="0">
                <a:latin typeface="+mj-lt"/>
              </a:rPr>
              <a:t>	</a:t>
            </a:r>
            <a:endParaRPr lang="en-US" sz="2000" dirty="0">
              <a:latin typeface="Arial Rounded MT Bold" pitchFamily="34" charset="0"/>
            </a:endParaRPr>
          </a:p>
          <a:p>
            <a:pPr algn="ctr">
              <a:buNone/>
            </a:pPr>
            <a:endParaRPr lang="en-US" sz="1400" dirty="0"/>
          </a:p>
          <a:p>
            <a:pPr algn="ctr">
              <a:buNone/>
            </a:pPr>
            <a:endParaRPr lang="en-US" sz="1400" dirty="0"/>
          </a:p>
          <a:p>
            <a:pPr algn="ctr">
              <a:buNone/>
            </a:pPr>
            <a:endParaRPr lang="en-US" sz="1400" dirty="0"/>
          </a:p>
        </p:txBody>
      </p:sp>
      <p:sp>
        <p:nvSpPr>
          <p:cNvPr id="4" name="Slide Number Placeholder 3"/>
          <p:cNvSpPr>
            <a:spLocks noGrp="1"/>
          </p:cNvSpPr>
          <p:nvPr>
            <p:ph type="sldNum" sz="quarter" idx="10"/>
          </p:nvPr>
        </p:nvSpPr>
        <p:spPr/>
        <p:txBody>
          <a:bodyPr/>
          <a:lstStyle/>
          <a:p>
            <a:pPr>
              <a:defRPr/>
            </a:pPr>
            <a:fld id="{31E5D892-06CC-454D-9401-7E05925708B2}" type="slidenum">
              <a:rPr lang="en-US" smtClean="0"/>
              <a:pPr>
                <a:defRPr/>
              </a:pPr>
              <a:t>7</a:t>
            </a:fld>
            <a:endParaRPr lang="en-US" dirty="0"/>
          </a:p>
        </p:txBody>
      </p:sp>
      <p:sp>
        <p:nvSpPr>
          <p:cNvPr id="5" name="Rectangle 37"/>
          <p:cNvSpPr>
            <a:spLocks noGrp="1" noChangeArrowheads="1"/>
          </p:cNvSpPr>
          <p:nvPr>
            <p:ph type="title"/>
          </p:nvPr>
        </p:nvSpPr>
        <p:spPr bwMode="auto">
          <a:xfrm>
            <a:off x="381000" y="219075"/>
            <a:ext cx="8305800" cy="771525"/>
          </a:xfrm>
          <a:prstGeom prst="rect">
            <a:avLst/>
          </a:prstGeom>
          <a:solidFill>
            <a:srgbClr val="000F64"/>
          </a:solidFill>
          <a:ln w="9525">
            <a:noFill/>
            <a:miter lim="800000"/>
            <a:headEnd/>
            <a:tailEnd/>
          </a:ln>
        </p:spPr>
        <p:txBody>
          <a:bodyPr wrap="none" anchor="ctr"/>
          <a:lstStyle/>
          <a:p>
            <a:pPr algn="r"/>
            <a:r>
              <a:rPr lang="en-US" sz="1800" dirty="0">
                <a:solidFill>
                  <a:srgbClr val="EDEDED"/>
                </a:solidFill>
                <a:latin typeface="Calibri" pitchFamily="34" charset="0"/>
                <a:ea typeface="ＭＳ Ｐゴシック"/>
                <a:cs typeface="ＭＳ Ｐゴシック"/>
              </a:rPr>
              <a:t>United States Department of Agriculture</a:t>
            </a:r>
          </a:p>
          <a:p>
            <a:pPr algn="r"/>
            <a:r>
              <a:rPr lang="en-US" sz="1800" dirty="0">
                <a:solidFill>
                  <a:srgbClr val="EDEDED"/>
                </a:solidFill>
                <a:latin typeface="Calibri" pitchFamily="34" charset="0"/>
                <a:ea typeface="ＭＳ Ｐゴシック"/>
                <a:cs typeface="ＭＳ Ｐゴシック"/>
              </a:rPr>
              <a:t>Office of Procurement and Property Management</a:t>
            </a:r>
          </a:p>
        </p:txBody>
      </p:sp>
      <p:sp>
        <p:nvSpPr>
          <p:cNvPr id="10" name="Rectangle 2"/>
          <p:cNvSpPr txBox="1">
            <a:spLocks noChangeArrowheads="1"/>
          </p:cNvSpPr>
          <p:nvPr/>
        </p:nvSpPr>
        <p:spPr bwMode="auto">
          <a:xfrm>
            <a:off x="1447800" y="1295400"/>
            <a:ext cx="6365875" cy="636588"/>
          </a:xfrm>
          <a:prstGeom prst="rect">
            <a:avLst/>
          </a:prstGeom>
          <a:noFill/>
          <a:ln w="9525">
            <a:noFill/>
            <a:miter lim="800000"/>
            <a:headEnd/>
            <a:tailEnd/>
          </a:ln>
        </p:spPr>
        <p:txBody>
          <a:bodyPr vert="horz" wrap="square" lIns="0" tIns="45720" rIns="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0" cap="none" spc="0" normalizeH="0" baseline="0" noProof="0" dirty="0">
                <a:ln>
                  <a:noFill/>
                </a:ln>
                <a:solidFill>
                  <a:srgbClr val="002060"/>
                </a:solidFill>
                <a:effectLst/>
                <a:uLnTx/>
                <a:uFillTx/>
                <a:latin typeface="+mj-lt"/>
                <a:ea typeface="+mj-ea"/>
                <a:cs typeface="ＭＳ Ｐゴシック"/>
              </a:rPr>
              <a:t>Before You Start Your Trip </a:t>
            </a:r>
          </a:p>
        </p:txBody>
      </p:sp>
      <p:sp>
        <p:nvSpPr>
          <p:cNvPr id="11" name="Text Box 17"/>
          <p:cNvSpPr txBox="1">
            <a:spLocks noChangeArrowheads="1"/>
          </p:cNvSpPr>
          <p:nvPr/>
        </p:nvSpPr>
        <p:spPr bwMode="auto">
          <a:xfrm>
            <a:off x="762000" y="1981200"/>
            <a:ext cx="7845425" cy="938213"/>
          </a:xfrm>
          <a:prstGeom prst="rect">
            <a:avLst/>
          </a:prstGeom>
          <a:noFill/>
          <a:ln w="9525" algn="ctr">
            <a:noFill/>
            <a:miter lim="800000"/>
            <a:headEnd/>
            <a:tailEnd/>
          </a:ln>
        </p:spPr>
        <p:txBody>
          <a:bodyPr/>
          <a:lstStyle/>
          <a:p>
            <a:pPr marL="120650" indent="-3175">
              <a:spcBef>
                <a:spcPct val="20000"/>
              </a:spcBef>
            </a:pPr>
            <a:r>
              <a:rPr lang="en-US" b="1" dirty="0">
                <a:solidFill>
                  <a:srgbClr val="002060"/>
                </a:solidFill>
              </a:rPr>
              <a:t>VERIFY</a:t>
            </a:r>
            <a:r>
              <a:rPr lang="en-US" b="0" dirty="0">
                <a:solidFill>
                  <a:srgbClr val="002060"/>
                </a:solidFill>
              </a:rPr>
              <a:t> that the WEX card matches the Vehicle License Plate you are driving.  Fuel cards are assigned to </a:t>
            </a:r>
            <a:r>
              <a:rPr lang="en-US" b="0" i="1" u="sng" dirty="0">
                <a:solidFill>
                  <a:srgbClr val="002060"/>
                </a:solidFill>
              </a:rPr>
              <a:t>one vehicle </a:t>
            </a:r>
            <a:r>
              <a:rPr lang="en-US" b="0" dirty="0">
                <a:solidFill>
                  <a:srgbClr val="002060"/>
                </a:solidFill>
              </a:rPr>
              <a:t>and should not be used to fuel or service any other equipment or vehicle. </a:t>
            </a:r>
          </a:p>
          <a:p>
            <a:pPr marL="120650" indent="-3175">
              <a:spcBef>
                <a:spcPct val="50000"/>
              </a:spcBef>
            </a:pPr>
            <a:endParaRPr lang="en-US" b="0" dirty="0"/>
          </a:p>
        </p:txBody>
      </p:sp>
      <p:grpSp>
        <p:nvGrpSpPr>
          <p:cNvPr id="19" name="Group 3" descr="car"/>
          <p:cNvGrpSpPr>
            <a:grpSpLocks/>
          </p:cNvGrpSpPr>
          <p:nvPr/>
        </p:nvGrpSpPr>
        <p:grpSpPr bwMode="auto">
          <a:xfrm>
            <a:off x="5943203" y="2514600"/>
            <a:ext cx="3124597" cy="2343150"/>
            <a:chOff x="1890" y="1486"/>
            <a:chExt cx="2073" cy="1514"/>
          </a:xfrm>
        </p:grpSpPr>
        <p:pic>
          <p:nvPicPr>
            <p:cNvPr id="20" name="Picture 4" descr="?IMG=CAB90CHC131A0113"/>
            <p:cNvPicPr>
              <a:picLocks noChangeAspect="1" noChangeArrowheads="1"/>
            </p:cNvPicPr>
            <p:nvPr/>
          </p:nvPicPr>
          <p:blipFill>
            <a:blip r:embed="rId2" cstate="print"/>
            <a:srcRect/>
            <a:stretch>
              <a:fillRect/>
            </a:stretch>
          </p:blipFill>
          <p:spPr bwMode="auto">
            <a:xfrm>
              <a:off x="1890" y="1486"/>
              <a:ext cx="2073" cy="1514"/>
            </a:xfrm>
            <a:prstGeom prst="rect">
              <a:avLst/>
            </a:prstGeom>
            <a:noFill/>
            <a:ln w="9525">
              <a:noFill/>
              <a:miter lim="800000"/>
              <a:headEnd/>
              <a:tailEnd/>
            </a:ln>
          </p:spPr>
        </p:pic>
        <p:pic>
          <p:nvPicPr>
            <p:cNvPr id="21" name="ctl00_ContentPlaceHolderBody_Image1" descr="go"/>
            <p:cNvPicPr>
              <a:picLocks noChangeAspect="1" noChangeArrowheads="1"/>
            </p:cNvPicPr>
            <p:nvPr/>
          </p:nvPicPr>
          <p:blipFill>
            <a:blip r:embed="rId3" cstate="print"/>
            <a:srcRect/>
            <a:stretch>
              <a:fillRect/>
            </a:stretch>
          </p:blipFill>
          <p:spPr bwMode="auto">
            <a:xfrm>
              <a:off x="2722" y="2451"/>
              <a:ext cx="292" cy="150"/>
            </a:xfrm>
            <a:prstGeom prst="rect">
              <a:avLst/>
            </a:prstGeom>
            <a:noFill/>
            <a:ln w="9525">
              <a:noFill/>
              <a:miter lim="800000"/>
              <a:headEnd/>
              <a:tailEnd/>
            </a:ln>
          </p:spPr>
        </p:pic>
        <p:sp>
          <p:nvSpPr>
            <p:cNvPr id="22" name="Text Box 6"/>
            <p:cNvSpPr txBox="1">
              <a:spLocks noChangeArrowheads="1"/>
            </p:cNvSpPr>
            <p:nvPr/>
          </p:nvSpPr>
          <p:spPr bwMode="auto">
            <a:xfrm>
              <a:off x="3029" y="2110"/>
              <a:ext cx="511" cy="154"/>
            </a:xfrm>
            <a:prstGeom prst="rect">
              <a:avLst/>
            </a:prstGeom>
            <a:noFill/>
            <a:ln w="9525">
              <a:noFill/>
              <a:miter lim="800000"/>
              <a:headEnd/>
              <a:tailEnd/>
            </a:ln>
          </p:spPr>
          <p:txBody>
            <a:bodyPr>
              <a:spAutoFit/>
            </a:bodyPr>
            <a:lstStyle/>
            <a:p>
              <a:pPr>
                <a:spcBef>
                  <a:spcPct val="50000"/>
                </a:spcBef>
              </a:pPr>
              <a:r>
                <a:rPr lang="en-US" sz="1000" dirty="0">
                  <a:solidFill>
                    <a:schemeClr val="bg1"/>
                  </a:solidFill>
                </a:rPr>
                <a:t>1234</a:t>
              </a:r>
            </a:p>
          </p:txBody>
        </p:sp>
      </p:grpSp>
      <p:sp>
        <p:nvSpPr>
          <p:cNvPr id="24" name="Text Box 16"/>
          <p:cNvSpPr txBox="1">
            <a:spLocks noChangeArrowheads="1"/>
          </p:cNvSpPr>
          <p:nvPr/>
        </p:nvSpPr>
        <p:spPr bwMode="auto">
          <a:xfrm>
            <a:off x="2514600" y="5029200"/>
            <a:ext cx="4267200" cy="1200329"/>
          </a:xfrm>
          <a:prstGeom prst="rect">
            <a:avLst/>
          </a:prstGeom>
          <a:noFill/>
          <a:ln w="9525">
            <a:noFill/>
            <a:miter lim="800000"/>
            <a:headEnd/>
            <a:tailEnd/>
          </a:ln>
        </p:spPr>
        <p:txBody>
          <a:bodyPr wrap="square">
            <a:spAutoFit/>
          </a:bodyPr>
          <a:lstStyle/>
          <a:p>
            <a:pPr algn="ctr">
              <a:spcBef>
                <a:spcPct val="50000"/>
              </a:spcBef>
            </a:pPr>
            <a:r>
              <a:rPr lang="en-US" b="0" dirty="0">
                <a:solidFill>
                  <a:srgbClr val="002060"/>
                </a:solidFill>
              </a:rPr>
              <a:t>BE SURE THE VEHICLE LICENSE PLATE NUMBER ON THE FUEL CARD IS THE SAME AS THE NUMBER ON THE VEHICLE</a:t>
            </a:r>
            <a:r>
              <a:rPr lang="en-US" b="0" dirty="0"/>
              <a:t>.</a:t>
            </a:r>
          </a:p>
        </p:txBody>
      </p:sp>
      <p:sp>
        <p:nvSpPr>
          <p:cNvPr id="25" name="AutoShape 15" descr="arrow pointing up"/>
          <p:cNvSpPr>
            <a:spLocks noChangeArrowheads="1"/>
          </p:cNvSpPr>
          <p:nvPr/>
        </p:nvSpPr>
        <p:spPr bwMode="auto">
          <a:xfrm rot="5400000" flipH="1">
            <a:off x="6426200" y="4781550"/>
            <a:ext cx="1676400" cy="1143000"/>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17694720 60000 65536"/>
              <a:gd name="T9" fmla="*/ 5898240 60000 65536"/>
              <a:gd name="T10" fmla="*/ 5898240 60000 65536"/>
              <a:gd name="T11" fmla="*/ 0 60000 65536"/>
              <a:gd name="T12" fmla="*/ 12427 w 21600"/>
              <a:gd name="T13" fmla="*/ 4499 h 21600"/>
              <a:gd name="T14" fmla="*/ 20491 w 21600"/>
              <a:gd name="T15" fmla="*/ 7659 h 21600"/>
            </a:gdLst>
            <a:ahLst/>
            <a:cxnLst>
              <a:cxn ang="T8">
                <a:pos x="T0" y="T1"/>
              </a:cxn>
              <a:cxn ang="T9">
                <a:pos x="T2" y="T3"/>
              </a:cxn>
              <a:cxn ang="T10">
                <a:pos x="T4" y="T5"/>
              </a:cxn>
              <a:cxn ang="T11">
                <a:pos x="T6" y="T7"/>
              </a:cxn>
            </a:cxnLst>
            <a:rect l="T12" t="T13" r="T14" b="T15"/>
            <a:pathLst>
              <a:path w="21600" h="21600">
                <a:moveTo>
                  <a:pt x="21600" y="6079"/>
                </a:moveTo>
                <a:lnTo>
                  <a:pt x="17335" y="0"/>
                </a:lnTo>
                <a:lnTo>
                  <a:pt x="17335" y="4499"/>
                </a:lnTo>
                <a:lnTo>
                  <a:pt x="12427" y="4499"/>
                </a:lnTo>
                <a:cubicBezTo>
                  <a:pt x="5564" y="4499"/>
                  <a:pt x="0" y="7928"/>
                  <a:pt x="0" y="12158"/>
                </a:cubicBezTo>
                <a:lnTo>
                  <a:pt x="0" y="21600"/>
                </a:lnTo>
                <a:lnTo>
                  <a:pt x="3230" y="21600"/>
                </a:lnTo>
                <a:lnTo>
                  <a:pt x="3230" y="12158"/>
                </a:lnTo>
                <a:cubicBezTo>
                  <a:pt x="3230" y="9673"/>
                  <a:pt x="7348" y="7659"/>
                  <a:pt x="12427" y="7659"/>
                </a:cubicBezTo>
                <a:lnTo>
                  <a:pt x="17335" y="7659"/>
                </a:lnTo>
                <a:lnTo>
                  <a:pt x="17335" y="12158"/>
                </a:lnTo>
                <a:close/>
              </a:path>
            </a:pathLst>
          </a:custGeom>
          <a:solidFill>
            <a:srgbClr val="FF0000"/>
          </a:solidFill>
          <a:ln w="9525">
            <a:solidFill>
              <a:srgbClr val="FF0000"/>
            </a:solidFill>
            <a:miter lim="800000"/>
            <a:headEnd/>
            <a:tailEnd/>
          </a:ln>
        </p:spPr>
        <p:txBody>
          <a:bodyPr wrap="none" anchor="ctr"/>
          <a:lstStyle/>
          <a:p>
            <a:endParaRPr lang="en-US" dirty="0"/>
          </a:p>
        </p:txBody>
      </p:sp>
      <p:pic>
        <p:nvPicPr>
          <p:cNvPr id="15" name="Picture 14" descr="Sample pay card"/>
          <p:cNvPicPr>
            <a:picLocks noChangeAspect="1"/>
          </p:cNvPicPr>
          <p:nvPr/>
        </p:nvPicPr>
        <p:blipFill>
          <a:blip r:embed="rId4" cstate="print"/>
          <a:stretch>
            <a:fillRect/>
          </a:stretch>
        </p:blipFill>
        <p:spPr>
          <a:xfrm>
            <a:off x="990600" y="2947416"/>
            <a:ext cx="2438400" cy="1828800"/>
          </a:xfrm>
          <a:prstGeom prst="rect">
            <a:avLst/>
          </a:prstGeom>
        </p:spPr>
      </p:pic>
      <p:sp>
        <p:nvSpPr>
          <p:cNvPr id="16" name="AutoShape 15" descr="arrow pointing up"/>
          <p:cNvSpPr>
            <a:spLocks noChangeArrowheads="1"/>
          </p:cNvSpPr>
          <p:nvPr/>
        </p:nvSpPr>
        <p:spPr bwMode="auto">
          <a:xfrm rot="16200000">
            <a:off x="952501" y="4762500"/>
            <a:ext cx="1676400" cy="1143000"/>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17694720 60000 65536"/>
              <a:gd name="T9" fmla="*/ 5898240 60000 65536"/>
              <a:gd name="T10" fmla="*/ 5898240 60000 65536"/>
              <a:gd name="T11" fmla="*/ 0 60000 65536"/>
              <a:gd name="T12" fmla="*/ 12427 w 21600"/>
              <a:gd name="T13" fmla="*/ 4499 h 21600"/>
              <a:gd name="T14" fmla="*/ 20491 w 21600"/>
              <a:gd name="T15" fmla="*/ 7659 h 21600"/>
            </a:gdLst>
            <a:ahLst/>
            <a:cxnLst>
              <a:cxn ang="T8">
                <a:pos x="T0" y="T1"/>
              </a:cxn>
              <a:cxn ang="T9">
                <a:pos x="T2" y="T3"/>
              </a:cxn>
              <a:cxn ang="T10">
                <a:pos x="T4" y="T5"/>
              </a:cxn>
              <a:cxn ang="T11">
                <a:pos x="T6" y="T7"/>
              </a:cxn>
            </a:cxnLst>
            <a:rect l="T12" t="T13" r="T14" b="T15"/>
            <a:pathLst>
              <a:path w="21600" h="21600">
                <a:moveTo>
                  <a:pt x="21600" y="6079"/>
                </a:moveTo>
                <a:lnTo>
                  <a:pt x="17335" y="0"/>
                </a:lnTo>
                <a:lnTo>
                  <a:pt x="17335" y="4499"/>
                </a:lnTo>
                <a:lnTo>
                  <a:pt x="12427" y="4499"/>
                </a:lnTo>
                <a:cubicBezTo>
                  <a:pt x="5564" y="4499"/>
                  <a:pt x="0" y="7928"/>
                  <a:pt x="0" y="12158"/>
                </a:cubicBezTo>
                <a:lnTo>
                  <a:pt x="0" y="21600"/>
                </a:lnTo>
                <a:lnTo>
                  <a:pt x="3230" y="21600"/>
                </a:lnTo>
                <a:lnTo>
                  <a:pt x="3230" y="12158"/>
                </a:lnTo>
                <a:cubicBezTo>
                  <a:pt x="3230" y="9673"/>
                  <a:pt x="7348" y="7659"/>
                  <a:pt x="12427" y="7659"/>
                </a:cubicBezTo>
                <a:lnTo>
                  <a:pt x="17335" y="7659"/>
                </a:lnTo>
                <a:lnTo>
                  <a:pt x="17335" y="12158"/>
                </a:lnTo>
                <a:close/>
              </a:path>
            </a:pathLst>
          </a:custGeom>
          <a:solidFill>
            <a:srgbClr val="FF0000"/>
          </a:solidFill>
          <a:ln w="9525">
            <a:solidFill>
              <a:srgbClr val="FF0000"/>
            </a:solidFill>
            <a:miter lim="800000"/>
            <a:headEnd/>
            <a:tailEnd/>
          </a:ln>
        </p:spPr>
        <p:txBody>
          <a:bodyPr wrap="none" anchor="ctr"/>
          <a:lstStyle/>
          <a:p>
            <a:endParaRPr lang="en-US"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r>
              <a:rPr lang="en-US" sz="1600" dirty="0">
                <a:latin typeface="+mj-lt"/>
              </a:rPr>
              <a:t>	</a:t>
            </a:r>
            <a:r>
              <a:rPr lang="en-US" sz="2400" b="1" dirty="0">
                <a:latin typeface="+mj-lt"/>
              </a:rPr>
              <a:t>WEX ACCEPTING LOCATIONS</a:t>
            </a:r>
            <a:endParaRPr lang="en-US" sz="2400" b="1" dirty="0">
              <a:latin typeface="Arial Rounded MT Bold" pitchFamily="34" charset="0"/>
            </a:endParaRPr>
          </a:p>
          <a:p>
            <a:pPr algn="ctr">
              <a:buNone/>
            </a:pPr>
            <a:endParaRPr lang="en-US" sz="1400" dirty="0"/>
          </a:p>
        </p:txBody>
      </p:sp>
      <p:sp>
        <p:nvSpPr>
          <p:cNvPr id="4" name="Slide Number Placeholder 3"/>
          <p:cNvSpPr>
            <a:spLocks noGrp="1"/>
          </p:cNvSpPr>
          <p:nvPr>
            <p:ph type="sldNum" sz="quarter" idx="10"/>
          </p:nvPr>
        </p:nvSpPr>
        <p:spPr/>
        <p:txBody>
          <a:bodyPr/>
          <a:lstStyle/>
          <a:p>
            <a:pPr>
              <a:defRPr/>
            </a:pPr>
            <a:fld id="{31E5D892-06CC-454D-9401-7E05925708B2}" type="slidenum">
              <a:rPr lang="en-US" smtClean="0"/>
              <a:pPr>
                <a:defRPr/>
              </a:pPr>
              <a:t>8</a:t>
            </a:fld>
            <a:endParaRPr lang="en-US" dirty="0"/>
          </a:p>
        </p:txBody>
      </p:sp>
      <p:sp>
        <p:nvSpPr>
          <p:cNvPr id="5" name="Rectangle 37"/>
          <p:cNvSpPr>
            <a:spLocks noGrp="1" noChangeArrowheads="1"/>
          </p:cNvSpPr>
          <p:nvPr>
            <p:ph type="title"/>
          </p:nvPr>
        </p:nvSpPr>
        <p:spPr bwMode="auto">
          <a:xfrm>
            <a:off x="381000" y="219075"/>
            <a:ext cx="8305800" cy="771525"/>
          </a:xfrm>
          <a:prstGeom prst="rect">
            <a:avLst/>
          </a:prstGeom>
          <a:solidFill>
            <a:srgbClr val="000F64"/>
          </a:solidFill>
          <a:ln w="9525">
            <a:noFill/>
            <a:miter lim="800000"/>
            <a:headEnd/>
            <a:tailEnd/>
          </a:ln>
        </p:spPr>
        <p:txBody>
          <a:bodyPr wrap="none" anchor="ctr"/>
          <a:lstStyle/>
          <a:p>
            <a:pPr algn="r"/>
            <a:r>
              <a:rPr lang="en-US" sz="1800" dirty="0">
                <a:solidFill>
                  <a:srgbClr val="EDEDED"/>
                </a:solidFill>
                <a:latin typeface="Calibri" pitchFamily="34" charset="0"/>
                <a:ea typeface="ＭＳ Ｐゴシック"/>
                <a:cs typeface="ＭＳ Ｐゴシック"/>
              </a:rPr>
              <a:t>United States Department of Agriculture</a:t>
            </a:r>
          </a:p>
          <a:p>
            <a:pPr algn="r"/>
            <a:r>
              <a:rPr lang="en-US" sz="1800" dirty="0">
                <a:solidFill>
                  <a:srgbClr val="EDEDED"/>
                </a:solidFill>
                <a:latin typeface="Calibri" pitchFamily="34" charset="0"/>
                <a:ea typeface="ＭＳ Ｐゴシック"/>
                <a:cs typeface="ＭＳ Ｐゴシック"/>
              </a:rPr>
              <a:t>Office of Procurement and Property Management</a:t>
            </a:r>
          </a:p>
        </p:txBody>
      </p:sp>
      <p:pic>
        <p:nvPicPr>
          <p:cNvPr id="6" name="Picture 7" descr="MCj02371870000[1]"/>
          <p:cNvPicPr>
            <a:picLocks noChangeAspect="1" noChangeArrowheads="1"/>
          </p:cNvPicPr>
          <p:nvPr/>
        </p:nvPicPr>
        <p:blipFill>
          <a:blip r:embed="rId2" cstate="print"/>
          <a:srcRect/>
          <a:stretch>
            <a:fillRect/>
          </a:stretch>
        </p:blipFill>
        <p:spPr bwMode="auto">
          <a:xfrm>
            <a:off x="609600" y="2057400"/>
            <a:ext cx="3262313" cy="3833813"/>
          </a:xfrm>
          <a:prstGeom prst="rect">
            <a:avLst/>
          </a:prstGeom>
          <a:noFill/>
          <a:ln w="57150">
            <a:solidFill>
              <a:schemeClr val="tx1"/>
            </a:solidFill>
            <a:miter lim="800000"/>
            <a:headEnd/>
            <a:tailEnd/>
          </a:ln>
        </p:spPr>
      </p:pic>
      <p:sp>
        <p:nvSpPr>
          <p:cNvPr id="8" name="Rectangle 7"/>
          <p:cNvSpPr/>
          <p:nvPr/>
        </p:nvSpPr>
        <p:spPr>
          <a:xfrm>
            <a:off x="4953000" y="2286000"/>
            <a:ext cx="3886200" cy="1754326"/>
          </a:xfrm>
          <a:prstGeom prst="rect">
            <a:avLst/>
          </a:prstGeom>
        </p:spPr>
        <p:txBody>
          <a:bodyPr wrap="square">
            <a:spAutoFit/>
          </a:bodyPr>
          <a:lstStyle/>
          <a:p>
            <a:r>
              <a:rPr lang="en-US" b="1" dirty="0"/>
              <a:t>Driver inserts card into pump</a:t>
            </a:r>
          </a:p>
          <a:p>
            <a:endParaRPr lang="en-US" b="1" dirty="0"/>
          </a:p>
          <a:p>
            <a:r>
              <a:rPr lang="en-US" b="1" dirty="0">
                <a:solidFill>
                  <a:srgbClr val="FF0000"/>
                </a:solidFill>
              </a:rPr>
              <a:t>OR</a:t>
            </a:r>
          </a:p>
          <a:p>
            <a:endParaRPr lang="en-US" b="1" dirty="0">
              <a:solidFill>
                <a:srgbClr val="FF0000"/>
              </a:solidFill>
            </a:endParaRPr>
          </a:p>
          <a:p>
            <a:r>
              <a:rPr lang="en-US" b="1" dirty="0"/>
              <a:t>Attendant swipes card in the station</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600200"/>
            <a:ext cx="6096000" cy="4800600"/>
          </a:xfrm>
        </p:spPr>
        <p:txBody>
          <a:bodyPr/>
          <a:lstStyle/>
          <a:p>
            <a:r>
              <a:rPr lang="en-US" sz="1600" b="1" i="1" dirty="0">
                <a:solidFill>
                  <a:srgbClr val="3E4682"/>
                </a:solidFill>
              </a:rPr>
              <a:t>For out-of-network transactions</a:t>
            </a:r>
          </a:p>
          <a:p>
            <a:r>
              <a:rPr lang="en-US" sz="1600" dirty="0">
                <a:solidFill>
                  <a:srgbClr val="3E4682"/>
                </a:solidFill>
              </a:rPr>
              <a:t>For any issues with the WEX card at a fuel or service location, call WEX Customer Service at </a:t>
            </a:r>
            <a:r>
              <a:rPr lang="en-US" sz="1600" b="1" dirty="0">
                <a:solidFill>
                  <a:srgbClr val="3E4682"/>
                </a:solidFill>
              </a:rPr>
              <a:t>1.866.885.2802</a:t>
            </a:r>
          </a:p>
          <a:p>
            <a:r>
              <a:rPr lang="en-US" sz="1600" dirty="0">
                <a:solidFill>
                  <a:srgbClr val="3E4682"/>
                </a:solidFill>
              </a:rPr>
              <a:t>To obtain an authorization for US Fuel and Service Merchants who do not accept the WEX card, simply </a:t>
            </a:r>
            <a:r>
              <a:rPr lang="en-US" sz="1600" b="1" i="1" dirty="0">
                <a:solidFill>
                  <a:srgbClr val="3E4682"/>
                </a:solidFill>
              </a:rPr>
              <a:t>follow the process below:</a:t>
            </a:r>
          </a:p>
          <a:p>
            <a:pPr marL="914400" indent="-342900">
              <a:buFont typeface="+mj-lt"/>
              <a:buAutoNum type="arabicPeriod"/>
            </a:pPr>
            <a:r>
              <a:rPr lang="en-US" sz="1600" dirty="0">
                <a:solidFill>
                  <a:srgbClr val="3E4682"/>
                </a:solidFill>
              </a:rPr>
              <a:t>Call 1-866-885-2802 for an out-of-network authorization.</a:t>
            </a:r>
          </a:p>
          <a:p>
            <a:pPr marL="914400" indent="-342900">
              <a:buFont typeface="+mj-lt"/>
              <a:buAutoNum type="arabicPeriod"/>
            </a:pPr>
            <a:r>
              <a:rPr lang="en-US" sz="1600" dirty="0">
                <a:solidFill>
                  <a:srgbClr val="3E4682"/>
                </a:solidFill>
              </a:rPr>
              <a:t>Be prepared to provide the following information: Account #, Card #, Expiration Date, Driver ID, Vehicle odometer reading, Product being purchased, Total amount of the transaction and Merchant contact information.</a:t>
            </a:r>
          </a:p>
          <a:p>
            <a:pPr marL="914400" indent="-342900">
              <a:buFont typeface="+mj-lt"/>
              <a:buAutoNum type="arabicPeriod"/>
            </a:pPr>
            <a:r>
              <a:rPr lang="en-US" sz="1600" dirty="0">
                <a:solidFill>
                  <a:srgbClr val="3E4682"/>
                </a:solidFill>
              </a:rPr>
              <a:t>For authorized transactions, WEX Customer Service will provide an authorization number for payment</a:t>
            </a:r>
            <a:r>
              <a:rPr lang="en-US" sz="1600" dirty="0"/>
              <a:t>.</a:t>
            </a:r>
          </a:p>
          <a:p>
            <a:r>
              <a:rPr lang="en-US" sz="1600" b="1" dirty="0">
                <a:solidFill>
                  <a:srgbClr val="FF0000"/>
                </a:solidFill>
              </a:rPr>
              <a:t>This process is only valid for those merchants who do not accept the WEX card.</a:t>
            </a:r>
            <a:endParaRPr lang="en-US" sz="1600" dirty="0">
              <a:solidFill>
                <a:srgbClr val="FF0000"/>
              </a:solidFill>
            </a:endParaRPr>
          </a:p>
          <a:p>
            <a:pPr algn="ctr">
              <a:buNone/>
            </a:pPr>
            <a:endParaRPr lang="en-US" sz="1600" dirty="0"/>
          </a:p>
        </p:txBody>
      </p:sp>
      <p:sp>
        <p:nvSpPr>
          <p:cNvPr id="4" name="Slide Number Placeholder 3"/>
          <p:cNvSpPr>
            <a:spLocks noGrp="1"/>
          </p:cNvSpPr>
          <p:nvPr>
            <p:ph type="sldNum" sz="quarter" idx="10"/>
          </p:nvPr>
        </p:nvSpPr>
        <p:spPr/>
        <p:txBody>
          <a:bodyPr/>
          <a:lstStyle/>
          <a:p>
            <a:pPr>
              <a:defRPr/>
            </a:pPr>
            <a:fld id="{31E5D892-06CC-454D-9401-7E05925708B2}" type="slidenum">
              <a:rPr lang="en-US" smtClean="0"/>
              <a:pPr>
                <a:defRPr/>
              </a:pPr>
              <a:t>9</a:t>
            </a:fld>
            <a:endParaRPr lang="en-US" dirty="0"/>
          </a:p>
        </p:txBody>
      </p:sp>
      <p:sp>
        <p:nvSpPr>
          <p:cNvPr id="5" name="Rectangle 37"/>
          <p:cNvSpPr>
            <a:spLocks noGrp="1" noChangeArrowheads="1"/>
          </p:cNvSpPr>
          <p:nvPr>
            <p:ph type="title"/>
          </p:nvPr>
        </p:nvSpPr>
        <p:spPr bwMode="auto">
          <a:xfrm>
            <a:off x="381000" y="219075"/>
            <a:ext cx="8305800" cy="771525"/>
          </a:xfrm>
          <a:prstGeom prst="rect">
            <a:avLst/>
          </a:prstGeom>
          <a:solidFill>
            <a:srgbClr val="000F64"/>
          </a:solidFill>
          <a:ln w="9525">
            <a:noFill/>
            <a:miter lim="800000"/>
            <a:headEnd/>
            <a:tailEnd/>
          </a:ln>
        </p:spPr>
        <p:txBody>
          <a:bodyPr wrap="none" anchor="ctr"/>
          <a:lstStyle/>
          <a:p>
            <a:pPr algn="r"/>
            <a:r>
              <a:rPr lang="en-US" sz="1800" dirty="0">
                <a:solidFill>
                  <a:srgbClr val="EDEDED"/>
                </a:solidFill>
                <a:latin typeface="Calibri" pitchFamily="34" charset="0"/>
                <a:ea typeface="ＭＳ Ｐゴシック"/>
                <a:cs typeface="ＭＳ Ｐゴシック"/>
              </a:rPr>
              <a:t>United States Department of Agriculture</a:t>
            </a:r>
          </a:p>
          <a:p>
            <a:pPr algn="r"/>
            <a:r>
              <a:rPr lang="en-US" sz="1800" dirty="0">
                <a:solidFill>
                  <a:srgbClr val="EDEDED"/>
                </a:solidFill>
                <a:latin typeface="Calibri" pitchFamily="34" charset="0"/>
                <a:ea typeface="ＭＳ Ｐゴシック"/>
                <a:cs typeface="ＭＳ Ｐゴシック"/>
              </a:rPr>
              <a:t>Office of Procurement and Property Management</a:t>
            </a:r>
          </a:p>
        </p:txBody>
      </p:sp>
      <p:sp>
        <p:nvSpPr>
          <p:cNvPr id="12" name="Rectangle 11"/>
          <p:cNvSpPr/>
          <p:nvPr/>
        </p:nvSpPr>
        <p:spPr>
          <a:xfrm>
            <a:off x="2174421" y="1143000"/>
            <a:ext cx="4912179" cy="461665"/>
          </a:xfrm>
          <a:prstGeom prst="rect">
            <a:avLst/>
          </a:prstGeom>
        </p:spPr>
        <p:txBody>
          <a:bodyPr wrap="none">
            <a:spAutoFit/>
          </a:bodyPr>
          <a:lstStyle/>
          <a:p>
            <a:r>
              <a:rPr lang="en-US" sz="2400" b="1" dirty="0"/>
              <a:t>OUT-OF-NETWORK LOCATIONS</a:t>
            </a:r>
            <a:endParaRPr lang="en-US" sz="2400" dirty="0"/>
          </a:p>
        </p:txBody>
      </p:sp>
      <p:pic>
        <p:nvPicPr>
          <p:cNvPr id="1034" name="Picture 10" descr="http://ts3.mm.bing.net/th?id=HN.608016783331754706&amp;w=203&amp;h=187&amp;c=7&amp;rs=1&amp;pid=1.7"/>
          <p:cNvPicPr>
            <a:picLocks noChangeAspect="1" noChangeArrowheads="1"/>
          </p:cNvPicPr>
          <p:nvPr/>
        </p:nvPicPr>
        <p:blipFill>
          <a:blip r:embed="rId2" cstate="print"/>
          <a:srcRect/>
          <a:stretch>
            <a:fillRect/>
          </a:stretch>
        </p:blipFill>
        <p:spPr bwMode="auto">
          <a:xfrm>
            <a:off x="6829425" y="2895600"/>
            <a:ext cx="1933575" cy="1781176"/>
          </a:xfrm>
          <a:prstGeom prst="rect">
            <a:avLst/>
          </a:prstGeom>
          <a:noFill/>
        </p:spPr>
      </p:pic>
      <p:pic>
        <p:nvPicPr>
          <p:cNvPr id="1036" name="Picture 12" descr="http://ts3.mm.bing.net/th?id=HN.608038236699100702&amp;w=256&amp;h=76&amp;c=7&amp;rs=1&amp;pid=1.7"/>
          <p:cNvPicPr>
            <a:picLocks noChangeAspect="1" noChangeArrowheads="1"/>
          </p:cNvPicPr>
          <p:nvPr/>
        </p:nvPicPr>
        <p:blipFill>
          <a:blip r:embed="rId3" cstate="print"/>
          <a:srcRect/>
          <a:stretch>
            <a:fillRect/>
          </a:stretch>
        </p:blipFill>
        <p:spPr bwMode="auto">
          <a:xfrm>
            <a:off x="6552088" y="2155892"/>
            <a:ext cx="2363311" cy="701608"/>
          </a:xfrm>
          <a:prstGeom prst="rect">
            <a:avLst/>
          </a:prstGeom>
          <a:noFill/>
        </p:spPr>
      </p:pic>
    </p:spTree>
  </p:cSld>
  <p:clrMapOvr>
    <a:masterClrMapping/>
  </p:clrMapOvr>
  <p:transition/>
</p:sld>
</file>

<file path=ppt/theme/theme1.xml><?xml version="1.0" encoding="utf-8"?>
<a:theme xmlns:a="http://schemas.openxmlformats.org/drawingml/2006/main" name="USDA PP template">
  <a:themeElements>
    <a:clrScheme name="Custom 4">
      <a:dk1>
        <a:srgbClr val="555555"/>
      </a:dk1>
      <a:lt1>
        <a:srgbClr val="FFFFFF"/>
      </a:lt1>
      <a:dk2>
        <a:srgbClr val="0070C0"/>
      </a:dk2>
      <a:lt2>
        <a:srgbClr val="BEBEBE"/>
      </a:lt2>
      <a:accent1>
        <a:srgbClr val="E0001B"/>
      </a:accent1>
      <a:accent2>
        <a:srgbClr val="BEBEBE"/>
      </a:accent2>
      <a:accent3>
        <a:srgbClr val="FFFFFF"/>
      </a:accent3>
      <a:accent4>
        <a:srgbClr val="474747"/>
      </a:accent4>
      <a:accent5>
        <a:srgbClr val="EDAAAB"/>
      </a:accent5>
      <a:accent6>
        <a:srgbClr val="ACACAC"/>
      </a:accent6>
      <a:hlink>
        <a:srgbClr val="005390"/>
      </a:hlink>
      <a:folHlink>
        <a:srgbClr val="0070C0"/>
      </a:folHlink>
    </a:clrScheme>
    <a:fontScheme name="default">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45A93"/>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rgbClr val="545555"/>
            </a:solidFill>
            <a:effectLst/>
            <a:latin typeface="Arial" charset="0"/>
            <a:ea typeface="ＭＳ Ｐゴシック" pitchFamily="96" charset="-128"/>
          </a:defRPr>
        </a:defPPr>
      </a:lstStyle>
    </a:spDef>
    <a:lnDef>
      <a:spPr bwMode="auto">
        <a:xfrm>
          <a:off x="0" y="0"/>
          <a:ext cx="1" cy="1"/>
        </a:xfrm>
        <a:custGeom>
          <a:avLst/>
          <a:gdLst/>
          <a:ahLst/>
          <a:cxnLst/>
          <a:rect l="0" t="0" r="0" b="0"/>
          <a:pathLst/>
        </a:custGeom>
        <a:solidFill>
          <a:srgbClr val="045A93"/>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rgbClr val="545555"/>
            </a:solidFill>
            <a:effectLst/>
            <a:latin typeface="Arial" charset="0"/>
            <a:ea typeface="ＭＳ Ｐゴシック" pitchFamily="96" charset="-128"/>
          </a:defRPr>
        </a:defPPr>
      </a:lstStyle>
    </a:lnDef>
  </a:objectDefaults>
  <a:extraClrSchemeLst>
    <a:extraClrScheme>
      <a:clrScheme name="defaul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13">
        <a:dk1>
          <a:srgbClr val="555555"/>
        </a:dk1>
        <a:lt1>
          <a:srgbClr val="FFFFFF"/>
        </a:lt1>
        <a:dk2>
          <a:srgbClr val="B50C00"/>
        </a:dk2>
        <a:lt2>
          <a:srgbClr val="BEBEBE"/>
        </a:lt2>
        <a:accent1>
          <a:srgbClr val="D10025"/>
        </a:accent1>
        <a:accent2>
          <a:srgbClr val="BEBEBE"/>
        </a:accent2>
        <a:accent3>
          <a:srgbClr val="FFFFFF"/>
        </a:accent3>
        <a:accent4>
          <a:srgbClr val="474747"/>
        </a:accent4>
        <a:accent5>
          <a:srgbClr val="E5AAAC"/>
        </a:accent5>
        <a:accent6>
          <a:srgbClr val="ACACAC"/>
        </a:accent6>
        <a:hlink>
          <a:srgbClr val="555555"/>
        </a:hlink>
        <a:folHlink>
          <a:srgbClr val="B50C00"/>
        </a:folHlink>
      </a:clrScheme>
      <a:clrMap bg1="lt1" tx1="dk1" bg2="lt2" tx2="dk2" accent1="accent1" accent2="accent2" accent3="accent3" accent4="accent4" accent5="accent5" accent6="accent6" hlink="hlink" folHlink="folHlink"/>
    </a:extraClrScheme>
    <a:extraClrScheme>
      <a:clrScheme name="default 14">
        <a:dk1>
          <a:srgbClr val="555555"/>
        </a:dk1>
        <a:lt1>
          <a:srgbClr val="FFFFFF"/>
        </a:lt1>
        <a:dk2>
          <a:srgbClr val="B50C00"/>
        </a:dk2>
        <a:lt2>
          <a:srgbClr val="BEBEBE"/>
        </a:lt2>
        <a:accent1>
          <a:srgbClr val="D10025"/>
        </a:accent1>
        <a:accent2>
          <a:srgbClr val="BEBEBE"/>
        </a:accent2>
        <a:accent3>
          <a:srgbClr val="FFFFFF"/>
        </a:accent3>
        <a:accent4>
          <a:srgbClr val="474747"/>
        </a:accent4>
        <a:accent5>
          <a:srgbClr val="E5AAAC"/>
        </a:accent5>
        <a:accent6>
          <a:srgbClr val="ACACAC"/>
        </a:accent6>
        <a:hlink>
          <a:srgbClr val="B50C00"/>
        </a:hlink>
        <a:folHlink>
          <a:srgbClr val="555555"/>
        </a:folHlink>
      </a:clrScheme>
      <a:clrMap bg1="lt1" tx1="dk1" bg2="lt2" tx2="dk2" accent1="accent1" accent2="accent2" accent3="accent3" accent4="accent4" accent5="accent5" accent6="accent6" hlink="hlink" folHlink="folHlink"/>
    </a:extraClrScheme>
    <a:extraClrScheme>
      <a:clrScheme name="default 15">
        <a:dk1>
          <a:srgbClr val="555555"/>
        </a:dk1>
        <a:lt1>
          <a:srgbClr val="FFFFFF"/>
        </a:lt1>
        <a:dk2>
          <a:srgbClr val="B50C00"/>
        </a:dk2>
        <a:lt2>
          <a:srgbClr val="BEBEBE"/>
        </a:lt2>
        <a:accent1>
          <a:srgbClr val="E0001B"/>
        </a:accent1>
        <a:accent2>
          <a:srgbClr val="BEBEBE"/>
        </a:accent2>
        <a:accent3>
          <a:srgbClr val="FFFFFF"/>
        </a:accent3>
        <a:accent4>
          <a:srgbClr val="474747"/>
        </a:accent4>
        <a:accent5>
          <a:srgbClr val="EDAAAB"/>
        </a:accent5>
        <a:accent6>
          <a:srgbClr val="ACACAC"/>
        </a:accent6>
        <a:hlink>
          <a:srgbClr val="B50C00"/>
        </a:hlink>
        <a:folHlink>
          <a:srgbClr val="55555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712</Words>
  <Application>Microsoft Office PowerPoint</Application>
  <PresentationFormat>On-screen Show (4:3)</PresentationFormat>
  <Paragraphs>129</Paragraphs>
  <Slides>12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Arial Rounded MT Bold</vt:lpstr>
      <vt:lpstr>Calibri</vt:lpstr>
      <vt:lpstr>Wingdings</vt:lpstr>
      <vt:lpstr>USDA PP template</vt:lpstr>
      <vt:lpstr>United States Department of Agriculture Office of Procurement and Property Management</vt:lpstr>
      <vt:lpstr>United States Department of Agriculture Office of Procurement and Property Management</vt:lpstr>
      <vt:lpstr>United States Department of Agriculture Office of Procurement and Property Management</vt:lpstr>
      <vt:lpstr>United States Department of Agriculture Office of Procurement and Property Management</vt:lpstr>
      <vt:lpstr>United States Department of Agriculture Office of Procurement and Property Management</vt:lpstr>
      <vt:lpstr>United States Department of Agriculture Office of Procurement and Property Management</vt:lpstr>
      <vt:lpstr>United States Department of Agriculture Office of Procurement and Property Management</vt:lpstr>
      <vt:lpstr>United States Department of Agriculture Office of Procurement and Property Management</vt:lpstr>
      <vt:lpstr>United States Department of Agriculture Office of Procurement and Property Management</vt:lpstr>
      <vt:lpstr>United States Department of Agriculture Office of Procurement and Property Management</vt:lpstr>
      <vt:lpstr>United States Department of Agriculture Office of Procurement and Property Management</vt:lpstr>
      <vt:lpstr>United States Department of Agriculture Office of Procurement and Property Management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2014-03-25T17:10:09Z</dcterms:created>
  <dcterms:modified xsi:type="dcterms:W3CDTF">2020-04-23T19:05:22Z</dcterms:modified>
</cp:coreProperties>
</file>